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96" r:id="rId1"/>
  </p:sldMasterIdLst>
  <p:notesMasterIdLst>
    <p:notesMasterId r:id="rId61"/>
  </p:notesMasterIdLst>
  <p:sldIdLst>
    <p:sldId id="256" r:id="rId2"/>
    <p:sldId id="335" r:id="rId3"/>
    <p:sldId id="258" r:id="rId4"/>
    <p:sldId id="259" r:id="rId5"/>
    <p:sldId id="360" r:id="rId6"/>
    <p:sldId id="410" r:id="rId7"/>
    <p:sldId id="362" r:id="rId8"/>
    <p:sldId id="361" r:id="rId9"/>
    <p:sldId id="260" r:id="rId10"/>
    <p:sldId id="384" r:id="rId11"/>
    <p:sldId id="261" r:id="rId12"/>
    <p:sldId id="385" r:id="rId13"/>
    <p:sldId id="386" r:id="rId14"/>
    <p:sldId id="363" r:id="rId15"/>
    <p:sldId id="364" r:id="rId16"/>
    <p:sldId id="388" r:id="rId17"/>
    <p:sldId id="389" r:id="rId18"/>
    <p:sldId id="390" r:id="rId19"/>
    <p:sldId id="387" r:id="rId20"/>
    <p:sldId id="365" r:id="rId21"/>
    <p:sldId id="366" r:id="rId22"/>
    <p:sldId id="391" r:id="rId23"/>
    <p:sldId id="406" r:id="rId24"/>
    <p:sldId id="408" r:id="rId25"/>
    <p:sldId id="368" r:id="rId26"/>
    <p:sldId id="376" r:id="rId27"/>
    <p:sldId id="375" r:id="rId28"/>
    <p:sldId id="370" r:id="rId29"/>
    <p:sldId id="377" r:id="rId30"/>
    <p:sldId id="378" r:id="rId31"/>
    <p:sldId id="379" r:id="rId32"/>
    <p:sldId id="371" r:id="rId33"/>
    <p:sldId id="380" r:id="rId34"/>
    <p:sldId id="381" r:id="rId35"/>
    <p:sldId id="372" r:id="rId36"/>
    <p:sldId id="392" r:id="rId37"/>
    <p:sldId id="393" r:id="rId38"/>
    <p:sldId id="394" r:id="rId39"/>
    <p:sldId id="395" r:id="rId40"/>
    <p:sldId id="396" r:id="rId41"/>
    <p:sldId id="397" r:id="rId42"/>
    <p:sldId id="373" r:id="rId43"/>
    <p:sldId id="398" r:id="rId44"/>
    <p:sldId id="399" r:id="rId45"/>
    <p:sldId id="400" r:id="rId46"/>
    <p:sldId id="401" r:id="rId47"/>
    <p:sldId id="269" r:id="rId48"/>
    <p:sldId id="413" r:id="rId49"/>
    <p:sldId id="277" r:id="rId50"/>
    <p:sldId id="405" r:id="rId51"/>
    <p:sldId id="403" r:id="rId52"/>
    <p:sldId id="402" r:id="rId53"/>
    <p:sldId id="339" r:id="rId54"/>
    <p:sldId id="411" r:id="rId55"/>
    <p:sldId id="412" r:id="rId56"/>
    <p:sldId id="278" r:id="rId57"/>
    <p:sldId id="357" r:id="rId58"/>
    <p:sldId id="356" r:id="rId59"/>
    <p:sldId id="330" r:id="rId6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p:cViewPr varScale="1">
        <p:scale>
          <a:sx n="98" d="100"/>
          <a:sy n="98" d="100"/>
        </p:scale>
        <p:origin x="1051" y="86"/>
      </p:cViewPr>
      <p:guideLst>
        <p:guide orient="horz" pos="2160"/>
        <p:guide pos="2880"/>
      </p:guideLst>
    </p:cSldViewPr>
  </p:slideViewPr>
  <p:notesTextViewPr>
    <p:cViewPr>
      <p:scale>
        <a:sx n="1" d="1"/>
        <a:sy n="1" d="1"/>
      </p:scale>
      <p:origin x="0" y="0"/>
    </p:cViewPr>
  </p:notesTextViewPr>
  <p:notesViewPr>
    <p:cSldViewPr>
      <p:cViewPr>
        <p:scale>
          <a:sx n="180" d="100"/>
          <a:sy n="180" d="100"/>
        </p:scale>
        <p:origin x="88" y="-408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FAF1D974-0577-484A-B90C-F0708A70CC30}" type="datetimeFigureOut">
              <a:rPr lang="cs-CZ" smtClean="0"/>
              <a:pPr/>
              <a:t>21.03.2024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5A1CCF65-42CE-4242-9843-39591577EF35}" type="slidenum">
              <a:rPr lang="cs-CZ" smtClean="0"/>
              <a:pPr/>
              <a:t>‹#›</a:t>
            </a:fld>
            <a:endParaRPr lang="cs-CZ"/>
          </a:p>
        </p:txBody>
      </p:sp>
    </p:spTree>
    <p:extLst>
      <p:ext uri="{BB962C8B-B14F-4D97-AF65-F5344CB8AC3E}">
        <p14:creationId xmlns:p14="http://schemas.microsoft.com/office/powerpoint/2010/main" val="1670347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1</a:t>
            </a:fld>
            <a:endParaRPr lang="cs-CZ"/>
          </a:p>
        </p:txBody>
      </p:sp>
    </p:spTree>
    <p:extLst>
      <p:ext uri="{BB962C8B-B14F-4D97-AF65-F5344CB8AC3E}">
        <p14:creationId xmlns:p14="http://schemas.microsoft.com/office/powerpoint/2010/main" val="2567502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11</a:t>
            </a:fld>
            <a:endParaRPr lang="cs-CZ"/>
          </a:p>
        </p:txBody>
      </p:sp>
    </p:spTree>
    <p:extLst>
      <p:ext uri="{BB962C8B-B14F-4D97-AF65-F5344CB8AC3E}">
        <p14:creationId xmlns:p14="http://schemas.microsoft.com/office/powerpoint/2010/main" val="936996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12</a:t>
            </a:fld>
            <a:endParaRPr lang="cs-CZ"/>
          </a:p>
        </p:txBody>
      </p:sp>
    </p:spTree>
    <p:extLst>
      <p:ext uri="{BB962C8B-B14F-4D97-AF65-F5344CB8AC3E}">
        <p14:creationId xmlns:p14="http://schemas.microsoft.com/office/powerpoint/2010/main" val="414712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13</a:t>
            </a:fld>
            <a:endParaRPr lang="cs-CZ"/>
          </a:p>
        </p:txBody>
      </p:sp>
    </p:spTree>
    <p:extLst>
      <p:ext uri="{BB962C8B-B14F-4D97-AF65-F5344CB8AC3E}">
        <p14:creationId xmlns:p14="http://schemas.microsoft.com/office/powerpoint/2010/main" val="929980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14</a:t>
            </a:fld>
            <a:endParaRPr lang="cs-CZ"/>
          </a:p>
        </p:txBody>
      </p:sp>
    </p:spTree>
    <p:extLst>
      <p:ext uri="{BB962C8B-B14F-4D97-AF65-F5344CB8AC3E}">
        <p14:creationId xmlns:p14="http://schemas.microsoft.com/office/powerpoint/2010/main" val="1295854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15</a:t>
            </a:fld>
            <a:endParaRPr lang="cs-CZ"/>
          </a:p>
        </p:txBody>
      </p:sp>
    </p:spTree>
    <p:extLst>
      <p:ext uri="{BB962C8B-B14F-4D97-AF65-F5344CB8AC3E}">
        <p14:creationId xmlns:p14="http://schemas.microsoft.com/office/powerpoint/2010/main" val="3546783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16</a:t>
            </a:fld>
            <a:endParaRPr lang="cs-CZ"/>
          </a:p>
        </p:txBody>
      </p:sp>
    </p:spTree>
    <p:extLst>
      <p:ext uri="{BB962C8B-B14F-4D97-AF65-F5344CB8AC3E}">
        <p14:creationId xmlns:p14="http://schemas.microsoft.com/office/powerpoint/2010/main" val="35229478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17</a:t>
            </a:fld>
            <a:endParaRPr lang="cs-CZ"/>
          </a:p>
        </p:txBody>
      </p:sp>
    </p:spTree>
    <p:extLst>
      <p:ext uri="{BB962C8B-B14F-4D97-AF65-F5344CB8AC3E}">
        <p14:creationId xmlns:p14="http://schemas.microsoft.com/office/powerpoint/2010/main" val="2072249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18</a:t>
            </a:fld>
            <a:endParaRPr lang="cs-CZ"/>
          </a:p>
        </p:txBody>
      </p:sp>
    </p:spTree>
    <p:extLst>
      <p:ext uri="{BB962C8B-B14F-4D97-AF65-F5344CB8AC3E}">
        <p14:creationId xmlns:p14="http://schemas.microsoft.com/office/powerpoint/2010/main" val="33221560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19</a:t>
            </a:fld>
            <a:endParaRPr lang="cs-CZ"/>
          </a:p>
        </p:txBody>
      </p:sp>
    </p:spTree>
    <p:extLst>
      <p:ext uri="{BB962C8B-B14F-4D97-AF65-F5344CB8AC3E}">
        <p14:creationId xmlns:p14="http://schemas.microsoft.com/office/powerpoint/2010/main" val="3848922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20</a:t>
            </a:fld>
            <a:endParaRPr lang="cs-CZ"/>
          </a:p>
        </p:txBody>
      </p:sp>
    </p:spTree>
    <p:extLst>
      <p:ext uri="{BB962C8B-B14F-4D97-AF65-F5344CB8AC3E}">
        <p14:creationId xmlns:p14="http://schemas.microsoft.com/office/powerpoint/2010/main" val="3512976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2</a:t>
            </a:fld>
            <a:endParaRPr lang="cs-CZ"/>
          </a:p>
        </p:txBody>
      </p:sp>
    </p:spTree>
    <p:extLst>
      <p:ext uri="{BB962C8B-B14F-4D97-AF65-F5344CB8AC3E}">
        <p14:creationId xmlns:p14="http://schemas.microsoft.com/office/powerpoint/2010/main" val="27031186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21</a:t>
            </a:fld>
            <a:endParaRPr lang="cs-CZ"/>
          </a:p>
        </p:txBody>
      </p:sp>
    </p:spTree>
    <p:extLst>
      <p:ext uri="{BB962C8B-B14F-4D97-AF65-F5344CB8AC3E}">
        <p14:creationId xmlns:p14="http://schemas.microsoft.com/office/powerpoint/2010/main" val="7159386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22</a:t>
            </a:fld>
            <a:endParaRPr lang="cs-CZ"/>
          </a:p>
        </p:txBody>
      </p:sp>
    </p:spTree>
    <p:extLst>
      <p:ext uri="{BB962C8B-B14F-4D97-AF65-F5344CB8AC3E}">
        <p14:creationId xmlns:p14="http://schemas.microsoft.com/office/powerpoint/2010/main" val="25885299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23</a:t>
            </a:fld>
            <a:endParaRPr lang="cs-CZ"/>
          </a:p>
        </p:txBody>
      </p:sp>
    </p:spTree>
    <p:extLst>
      <p:ext uri="{BB962C8B-B14F-4D97-AF65-F5344CB8AC3E}">
        <p14:creationId xmlns:p14="http://schemas.microsoft.com/office/powerpoint/2010/main" val="1199176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24</a:t>
            </a:fld>
            <a:endParaRPr lang="cs-CZ"/>
          </a:p>
        </p:txBody>
      </p:sp>
    </p:spTree>
    <p:extLst>
      <p:ext uri="{BB962C8B-B14F-4D97-AF65-F5344CB8AC3E}">
        <p14:creationId xmlns:p14="http://schemas.microsoft.com/office/powerpoint/2010/main" val="42744954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25</a:t>
            </a:fld>
            <a:endParaRPr lang="cs-CZ"/>
          </a:p>
        </p:txBody>
      </p:sp>
    </p:spTree>
    <p:extLst>
      <p:ext uri="{BB962C8B-B14F-4D97-AF65-F5344CB8AC3E}">
        <p14:creationId xmlns:p14="http://schemas.microsoft.com/office/powerpoint/2010/main" val="35899064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26</a:t>
            </a:fld>
            <a:endParaRPr lang="cs-CZ"/>
          </a:p>
        </p:txBody>
      </p:sp>
    </p:spTree>
    <p:extLst>
      <p:ext uri="{BB962C8B-B14F-4D97-AF65-F5344CB8AC3E}">
        <p14:creationId xmlns:p14="http://schemas.microsoft.com/office/powerpoint/2010/main" val="9573760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27</a:t>
            </a:fld>
            <a:endParaRPr lang="cs-CZ"/>
          </a:p>
        </p:txBody>
      </p:sp>
    </p:spTree>
    <p:extLst>
      <p:ext uri="{BB962C8B-B14F-4D97-AF65-F5344CB8AC3E}">
        <p14:creationId xmlns:p14="http://schemas.microsoft.com/office/powerpoint/2010/main" val="3133022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28</a:t>
            </a:fld>
            <a:endParaRPr lang="cs-CZ"/>
          </a:p>
        </p:txBody>
      </p:sp>
    </p:spTree>
    <p:extLst>
      <p:ext uri="{BB962C8B-B14F-4D97-AF65-F5344CB8AC3E}">
        <p14:creationId xmlns:p14="http://schemas.microsoft.com/office/powerpoint/2010/main" val="24261708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29</a:t>
            </a:fld>
            <a:endParaRPr lang="cs-CZ"/>
          </a:p>
        </p:txBody>
      </p:sp>
    </p:spTree>
    <p:extLst>
      <p:ext uri="{BB962C8B-B14F-4D97-AF65-F5344CB8AC3E}">
        <p14:creationId xmlns:p14="http://schemas.microsoft.com/office/powerpoint/2010/main" val="14158851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30</a:t>
            </a:fld>
            <a:endParaRPr lang="cs-CZ"/>
          </a:p>
        </p:txBody>
      </p:sp>
    </p:spTree>
    <p:extLst>
      <p:ext uri="{BB962C8B-B14F-4D97-AF65-F5344CB8AC3E}">
        <p14:creationId xmlns:p14="http://schemas.microsoft.com/office/powerpoint/2010/main" val="3803286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3</a:t>
            </a:fld>
            <a:endParaRPr lang="cs-CZ"/>
          </a:p>
        </p:txBody>
      </p:sp>
    </p:spTree>
    <p:extLst>
      <p:ext uri="{BB962C8B-B14F-4D97-AF65-F5344CB8AC3E}">
        <p14:creationId xmlns:p14="http://schemas.microsoft.com/office/powerpoint/2010/main" val="32463110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31</a:t>
            </a:fld>
            <a:endParaRPr lang="cs-CZ"/>
          </a:p>
        </p:txBody>
      </p:sp>
    </p:spTree>
    <p:extLst>
      <p:ext uri="{BB962C8B-B14F-4D97-AF65-F5344CB8AC3E}">
        <p14:creationId xmlns:p14="http://schemas.microsoft.com/office/powerpoint/2010/main" val="23769476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32</a:t>
            </a:fld>
            <a:endParaRPr lang="cs-CZ"/>
          </a:p>
        </p:txBody>
      </p:sp>
    </p:spTree>
    <p:extLst>
      <p:ext uri="{BB962C8B-B14F-4D97-AF65-F5344CB8AC3E}">
        <p14:creationId xmlns:p14="http://schemas.microsoft.com/office/powerpoint/2010/main" val="10591117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33</a:t>
            </a:fld>
            <a:endParaRPr lang="cs-CZ"/>
          </a:p>
        </p:txBody>
      </p:sp>
    </p:spTree>
    <p:extLst>
      <p:ext uri="{BB962C8B-B14F-4D97-AF65-F5344CB8AC3E}">
        <p14:creationId xmlns:p14="http://schemas.microsoft.com/office/powerpoint/2010/main" val="18154782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34</a:t>
            </a:fld>
            <a:endParaRPr lang="cs-CZ"/>
          </a:p>
        </p:txBody>
      </p:sp>
    </p:spTree>
    <p:extLst>
      <p:ext uri="{BB962C8B-B14F-4D97-AF65-F5344CB8AC3E}">
        <p14:creationId xmlns:p14="http://schemas.microsoft.com/office/powerpoint/2010/main" val="11232057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35</a:t>
            </a:fld>
            <a:endParaRPr lang="cs-CZ"/>
          </a:p>
        </p:txBody>
      </p:sp>
    </p:spTree>
    <p:extLst>
      <p:ext uri="{BB962C8B-B14F-4D97-AF65-F5344CB8AC3E}">
        <p14:creationId xmlns:p14="http://schemas.microsoft.com/office/powerpoint/2010/main" val="32607212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36</a:t>
            </a:fld>
            <a:endParaRPr lang="cs-CZ"/>
          </a:p>
        </p:txBody>
      </p:sp>
    </p:spTree>
    <p:extLst>
      <p:ext uri="{BB962C8B-B14F-4D97-AF65-F5344CB8AC3E}">
        <p14:creationId xmlns:p14="http://schemas.microsoft.com/office/powerpoint/2010/main" val="30024292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37</a:t>
            </a:fld>
            <a:endParaRPr lang="cs-CZ"/>
          </a:p>
        </p:txBody>
      </p:sp>
    </p:spTree>
    <p:extLst>
      <p:ext uri="{BB962C8B-B14F-4D97-AF65-F5344CB8AC3E}">
        <p14:creationId xmlns:p14="http://schemas.microsoft.com/office/powerpoint/2010/main" val="2294118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38</a:t>
            </a:fld>
            <a:endParaRPr lang="cs-CZ"/>
          </a:p>
        </p:txBody>
      </p:sp>
    </p:spTree>
    <p:extLst>
      <p:ext uri="{BB962C8B-B14F-4D97-AF65-F5344CB8AC3E}">
        <p14:creationId xmlns:p14="http://schemas.microsoft.com/office/powerpoint/2010/main" val="10689950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39</a:t>
            </a:fld>
            <a:endParaRPr lang="cs-CZ"/>
          </a:p>
        </p:txBody>
      </p:sp>
    </p:spTree>
    <p:extLst>
      <p:ext uri="{BB962C8B-B14F-4D97-AF65-F5344CB8AC3E}">
        <p14:creationId xmlns:p14="http://schemas.microsoft.com/office/powerpoint/2010/main" val="325288617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40</a:t>
            </a:fld>
            <a:endParaRPr lang="cs-CZ"/>
          </a:p>
        </p:txBody>
      </p:sp>
    </p:spTree>
    <p:extLst>
      <p:ext uri="{BB962C8B-B14F-4D97-AF65-F5344CB8AC3E}">
        <p14:creationId xmlns:p14="http://schemas.microsoft.com/office/powerpoint/2010/main" val="3825082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4</a:t>
            </a:fld>
            <a:endParaRPr lang="cs-CZ"/>
          </a:p>
        </p:txBody>
      </p:sp>
    </p:spTree>
    <p:extLst>
      <p:ext uri="{BB962C8B-B14F-4D97-AF65-F5344CB8AC3E}">
        <p14:creationId xmlns:p14="http://schemas.microsoft.com/office/powerpoint/2010/main" val="40599187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41</a:t>
            </a:fld>
            <a:endParaRPr lang="cs-CZ"/>
          </a:p>
        </p:txBody>
      </p:sp>
    </p:spTree>
    <p:extLst>
      <p:ext uri="{BB962C8B-B14F-4D97-AF65-F5344CB8AC3E}">
        <p14:creationId xmlns:p14="http://schemas.microsoft.com/office/powerpoint/2010/main" val="374662864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42</a:t>
            </a:fld>
            <a:endParaRPr lang="cs-CZ"/>
          </a:p>
        </p:txBody>
      </p:sp>
    </p:spTree>
    <p:extLst>
      <p:ext uri="{BB962C8B-B14F-4D97-AF65-F5344CB8AC3E}">
        <p14:creationId xmlns:p14="http://schemas.microsoft.com/office/powerpoint/2010/main" val="18012281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43</a:t>
            </a:fld>
            <a:endParaRPr lang="cs-CZ"/>
          </a:p>
        </p:txBody>
      </p:sp>
    </p:spTree>
    <p:extLst>
      <p:ext uri="{BB962C8B-B14F-4D97-AF65-F5344CB8AC3E}">
        <p14:creationId xmlns:p14="http://schemas.microsoft.com/office/powerpoint/2010/main" val="5752447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44</a:t>
            </a:fld>
            <a:endParaRPr lang="cs-CZ"/>
          </a:p>
        </p:txBody>
      </p:sp>
    </p:spTree>
    <p:extLst>
      <p:ext uri="{BB962C8B-B14F-4D97-AF65-F5344CB8AC3E}">
        <p14:creationId xmlns:p14="http://schemas.microsoft.com/office/powerpoint/2010/main" val="21995424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45</a:t>
            </a:fld>
            <a:endParaRPr lang="cs-CZ"/>
          </a:p>
        </p:txBody>
      </p:sp>
    </p:spTree>
    <p:extLst>
      <p:ext uri="{BB962C8B-B14F-4D97-AF65-F5344CB8AC3E}">
        <p14:creationId xmlns:p14="http://schemas.microsoft.com/office/powerpoint/2010/main" val="13604326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Překážka v práci z důvodu obecného zájmu</a:t>
            </a:r>
          </a:p>
          <a:p>
            <a:r>
              <a:rPr lang="cs-CZ" dirty="0"/>
              <a:t>I v zákonech o ÚSC je že výkon</a:t>
            </a:r>
            <a:r>
              <a:rPr lang="cs-CZ" baseline="0" dirty="0"/>
              <a:t> </a:t>
            </a:r>
            <a:r>
              <a:rPr lang="cs-CZ" baseline="0" dirty="0" err="1"/>
              <a:t>fce</a:t>
            </a:r>
            <a:r>
              <a:rPr lang="cs-CZ" baseline="0" dirty="0"/>
              <a:t> je výkonem veřejné funkce</a:t>
            </a:r>
            <a:r>
              <a:rPr lang="cs-CZ" dirty="0"/>
              <a:t> </a:t>
            </a:r>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46</a:t>
            </a:fld>
            <a:endParaRPr lang="cs-CZ"/>
          </a:p>
        </p:txBody>
      </p:sp>
    </p:spTree>
    <p:extLst>
      <p:ext uri="{BB962C8B-B14F-4D97-AF65-F5344CB8AC3E}">
        <p14:creationId xmlns:p14="http://schemas.microsoft.com/office/powerpoint/2010/main" val="91248697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47</a:t>
            </a:fld>
            <a:endParaRPr lang="cs-CZ"/>
          </a:p>
        </p:txBody>
      </p:sp>
    </p:spTree>
    <p:extLst>
      <p:ext uri="{BB962C8B-B14F-4D97-AF65-F5344CB8AC3E}">
        <p14:creationId xmlns:p14="http://schemas.microsoft.com/office/powerpoint/2010/main" val="7960851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48</a:t>
            </a:fld>
            <a:endParaRPr lang="cs-CZ"/>
          </a:p>
        </p:txBody>
      </p:sp>
    </p:spTree>
    <p:extLst>
      <p:ext uri="{BB962C8B-B14F-4D97-AF65-F5344CB8AC3E}">
        <p14:creationId xmlns:p14="http://schemas.microsoft.com/office/powerpoint/2010/main" val="93620788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49</a:t>
            </a:fld>
            <a:endParaRPr lang="cs-CZ"/>
          </a:p>
        </p:txBody>
      </p:sp>
    </p:spTree>
    <p:extLst>
      <p:ext uri="{BB962C8B-B14F-4D97-AF65-F5344CB8AC3E}">
        <p14:creationId xmlns:p14="http://schemas.microsoft.com/office/powerpoint/2010/main" val="34929169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50</a:t>
            </a:fld>
            <a:endParaRPr lang="cs-CZ"/>
          </a:p>
        </p:txBody>
      </p:sp>
    </p:spTree>
    <p:extLst>
      <p:ext uri="{BB962C8B-B14F-4D97-AF65-F5344CB8AC3E}">
        <p14:creationId xmlns:p14="http://schemas.microsoft.com/office/powerpoint/2010/main" val="3670072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a:t>
            </a:fld>
            <a:endParaRPr lang="cs-CZ"/>
          </a:p>
        </p:txBody>
      </p:sp>
    </p:spTree>
    <p:extLst>
      <p:ext uri="{BB962C8B-B14F-4D97-AF65-F5344CB8AC3E}">
        <p14:creationId xmlns:p14="http://schemas.microsoft.com/office/powerpoint/2010/main" val="31615015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51</a:t>
            </a:fld>
            <a:endParaRPr lang="cs-CZ"/>
          </a:p>
        </p:txBody>
      </p:sp>
    </p:spTree>
    <p:extLst>
      <p:ext uri="{BB962C8B-B14F-4D97-AF65-F5344CB8AC3E}">
        <p14:creationId xmlns:p14="http://schemas.microsoft.com/office/powerpoint/2010/main" val="5431703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52</a:t>
            </a:fld>
            <a:endParaRPr lang="cs-CZ"/>
          </a:p>
        </p:txBody>
      </p:sp>
    </p:spTree>
    <p:extLst>
      <p:ext uri="{BB962C8B-B14F-4D97-AF65-F5344CB8AC3E}">
        <p14:creationId xmlns:p14="http://schemas.microsoft.com/office/powerpoint/2010/main" val="391804587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53</a:t>
            </a:fld>
            <a:endParaRPr lang="cs-CZ"/>
          </a:p>
        </p:txBody>
      </p:sp>
    </p:spTree>
    <p:extLst>
      <p:ext uri="{BB962C8B-B14F-4D97-AF65-F5344CB8AC3E}">
        <p14:creationId xmlns:p14="http://schemas.microsoft.com/office/powerpoint/2010/main" val="256367076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54</a:t>
            </a:fld>
            <a:endParaRPr lang="cs-CZ"/>
          </a:p>
        </p:txBody>
      </p:sp>
    </p:spTree>
    <p:extLst>
      <p:ext uri="{BB962C8B-B14F-4D97-AF65-F5344CB8AC3E}">
        <p14:creationId xmlns:p14="http://schemas.microsoft.com/office/powerpoint/2010/main" val="12433668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55</a:t>
            </a:fld>
            <a:endParaRPr lang="cs-CZ"/>
          </a:p>
        </p:txBody>
      </p:sp>
    </p:spTree>
    <p:extLst>
      <p:ext uri="{BB962C8B-B14F-4D97-AF65-F5344CB8AC3E}">
        <p14:creationId xmlns:p14="http://schemas.microsoft.com/office/powerpoint/2010/main" val="141348841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10"/>
          </p:nvPr>
        </p:nvSpPr>
        <p:spPr/>
        <p:txBody>
          <a:bodyPr/>
          <a:lstStyle/>
          <a:p>
            <a:fld id="{5A1CCF65-42CE-4242-9843-39591577EF35}" type="slidenum">
              <a:rPr lang="cs-CZ" smtClean="0"/>
              <a:pPr/>
              <a:t>56</a:t>
            </a:fld>
            <a:endParaRPr lang="cs-CZ"/>
          </a:p>
        </p:txBody>
      </p:sp>
    </p:spTree>
    <p:extLst>
      <p:ext uri="{BB962C8B-B14F-4D97-AF65-F5344CB8AC3E}">
        <p14:creationId xmlns:p14="http://schemas.microsoft.com/office/powerpoint/2010/main" val="302237420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57</a:t>
            </a:fld>
            <a:endParaRPr lang="cs-CZ"/>
          </a:p>
        </p:txBody>
      </p:sp>
    </p:spTree>
    <p:extLst>
      <p:ext uri="{BB962C8B-B14F-4D97-AF65-F5344CB8AC3E}">
        <p14:creationId xmlns:p14="http://schemas.microsoft.com/office/powerpoint/2010/main" val="23382163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58</a:t>
            </a:fld>
            <a:endParaRPr lang="cs-CZ"/>
          </a:p>
        </p:txBody>
      </p:sp>
    </p:spTree>
    <p:extLst>
      <p:ext uri="{BB962C8B-B14F-4D97-AF65-F5344CB8AC3E}">
        <p14:creationId xmlns:p14="http://schemas.microsoft.com/office/powerpoint/2010/main" val="372242222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59</a:t>
            </a:fld>
            <a:endParaRPr lang="cs-CZ"/>
          </a:p>
        </p:txBody>
      </p:sp>
    </p:spTree>
    <p:extLst>
      <p:ext uri="{BB962C8B-B14F-4D97-AF65-F5344CB8AC3E}">
        <p14:creationId xmlns:p14="http://schemas.microsoft.com/office/powerpoint/2010/main" val="1528882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7</a:t>
            </a:fld>
            <a:endParaRPr lang="cs-CZ"/>
          </a:p>
        </p:txBody>
      </p:sp>
    </p:spTree>
    <p:extLst>
      <p:ext uri="{BB962C8B-B14F-4D97-AF65-F5344CB8AC3E}">
        <p14:creationId xmlns:p14="http://schemas.microsoft.com/office/powerpoint/2010/main" val="1750619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8</a:t>
            </a:fld>
            <a:endParaRPr lang="cs-CZ"/>
          </a:p>
        </p:txBody>
      </p:sp>
    </p:spTree>
    <p:extLst>
      <p:ext uri="{BB962C8B-B14F-4D97-AF65-F5344CB8AC3E}">
        <p14:creationId xmlns:p14="http://schemas.microsoft.com/office/powerpoint/2010/main" val="1913215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9</a:t>
            </a:fld>
            <a:endParaRPr lang="cs-CZ"/>
          </a:p>
        </p:txBody>
      </p:sp>
    </p:spTree>
    <p:extLst>
      <p:ext uri="{BB962C8B-B14F-4D97-AF65-F5344CB8AC3E}">
        <p14:creationId xmlns:p14="http://schemas.microsoft.com/office/powerpoint/2010/main" val="1794704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A1CCF65-42CE-4242-9843-39591577EF35}" type="slidenum">
              <a:rPr lang="cs-CZ" smtClean="0"/>
              <a:pPr/>
              <a:t>10</a:t>
            </a:fld>
            <a:endParaRPr lang="cs-CZ"/>
          </a:p>
        </p:txBody>
      </p:sp>
    </p:spTree>
    <p:extLst>
      <p:ext uri="{BB962C8B-B14F-4D97-AF65-F5344CB8AC3E}">
        <p14:creationId xmlns:p14="http://schemas.microsoft.com/office/powerpoint/2010/main" val="213352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a:t>Kliknutím lze upravit styl.</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E0CFF74-E0CC-4F96-83E7-253983BC041F}" type="datetimeFigureOut">
              <a:rPr lang="cs-CZ" smtClean="0"/>
              <a:pPr/>
              <a:t>21.03.2024</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FF36F32E-CC3F-43C3-9DFA-3F5C8FF8ACE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E0CFF74-E0CC-4F96-83E7-253983BC041F}" type="datetimeFigureOut">
              <a:rPr lang="cs-CZ" smtClean="0"/>
              <a:pPr/>
              <a:t>21.03.2024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36F32E-CC3F-43C3-9DFA-3F5C8FF8ACE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1E0CFF74-E0CC-4F96-83E7-253983BC041F}" type="datetimeFigureOut">
              <a:rPr lang="cs-CZ" smtClean="0"/>
              <a:pPr/>
              <a:t>21.03.2024</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FF36F32E-CC3F-43C3-9DFA-3F5C8FF8ACE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a:t>Kliknutím lze upravit styl.</a:t>
            </a:r>
            <a:endParaRPr kumimoji="0" lang="en-US"/>
          </a:p>
        </p:txBody>
      </p:sp>
      <p:sp>
        <p:nvSpPr>
          <p:cNvPr id="4" name="Zástupný symbol pro datum 3"/>
          <p:cNvSpPr>
            <a:spLocks noGrp="1"/>
          </p:cNvSpPr>
          <p:nvPr>
            <p:ph type="dt" sz="half" idx="10"/>
          </p:nvPr>
        </p:nvSpPr>
        <p:spPr/>
        <p:txBody>
          <a:bodyPr/>
          <a:lstStyle/>
          <a:p>
            <a:fld id="{1E0CFF74-E0CC-4F96-83E7-253983BC041F}" type="datetimeFigureOut">
              <a:rPr lang="cs-CZ" smtClean="0"/>
              <a:pPr/>
              <a:t>21.03.2024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FF36F32E-CC3F-43C3-9DFA-3F5C8FF8ACEC}"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a:t>Kliknutím lze upravit styl.</a:t>
            </a:r>
            <a:endParaRPr kumimoji="0" lang="en-US"/>
          </a:p>
        </p:txBody>
      </p:sp>
      <p:sp>
        <p:nvSpPr>
          <p:cNvPr id="12" name="Zástupný symbol pro datum 11"/>
          <p:cNvSpPr>
            <a:spLocks noGrp="1"/>
          </p:cNvSpPr>
          <p:nvPr>
            <p:ph type="dt" sz="half" idx="10"/>
          </p:nvPr>
        </p:nvSpPr>
        <p:spPr/>
        <p:txBody>
          <a:bodyPr/>
          <a:lstStyle/>
          <a:p>
            <a:fld id="{1E0CFF74-E0CC-4F96-83E7-253983BC041F}" type="datetimeFigureOut">
              <a:rPr lang="cs-CZ" smtClean="0"/>
              <a:pPr/>
              <a:t>21.03.2024</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F36F32E-CC3F-43C3-9DFA-3F5C8FF8ACEC}"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8" name="Zástupný symbol pro datum 7"/>
          <p:cNvSpPr>
            <a:spLocks noGrp="1"/>
          </p:cNvSpPr>
          <p:nvPr>
            <p:ph type="dt" sz="half" idx="15"/>
          </p:nvPr>
        </p:nvSpPr>
        <p:spPr/>
        <p:txBody>
          <a:bodyPr rtlCol="0"/>
          <a:lstStyle/>
          <a:p>
            <a:fld id="{1E0CFF74-E0CC-4F96-83E7-253983BC041F}" type="datetimeFigureOut">
              <a:rPr lang="cs-CZ" smtClean="0"/>
              <a:pPr/>
              <a:t>21.03.2024</a:t>
            </a:fld>
            <a:endParaRPr lang="cs-CZ"/>
          </a:p>
        </p:txBody>
      </p:sp>
      <p:sp>
        <p:nvSpPr>
          <p:cNvPr id="10" name="Zástupný symbol pro číslo snímku 9"/>
          <p:cNvSpPr>
            <a:spLocks noGrp="1"/>
          </p:cNvSpPr>
          <p:nvPr>
            <p:ph type="sldNum" sz="quarter" idx="16"/>
          </p:nvPr>
        </p:nvSpPr>
        <p:spPr/>
        <p:txBody>
          <a:bodyPr rtlCol="0"/>
          <a:lstStyle/>
          <a:p>
            <a:fld id="{FF36F32E-CC3F-43C3-9DFA-3F5C8FF8ACEC}"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a:t>Kliknutím lze upravit styl.</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5"/>
          </p:nvPr>
        </p:nvSpPr>
        <p:spPr/>
        <p:txBody>
          <a:bodyPr rtlCol="0"/>
          <a:lstStyle/>
          <a:p>
            <a:fld id="{1E0CFF74-E0CC-4F96-83E7-253983BC041F}" type="datetimeFigureOut">
              <a:rPr lang="cs-CZ" smtClean="0"/>
              <a:pPr/>
              <a:t>21.03.2024</a:t>
            </a:fld>
            <a:endParaRPr lang="cs-CZ"/>
          </a:p>
        </p:txBody>
      </p:sp>
      <p:sp>
        <p:nvSpPr>
          <p:cNvPr id="12" name="Zástupný symbol pro číslo snímku 11"/>
          <p:cNvSpPr>
            <a:spLocks noGrp="1"/>
          </p:cNvSpPr>
          <p:nvPr>
            <p:ph type="sldNum" sz="quarter" idx="16"/>
          </p:nvPr>
        </p:nvSpPr>
        <p:spPr/>
        <p:txBody>
          <a:bodyPr rtlCol="0"/>
          <a:lstStyle/>
          <a:p>
            <a:fld id="{FF36F32E-CC3F-43C3-9DFA-3F5C8FF8ACEC}"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a:t>Kliknutím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1E0CFF74-E0CC-4F96-83E7-253983BC041F}" type="datetimeFigureOut">
              <a:rPr lang="cs-CZ" smtClean="0"/>
              <a:pPr/>
              <a:t>21.03.2024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FF36F32E-CC3F-43C3-9DFA-3F5C8FF8ACE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E0CFF74-E0CC-4F96-83E7-253983BC041F}" type="datetimeFigureOut">
              <a:rPr lang="cs-CZ" smtClean="0"/>
              <a:pPr/>
              <a:t>21.03.2024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FF36F32E-CC3F-43C3-9DFA-3F5C8FF8ACE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a:t>Kliknutím lze upravit styl.</a:t>
            </a:r>
            <a:endParaRPr kumimoji="0" lang="en-US"/>
          </a:p>
        </p:txBody>
      </p:sp>
      <p:sp>
        <p:nvSpPr>
          <p:cNvPr id="5" name="Zástupný symbol pro datum 4"/>
          <p:cNvSpPr>
            <a:spLocks noGrp="1"/>
          </p:cNvSpPr>
          <p:nvPr>
            <p:ph type="dt" sz="half" idx="10"/>
          </p:nvPr>
        </p:nvSpPr>
        <p:spPr/>
        <p:txBody>
          <a:bodyPr/>
          <a:lstStyle/>
          <a:p>
            <a:fld id="{1E0CFF74-E0CC-4F96-83E7-253983BC041F}" type="datetimeFigureOut">
              <a:rPr lang="cs-CZ" smtClean="0"/>
              <a:pPr/>
              <a:t>21.03.2024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FF36F32E-CC3F-43C3-9DFA-3F5C8FF8ACEC}"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Kliknutím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a:t>Kliknutím lze upravit styl.</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1E0CFF74-E0CC-4F96-83E7-253983BC041F}" type="datetimeFigureOut">
              <a:rPr lang="cs-CZ" smtClean="0"/>
              <a:pPr/>
              <a:t>21.03.2024</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FF36F32E-CC3F-43C3-9DFA-3F5C8FF8ACEC}"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a:t>Kliknutím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E0CFF74-E0CC-4F96-83E7-253983BC041F}" type="datetimeFigureOut">
              <a:rPr lang="cs-CZ" smtClean="0"/>
              <a:pPr/>
              <a:t>21.03.2024</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F36F32E-CC3F-43C3-9DFA-3F5C8FF8ACE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4897" r:id="rId1"/>
    <p:sldLayoutId id="2147484898" r:id="rId2"/>
    <p:sldLayoutId id="2147484899" r:id="rId3"/>
    <p:sldLayoutId id="2147484900" r:id="rId4"/>
    <p:sldLayoutId id="2147484901" r:id="rId5"/>
    <p:sldLayoutId id="2147484902" r:id="rId6"/>
    <p:sldLayoutId id="2147484903" r:id="rId7"/>
    <p:sldLayoutId id="2147484904" r:id="rId8"/>
    <p:sldLayoutId id="2147484905" r:id="rId9"/>
    <p:sldLayoutId id="2147484906" r:id="rId10"/>
    <p:sldLayoutId id="21474849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next.codexis.cz/legislativa/CR25768#L25"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next.codexis.cz/legislativa/CR11201#L454" TargetMode="External"/><Relationship Id="rId4" Type="http://schemas.openxmlformats.org/officeDocument/2006/relationships/hyperlink" Target="https://next.codexis.cz/legislativa/CR89383_2023_01_01#L162"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9592" y="404664"/>
            <a:ext cx="7416824" cy="4742656"/>
          </a:xfrm>
        </p:spPr>
        <p:txBody>
          <a:bodyPr>
            <a:normAutofit fontScale="90000"/>
          </a:bodyPr>
          <a:lstStyle/>
          <a:p>
            <a:pPr algn="ctr"/>
            <a:br>
              <a:rPr lang="cs-CZ" dirty="0"/>
            </a:br>
            <a:br>
              <a:rPr lang="cs-CZ" dirty="0"/>
            </a:br>
            <a:br>
              <a:rPr lang="cs-CZ" dirty="0"/>
            </a:br>
            <a:r>
              <a:rPr lang="cs-CZ" dirty="0"/>
              <a:t>Odměňování zaměstnanců ve veřejných službách </a:t>
            </a:r>
            <a:br>
              <a:rPr lang="cs-CZ" dirty="0"/>
            </a:br>
            <a:r>
              <a:rPr lang="cs-CZ" dirty="0"/>
              <a:t>a správě podle zákoníku práce</a:t>
            </a:r>
            <a:br>
              <a:rPr lang="cs-CZ" dirty="0"/>
            </a:br>
            <a:br>
              <a:rPr lang="cs-CZ" dirty="0"/>
            </a:br>
            <a:br>
              <a:rPr lang="cs-CZ" dirty="0"/>
            </a:br>
            <a:endParaRPr lang="cs-CZ" dirty="0"/>
          </a:p>
        </p:txBody>
      </p:sp>
      <p:sp>
        <p:nvSpPr>
          <p:cNvPr id="3" name="Podnadpis 2"/>
          <p:cNvSpPr>
            <a:spLocks noGrp="1"/>
          </p:cNvSpPr>
          <p:nvPr>
            <p:ph type="subTitle" idx="1"/>
          </p:nvPr>
        </p:nvSpPr>
        <p:spPr/>
        <p:txBody>
          <a:bodyPr/>
          <a:lstStyle/>
          <a:p>
            <a:r>
              <a:rPr lang="cs-CZ" dirty="0"/>
              <a:t>Mgr. Stanislav Szpandrzyk</a:t>
            </a:r>
          </a:p>
        </p:txBody>
      </p:sp>
    </p:spTree>
    <p:extLst>
      <p:ext uri="{BB962C8B-B14F-4D97-AF65-F5344CB8AC3E}">
        <p14:creationId xmlns:p14="http://schemas.microsoft.com/office/powerpoint/2010/main" val="340288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tarif</a:t>
            </a:r>
          </a:p>
        </p:txBody>
      </p:sp>
      <p:sp>
        <p:nvSpPr>
          <p:cNvPr id="3" name="Zástupný symbol pro obsah 2"/>
          <p:cNvSpPr>
            <a:spLocks noGrp="1"/>
          </p:cNvSpPr>
          <p:nvPr>
            <p:ph sz="quarter" idx="1"/>
          </p:nvPr>
        </p:nvSpPr>
        <p:spPr>
          <a:xfrm>
            <a:off x="612648" y="1600200"/>
            <a:ext cx="8153400" cy="4709120"/>
          </a:xfrm>
        </p:spPr>
        <p:txBody>
          <a:bodyPr>
            <a:normAutofit/>
          </a:bodyPr>
          <a:lstStyle/>
          <a:p>
            <a:pPr lvl="0">
              <a:spcAft>
                <a:spcPts val="12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 123 ZP</a:t>
            </a:r>
          </a:p>
          <a:p>
            <a:pPr lvl="0">
              <a:spcAft>
                <a:spcPts val="12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Základní složka platu</a:t>
            </a:r>
          </a:p>
          <a:p>
            <a:pPr lvl="1">
              <a:spcAft>
                <a:spcPts val="12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Platová třída, platový stupeň, platová stupnice</a:t>
            </a:r>
          </a:p>
          <a:p>
            <a:pPr lvl="1">
              <a:spcAft>
                <a:spcPts val="12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NV 341/2017 Sb., NV 222/2010 Sb.</a:t>
            </a:r>
          </a:p>
          <a:p>
            <a:pPr lvl="0">
              <a:spcAft>
                <a:spcPts val="12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3200" b="1" dirty="0"/>
          </a:p>
        </p:txBody>
      </p:sp>
    </p:spTree>
    <p:extLst>
      <p:ext uri="{BB962C8B-B14F-4D97-AF65-F5344CB8AC3E}">
        <p14:creationId xmlns:p14="http://schemas.microsoft.com/office/powerpoint/2010/main" val="3753940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platová třída</a:t>
            </a:r>
          </a:p>
        </p:txBody>
      </p:sp>
      <p:sp>
        <p:nvSpPr>
          <p:cNvPr id="3" name="Zástupný symbol pro obsah 2"/>
          <p:cNvSpPr>
            <a:spLocks noGrp="1"/>
          </p:cNvSpPr>
          <p:nvPr>
            <p:ph sz="quarter" idx="1"/>
          </p:nvPr>
        </p:nvSpPr>
        <p:spPr>
          <a:xfrm>
            <a:off x="612648" y="1600200"/>
            <a:ext cx="8153400" cy="5141168"/>
          </a:xfrm>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Platová třída</a:t>
            </a:r>
            <a:r>
              <a:rPr lang="cs-CZ" sz="3200" dirty="0"/>
              <a:t>, způsob zařazení </a:t>
            </a:r>
            <a:r>
              <a:rPr lang="cs-CZ" sz="2400" dirty="0"/>
              <a:t>– </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800" dirty="0"/>
              <a:t>§ 123 odst. 2 ZP, § 2 a 3 NV č. 341/2017 Sb., katalog prací</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800" dirty="0"/>
              <a:t>podle sjednaného druhu práce a v jeho mezích na něm požadovaných nejnáročnějších prací</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800" dirty="0"/>
              <a:t>Katalog prací</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800" dirty="0"/>
              <a:t>Buď uvedena konkrétní práce, nebo příklady prací porovnatelné z hlediska složitosti, odpovědnosti </a:t>
            </a:r>
            <a:br>
              <a:rPr lang="cs-CZ" sz="2800" dirty="0"/>
            </a:br>
            <a:r>
              <a:rPr lang="cs-CZ" sz="2800" dirty="0"/>
              <a:t>a namáhavosti</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300" dirty="0"/>
          </a:p>
          <a:p>
            <a:endParaRPr lang="cs-CZ" dirty="0"/>
          </a:p>
        </p:txBody>
      </p:sp>
    </p:spTree>
    <p:extLst>
      <p:ext uri="{BB962C8B-B14F-4D97-AF65-F5344CB8AC3E}">
        <p14:creationId xmlns:p14="http://schemas.microsoft.com/office/powerpoint/2010/main" val="3799044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platová třída</a:t>
            </a:r>
          </a:p>
        </p:txBody>
      </p:sp>
      <p:sp>
        <p:nvSpPr>
          <p:cNvPr id="3" name="Zástupný symbol pro obsah 2"/>
          <p:cNvSpPr>
            <a:spLocks noGrp="1"/>
          </p:cNvSpPr>
          <p:nvPr>
            <p:ph sz="quarter" idx="1"/>
          </p:nvPr>
        </p:nvSpPr>
        <p:spPr>
          <a:xfrm>
            <a:off x="612648" y="1600200"/>
            <a:ext cx="8153400" cy="5141168"/>
          </a:xfrm>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Platová třída</a:t>
            </a:r>
            <a:r>
              <a:rPr lang="cs-CZ" sz="3200" dirty="0"/>
              <a:t>, způsob zařazení </a:t>
            </a:r>
            <a:r>
              <a:rPr lang="cs-CZ" sz="2400" dirty="0"/>
              <a:t>– </a:t>
            </a:r>
            <a:r>
              <a:rPr lang="cs-CZ" sz="2800" dirty="0"/>
              <a:t>§ 123 odst. 2 ZP, § 2 a 3 NV č. 341/2017 Sb., NV č. 222/2010 o katalogu prací ve veřejných službách a správě</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800" dirty="0"/>
              <a:t>§ 123 odst. 2 ZP</a:t>
            </a:r>
          </a:p>
          <a:p>
            <a:pPr marL="365760" lvl="1" inden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800" dirty="0"/>
              <a:t>Zaměstnavatel zařadí zaměstnance do platové třídy podle druhu práce sjednaného v pracovní smlouvě </a:t>
            </a:r>
            <a:br>
              <a:rPr lang="cs-CZ" sz="2800" dirty="0"/>
            </a:br>
            <a:r>
              <a:rPr lang="cs-CZ" sz="2800" dirty="0"/>
              <a:t>a v jeho mezích na něm požadovaných nejnáročnějších prací.</a:t>
            </a:r>
            <a:endParaRPr lang="cs-CZ" dirty="0"/>
          </a:p>
        </p:txBody>
      </p:sp>
    </p:spTree>
    <p:extLst>
      <p:ext uri="{BB962C8B-B14F-4D97-AF65-F5344CB8AC3E}">
        <p14:creationId xmlns:p14="http://schemas.microsoft.com/office/powerpoint/2010/main" val="3722337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platová třída</a:t>
            </a:r>
          </a:p>
        </p:txBody>
      </p:sp>
      <p:sp>
        <p:nvSpPr>
          <p:cNvPr id="3" name="Zástupný symbol pro obsah 2"/>
          <p:cNvSpPr>
            <a:spLocks noGrp="1"/>
          </p:cNvSpPr>
          <p:nvPr>
            <p:ph sz="quarter" idx="1"/>
          </p:nvPr>
        </p:nvSpPr>
        <p:spPr>
          <a:xfrm>
            <a:off x="612648" y="1600200"/>
            <a:ext cx="8153400" cy="5141168"/>
          </a:xfrm>
        </p:spPr>
        <p:txBody>
          <a:bodyPr>
            <a:normAutofit fontScale="400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 3 NV č. 341/2017 Sb., </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(1) Zaměstnavatel zařadí zaměstnance podle § 123 odst. 2 zákoníku práce do platové třídy, ve které je podle nařízení vlády o katalogu prací ve veřejných službách a správě (dále jen "katalog prací") zařazena nejnáročnější práce, jejíž výkon zaměstnavatel na zaměstnanci požaduje. Pokud není tato práce v katalogu prací uvedena, zařadí zaměstnavatel zaměstnance do platové třídy, ve které jsou v katalogu prací zahrnuty příklady prací porovnatelné s ní z hlediska složitosti, odpovědnosti a namáhavosti.</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(2) Zaměstnavatel zařadí zaměstnance do platové třídy podle odstavce 1, pokud pro výkon práce zařazené v této platové třídě splňuje potřebné vzdělání.</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(3) Zaměstnavatel může zaměstnance výjimečně zařadit do platové třídy, pro kterou nesplňuje potřebné vzdělání, jestliže jiný právní předpis nestanoví jinak, a jestliže</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a) důvodem je zvláštní povaha vykonávané práce podle § 123 odst. 6 písm. e) zákoníku práce, která spočívá v umělecké činnosti, </a:t>
            </a:r>
            <a:r>
              <a:rPr lang="cs-CZ" sz="3800" dirty="0" err="1"/>
              <a:t>uměleckopedagogické</a:t>
            </a:r>
            <a:r>
              <a:rPr lang="cs-CZ" sz="3800" dirty="0"/>
              <a:t> činnosti, v činnosti sportovce nebo trenéra, nebo</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b) jiný právní předpis stanoví pro výkon některých prací nižší vzdělání než potřebné vzdělání podle § 2 odst. 1 nebo pro jejich výkon stanoví jiný kvalifikační předpoklad.</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(4) Nemůže-li zaměstnavatel obsadit pracovní místo zaměstnancem, který dosáhl potřebného vzdělání, nebo zaměstnancem, kterého může výjimečně zařadit do platové třídy podle odstavce 3, a nestanoví-li jiný právní předpis jinak, může zaměstnance výjimečně zařadit do platové třídy, pro kterou nesplňuje potřebné vzdělání,</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a) až na dobu 4 roků,</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b) na dobu delší, jestliže předchozí praxí nebo po dobu výjimečného zařazení podle písmene a) prokázal schopnost k výkonu požadované práce.</a:t>
            </a:r>
          </a:p>
          <a:p>
            <a:endParaRPr lang="cs-CZ" dirty="0"/>
          </a:p>
        </p:txBody>
      </p:sp>
    </p:spTree>
    <p:extLst>
      <p:ext uri="{BB962C8B-B14F-4D97-AF65-F5344CB8AC3E}">
        <p14:creationId xmlns:p14="http://schemas.microsoft.com/office/powerpoint/2010/main" val="1026293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2648" y="177229"/>
            <a:ext cx="8153400" cy="990600"/>
          </a:xfrm>
        </p:spPr>
        <p:txBody>
          <a:bodyPr/>
          <a:lstStyle/>
          <a:p>
            <a:r>
              <a:rPr lang="cs-CZ" dirty="0"/>
              <a:t>Určení platu – platová třída</a:t>
            </a:r>
          </a:p>
        </p:txBody>
      </p:sp>
      <p:sp>
        <p:nvSpPr>
          <p:cNvPr id="3" name="Zástupný symbol pro obsah 2"/>
          <p:cNvSpPr>
            <a:spLocks noGrp="1"/>
          </p:cNvSpPr>
          <p:nvPr>
            <p:ph sz="quarter" idx="1"/>
          </p:nvPr>
        </p:nvSpPr>
        <p:spPr>
          <a:xfrm>
            <a:off x="612648" y="1628800"/>
            <a:ext cx="8153400" cy="4495800"/>
          </a:xfrm>
        </p:spPr>
        <p:txBody>
          <a:bodyPr>
            <a:normAutofit/>
          </a:bodyPr>
          <a:lstStyle/>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Kvalifikační předpoklady vzdělání pro výkon prací</a:t>
            </a: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Vzdělání „optimální“ a „dostatečné“</a:t>
            </a: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Výjimečné zařazení do platové třídy při nesplnění potřebného vzdělání</a:t>
            </a:r>
          </a:p>
          <a:p>
            <a:pPr lvl="3">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Zvláštní povaha vykonávané práce – umělci, sportovci</a:t>
            </a:r>
          </a:p>
          <a:p>
            <a:pPr lvl="3">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Jiný předpis stanoví nižší vzdělání </a:t>
            </a:r>
          </a:p>
          <a:p>
            <a:pPr lvl="3">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Výjimečně až na 4 roky</a:t>
            </a:r>
          </a:p>
          <a:p>
            <a:pPr lvl="3">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Na dobu delší (než 4 roky), pokud prokázal schopnosti k výkonu požadované práce</a:t>
            </a: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Vliv na dobu započitatelné praxe</a:t>
            </a:r>
          </a:p>
        </p:txBody>
      </p:sp>
    </p:spTree>
    <p:extLst>
      <p:ext uri="{BB962C8B-B14F-4D97-AF65-F5344CB8AC3E}">
        <p14:creationId xmlns:p14="http://schemas.microsoft.com/office/powerpoint/2010/main" val="19532231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stupeň</a:t>
            </a:r>
          </a:p>
        </p:txBody>
      </p:sp>
      <p:sp>
        <p:nvSpPr>
          <p:cNvPr id="3" name="Zástupný symbol pro obsah 2"/>
          <p:cNvSpPr>
            <a:spLocks noGrp="1"/>
          </p:cNvSpPr>
          <p:nvPr>
            <p:ph sz="quarter" idx="1"/>
          </p:nvPr>
        </p:nvSpPr>
        <p:spPr/>
        <p:txBody>
          <a:bodyPr>
            <a:normAutofit/>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Platový stupeň - </a:t>
            </a:r>
            <a:r>
              <a:rPr lang="cs-CZ" sz="2900" dirty="0"/>
              <a:t>§ 123 odst. 4 ZP</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Zaměstnavatel zařadí zaměstnance do platového stupně podle doby dosažené praxe, doby péče o dítě a doby výkonu vojenské základní (náhradní) služby nebo civilní služby (dále jen "započitatelná praxe").</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 4 NV č. 341/2017 Sb.</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(1) Zaměstnavatel zařadí zaměstnance do platového stupně příslušné platové třídy podle započitatelné praxe podle § 123 odst. 4 zákoníku práce a míry jejího zápočtu určené podle odstavců 2 až 9.</a:t>
            </a:r>
          </a:p>
          <a:p>
            <a:pPr marL="0" indent="0">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200" dirty="0"/>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500" dirty="0"/>
          </a:p>
          <a:p>
            <a:pPr marL="0" indent="0">
              <a:buNone/>
            </a:pPr>
            <a:endParaRPr lang="cs-CZ" dirty="0"/>
          </a:p>
        </p:txBody>
      </p:sp>
    </p:spTree>
    <p:extLst>
      <p:ext uri="{BB962C8B-B14F-4D97-AF65-F5344CB8AC3E}">
        <p14:creationId xmlns:p14="http://schemas.microsoft.com/office/powerpoint/2010/main" val="3482435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stupeň</a:t>
            </a:r>
          </a:p>
        </p:txBody>
      </p:sp>
      <p:sp>
        <p:nvSpPr>
          <p:cNvPr id="3" name="Zástupný symbol pro obsah 2"/>
          <p:cNvSpPr>
            <a:spLocks noGrp="1"/>
          </p:cNvSpPr>
          <p:nvPr>
            <p:ph sz="quarter" idx="1"/>
          </p:nvPr>
        </p:nvSpPr>
        <p:spPr/>
        <p:txBody>
          <a:bodyPr>
            <a:normAutofit fontScale="550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 4 NV č. 341/2017 Sb.</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(2) V plném rozsahu započte zaměstnavatel zaměstnanci dobu praxe v oboru požadované práce. Praxí v oboru požadované práce se pro účely tohoto nařízení rozumí výkon práce, pro kterou jsou potřebné znalosti stejného nebo obdobného zaměření jako pro výkon požadované práce.</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	(3) V rozsahu nejvýše dvou třetin započte zaměstnavatel zaměstnanci dobu jiné praxe, a to v závislosti na míře její využitelnosti pro výkon požadované práce.</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	(4) V plném rozsahu, nejvýše však v rozsahu stanoveném zvláštním právním předpisem pro výkon vojenské základní (náhradní) služby platným v době jejího výkonu, započte zaměstnavatel zaměstnanci dobu výkonu vojenské základní (náhradní) služby nebo civilní služby.</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	(5) V plném rozsahu, nejvýše však celkovém rozsahu 6 let, započte zaměstnavatel zaměstnanci dobu</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a) skutečného čerpání mateřské dovolené, další mateřské dovolené nebo rodičovské dovolené nebo trvalé péče o dítě nebo děti nejvýše v rozsahu odpovídajícím délce mateřské dovolené a další mateřské dovolené nebo rodičovské dovolené platné v době této péče podle jiného právního předpisu,</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b) osobní péče o osobu závislou na péči jiné osoby, je-li závislou osobou nezletilé dítě podle § 120 odst. 3 zákona o sociálních službách.</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	(6) Doby uvedené v odstavcích 4 a 5 započte zaměstnavatel, pokud se zaměstnankyně nebo zaměstnanec současně nepřipravovali na povolání v denním nebo v prezenčním studiu.</a:t>
            </a:r>
          </a:p>
          <a:p>
            <a:pPr marL="0" indent="0">
              <a:buNone/>
            </a:pPr>
            <a:endParaRPr lang="cs-CZ" dirty="0"/>
          </a:p>
        </p:txBody>
      </p:sp>
    </p:spTree>
    <p:extLst>
      <p:ext uri="{BB962C8B-B14F-4D97-AF65-F5344CB8AC3E}">
        <p14:creationId xmlns:p14="http://schemas.microsoft.com/office/powerpoint/2010/main" val="1578190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stupeň</a:t>
            </a:r>
          </a:p>
        </p:txBody>
      </p:sp>
      <p:sp>
        <p:nvSpPr>
          <p:cNvPr id="3" name="Zástupný symbol pro obsah 2"/>
          <p:cNvSpPr>
            <a:spLocks noGrp="1"/>
          </p:cNvSpPr>
          <p:nvPr>
            <p:ph sz="quarter" idx="1"/>
          </p:nvPr>
        </p:nvSpPr>
        <p:spPr>
          <a:xfrm>
            <a:off x="612648" y="1600200"/>
            <a:ext cx="8153400" cy="5141168"/>
          </a:xfrm>
        </p:spPr>
        <p:txBody>
          <a:bodyPr>
            <a:normAutofit fontScale="325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500" dirty="0"/>
              <a:t>§ 4 NV č. 341/2017 Sb.</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500" dirty="0"/>
              <a:t>(7) Z doby, kterou zaměstnanci započetl podle odstavců 2 až 6, odečte zaměstnavatel zaměstnanci zařazenému do</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500" dirty="0"/>
              <a:t>a) šesté až osmé platové třídy, který dosáhl jen středního vzdělání s výučním listem, dobu 1 roku, nebo dobu 2 roků, pokud dosáhl jen středního vzdělání, anebo dobu 4 roků, pokud dosáhl jen základního vzdělání nebo základů vzdělání,</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500" dirty="0"/>
              <a:t>b) deváté platové třídy, který dosáhl jen středního vzdělání s maturitní zkouškou, dobu 2 roků, nebo jen středního vzdělání s výučním listem, dobu 3 roků, nebo středního vzdělání, dobu 4 roků, anebo dobu 6 roků, pokud dosáhl jen základního vzdělání nebo základů vzdělání,</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500" dirty="0"/>
              <a:t>c) desáté platové třídy, který dosáhl jen vyššího odborného vzdělání, dobu 1 roku, nebo jen středního vzdělání s maturitní zkouškou, dobu 3 roků, nebo jen středního vzdělání s výučním listem, dobu 4 roků, nebo jen středního vzdělání, dobu 5 roků, anebo dobu 7 roků, pokud dosáhl jen základního vzdělání nebo základů vzdělání,</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500" dirty="0"/>
              <a:t>d) jedenácté až šestnácté platové třídy, který dosáhl jen vysokoškolského vzdělání v bakalářském studijním programu, dobu 2 roků, nebo jen vyššího odborného vzdělání, dobu 3 roků, nebo jen středního vzdělání s maturitní zkouškou, dobu 5 roků, nebo jen středního vzdělání s výučním listem, dobu 6 roků, nebo jen středního vzdělání, dobu 7 roků, anebo dobu 9 roků, pokud dosáhl jen základního vzdělání nebo základů vzdělání.</a:t>
            </a:r>
          </a:p>
        </p:txBody>
      </p:sp>
    </p:spTree>
    <p:extLst>
      <p:ext uri="{BB962C8B-B14F-4D97-AF65-F5344CB8AC3E}">
        <p14:creationId xmlns:p14="http://schemas.microsoft.com/office/powerpoint/2010/main" val="2324129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stupeň</a:t>
            </a:r>
          </a:p>
        </p:txBody>
      </p:sp>
      <p:sp>
        <p:nvSpPr>
          <p:cNvPr id="3" name="Zástupný symbol pro obsah 2"/>
          <p:cNvSpPr>
            <a:spLocks noGrp="1"/>
          </p:cNvSpPr>
          <p:nvPr>
            <p:ph sz="quarter" idx="1"/>
          </p:nvPr>
        </p:nvSpPr>
        <p:spPr/>
        <p:txBody>
          <a:bodyPr>
            <a:normAutofit fontScale="550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900" dirty="0"/>
              <a:t>§ 4 NV č. 341/2017 Sb.</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000" dirty="0"/>
              <a:t>	(8) Zaměstnanci, který nezískal započitatelnou praxi podle § 123 odst. 4 zákoníku práce, nebo získal započitatelnou praxi kratší, než je doba, kterou mu měl zaměstnavatel podle odstavce 7 odečíst, se o dobu, která mu nemohla být odečtena, prodlužuje doba stanovená v přílohách č. 1 až 5 k tomuto nařízení pro postup do nejbližšího vyššího platového stupně.</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000" dirty="0"/>
              <a:t>	(9) Jestliže zaměstnanec dosáhne v průběhu pracovního poměru vyššího vzdělání, než podle kterého mu byla naposledy určena započitatelná praxe, přičte mu zaměstnavatel dobu odpovídající dosaženému vzdělání, kterou mu podle odstavce 7 odečetl.</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000" dirty="0"/>
              <a:t>	(10) Platový tarif ve vyšším platovém stupni náleží zaměstnanci od prvého dne kalendářního měsíce, ve kterém dosáhl započitatelné praxe stanovené pro jednotlivé platové stupně v přílohách č. 1 až 5 k tomuto nařízení.</a:t>
            </a:r>
          </a:p>
        </p:txBody>
      </p:sp>
    </p:spTree>
    <p:extLst>
      <p:ext uri="{BB962C8B-B14F-4D97-AF65-F5344CB8AC3E}">
        <p14:creationId xmlns:p14="http://schemas.microsoft.com/office/powerpoint/2010/main" val="2583250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stupeň</a:t>
            </a:r>
          </a:p>
        </p:txBody>
      </p:sp>
      <p:sp>
        <p:nvSpPr>
          <p:cNvPr id="3" name="Zástupný symbol pro obsah 2"/>
          <p:cNvSpPr>
            <a:spLocks noGrp="1"/>
          </p:cNvSpPr>
          <p:nvPr>
            <p:ph sz="quarter" idx="1"/>
          </p:nvPr>
        </p:nvSpPr>
        <p:spPr/>
        <p:txBody>
          <a:bodyPr>
            <a:normAutofit fontScale="925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Platový stupeň - § 123 odst. 4 ZP, § 4 NV č. 341/2017 Sb.</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Podmínky pro určení započitatelné praxe</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Praxe v oboru požadované práce – znalosti stejného nebo obdobného zaměření jako pro výkon požadované práce</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Jiná praxe – v závislosti na míře využitelnosti</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Náhradní doby</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200" dirty="0"/>
              <a:t>Výkon vojenské základná (náhradní) služby nebo civilní služby</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200" dirty="0"/>
              <a:t>Mateřská a rodičovská dovolená</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200" dirty="0"/>
              <a:t>Péče o nezletilé dítě</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200" dirty="0"/>
              <a:t>Výjimka při přípravě na povolání</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500" dirty="0"/>
          </a:p>
          <a:p>
            <a:pPr marL="0" indent="0">
              <a:buNone/>
            </a:pPr>
            <a:endParaRPr lang="cs-CZ" dirty="0"/>
          </a:p>
        </p:txBody>
      </p:sp>
    </p:spTree>
    <p:extLst>
      <p:ext uri="{BB962C8B-B14F-4D97-AF65-F5344CB8AC3E}">
        <p14:creationId xmlns:p14="http://schemas.microsoft.com/office/powerpoint/2010/main" val="76437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Program</a:t>
            </a:r>
          </a:p>
        </p:txBody>
      </p:sp>
      <p:sp>
        <p:nvSpPr>
          <p:cNvPr id="3" name="Zástupný symbol pro obsah 2"/>
          <p:cNvSpPr>
            <a:spLocks noGrp="1"/>
          </p:cNvSpPr>
          <p:nvPr>
            <p:ph sz="quarter" idx="1"/>
          </p:nvPr>
        </p:nvSpPr>
        <p:spPr>
          <a:xfrm>
            <a:off x="612648" y="1700808"/>
            <a:ext cx="8153400" cy="4495800"/>
          </a:xfrm>
        </p:spPr>
        <p:txBody>
          <a:bodyPr>
            <a:noAutofit/>
          </a:bodyPr>
          <a:lstStyle/>
          <a:p>
            <a:pPr marL="0" indent="0">
              <a:spcBef>
                <a:spcPts val="0"/>
              </a:spcBef>
              <a:buNone/>
            </a:pPr>
            <a:r>
              <a:rPr lang="cs-CZ" sz="1800" b="1" u="sng" dirty="0"/>
              <a:t>Úvod do problematiky</a:t>
            </a:r>
            <a:endParaRPr lang="cs-CZ" sz="1800" u="sng" dirty="0"/>
          </a:p>
          <a:p>
            <a:pPr>
              <a:spcBef>
                <a:spcPts val="0"/>
              </a:spcBef>
            </a:pPr>
            <a:r>
              <a:rPr lang="cs-CZ" sz="1800" dirty="0"/>
              <a:t>Základní právní předpisy a jejich vzájemné vztahy</a:t>
            </a:r>
          </a:p>
          <a:p>
            <a:pPr lvl="0">
              <a:spcBef>
                <a:spcPts val="0"/>
              </a:spcBef>
            </a:pPr>
            <a:r>
              <a:rPr lang="cs-CZ" sz="1800" dirty="0"/>
              <a:t>Vymezení základních zásad odměňování a odměn za práci</a:t>
            </a:r>
          </a:p>
          <a:p>
            <a:pPr marL="0" indent="0">
              <a:spcBef>
                <a:spcPts val="0"/>
              </a:spcBef>
              <a:buNone/>
            </a:pPr>
            <a:r>
              <a:rPr lang="cs-CZ" sz="1800" b="1" u="sng" dirty="0"/>
              <a:t>Odměňování platem – výklad aktuální právní úpravy a příklady ne/správné praxe</a:t>
            </a:r>
            <a:endParaRPr lang="cs-CZ" sz="1800" u="sng" dirty="0"/>
          </a:p>
          <a:p>
            <a:pPr lvl="0">
              <a:spcBef>
                <a:spcPts val="0"/>
              </a:spcBef>
            </a:pPr>
            <a:r>
              <a:rPr lang="cs-CZ" sz="1800" dirty="0"/>
              <a:t>Určení platu, změna výše platu, zařazení zaměstnance do platového tarifu</a:t>
            </a:r>
          </a:p>
          <a:p>
            <a:pPr lvl="0">
              <a:spcBef>
                <a:spcPts val="0"/>
              </a:spcBef>
            </a:pPr>
            <a:r>
              <a:rPr lang="cs-CZ" sz="1800" dirty="0"/>
              <a:t>Příplatky </a:t>
            </a:r>
          </a:p>
          <a:p>
            <a:pPr lvl="0">
              <a:spcBef>
                <a:spcPts val="0"/>
              </a:spcBef>
            </a:pPr>
            <a:r>
              <a:rPr lang="cs-CZ" sz="1800" dirty="0"/>
              <a:t>Odměny</a:t>
            </a:r>
          </a:p>
          <a:p>
            <a:pPr lvl="0">
              <a:spcBef>
                <a:spcPts val="0"/>
              </a:spcBef>
            </a:pPr>
            <a:r>
              <a:rPr lang="cs-CZ" sz="1800" dirty="0"/>
              <a:t>Splatnost a výplata</a:t>
            </a:r>
          </a:p>
          <a:p>
            <a:pPr lvl="0">
              <a:spcBef>
                <a:spcPts val="0"/>
              </a:spcBef>
            </a:pPr>
            <a:r>
              <a:rPr lang="cs-CZ" sz="1800" dirty="0"/>
              <a:t>Zjišťování průměrného výdělku</a:t>
            </a:r>
          </a:p>
          <a:p>
            <a:pPr marL="0" lvl="0" indent="0">
              <a:spcBef>
                <a:spcPts val="0"/>
              </a:spcBef>
              <a:buNone/>
            </a:pPr>
            <a:r>
              <a:rPr lang="cs-CZ" sz="1800" b="1" u="sng" dirty="0"/>
              <a:t>Novela ZP a odměňování</a:t>
            </a:r>
          </a:p>
          <a:p>
            <a:pPr>
              <a:spcBef>
                <a:spcPts val="0"/>
              </a:spcBef>
              <a:buFont typeface="Wingdings" panose="05000000000000000000" pitchFamily="2" charset="2"/>
              <a:buChar char="q"/>
            </a:pPr>
            <a:r>
              <a:rPr lang="cs-CZ" sz="1800" dirty="0"/>
              <a:t>Specifika odměňování práce na dálku, paušál</a:t>
            </a:r>
          </a:p>
          <a:p>
            <a:pPr>
              <a:spcBef>
                <a:spcPts val="0"/>
              </a:spcBef>
              <a:buFont typeface="Wingdings" panose="05000000000000000000" pitchFamily="2" charset="2"/>
              <a:buChar char="q"/>
            </a:pPr>
            <a:r>
              <a:rPr lang="cs-CZ" sz="1800" dirty="0"/>
              <a:t>Příplatky u DPP a DPČ</a:t>
            </a:r>
            <a:endParaRPr lang="cs-CZ" sz="1800" b="1" u="sng" dirty="0"/>
          </a:p>
          <a:p>
            <a:pPr marL="0" lvl="0" indent="0">
              <a:spcBef>
                <a:spcPts val="0"/>
              </a:spcBef>
              <a:buNone/>
            </a:pPr>
            <a:r>
              <a:rPr lang="cs-CZ" sz="1800" b="1" u="sng" dirty="0"/>
              <a:t>Jiné formy odměňování v případě zájmu</a:t>
            </a:r>
          </a:p>
          <a:p>
            <a:pPr lvl="0">
              <a:spcBef>
                <a:spcPts val="0"/>
              </a:spcBef>
              <a:buFont typeface="Wingdings" panose="05000000000000000000" pitchFamily="2" charset="2"/>
              <a:buChar char="q"/>
            </a:pPr>
            <a:r>
              <a:rPr lang="cs-CZ" sz="1800" dirty="0"/>
              <a:t>Např. členové zastupitelstev ÚSC, představitelé státní moci, služební poměry</a:t>
            </a:r>
          </a:p>
          <a:p>
            <a:pPr marL="0" lvl="0" indent="0">
              <a:spcBef>
                <a:spcPts val="0"/>
              </a:spcBef>
              <a:buNone/>
            </a:pPr>
            <a:r>
              <a:rPr lang="cs-CZ" sz="1800" b="1" u="sng" dirty="0"/>
              <a:t>Závěr, ale i v průběhu</a:t>
            </a:r>
            <a:endParaRPr lang="cs-CZ" sz="1800" u="sng" dirty="0"/>
          </a:p>
          <a:p>
            <a:pPr lvl="0">
              <a:spcBef>
                <a:spcPts val="0"/>
              </a:spcBef>
            </a:pPr>
            <a:r>
              <a:rPr lang="cs-CZ" sz="1800" dirty="0"/>
              <a:t>Diskuze, odpovědi na otázky, konzultace </a:t>
            </a:r>
          </a:p>
        </p:txBody>
      </p:sp>
    </p:spTree>
    <p:extLst>
      <p:ext uri="{BB962C8B-B14F-4D97-AF65-F5344CB8AC3E}">
        <p14:creationId xmlns:p14="http://schemas.microsoft.com/office/powerpoint/2010/main" val="96682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stupeň</a:t>
            </a:r>
          </a:p>
        </p:txBody>
      </p:sp>
      <p:sp>
        <p:nvSpPr>
          <p:cNvPr id="3" name="Zástupný symbol pro obsah 2"/>
          <p:cNvSpPr>
            <a:spLocks noGrp="1"/>
          </p:cNvSpPr>
          <p:nvPr>
            <p:ph sz="quarter" idx="1"/>
          </p:nvPr>
        </p:nvSpPr>
        <p:spPr/>
        <p:txBody>
          <a:bodyPr>
            <a:normAutofit/>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Odpočet praxe při nesplnění požadovaného vzdělání</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Při nemožnosti odečíst – prodloužení doby k postupu do vyššího platového stupně</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Při doplnění vzdělání – přičtení odečtené praxe, nárok na platový tarif od prvého dne kalendářního měsíce, ve kterém dosáhl započitatelné praxe </a:t>
            </a:r>
            <a:endParaRPr lang="cs-CZ" sz="2800" dirty="0"/>
          </a:p>
          <a:p>
            <a:pPr marL="0" indent="0">
              <a:buNone/>
            </a:pPr>
            <a:endParaRPr lang="cs-CZ" dirty="0"/>
          </a:p>
        </p:txBody>
      </p:sp>
    </p:spTree>
    <p:extLst>
      <p:ext uri="{BB962C8B-B14F-4D97-AF65-F5344CB8AC3E}">
        <p14:creationId xmlns:p14="http://schemas.microsoft.com/office/powerpoint/2010/main" val="397471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tarif</a:t>
            </a:r>
          </a:p>
        </p:txBody>
      </p:sp>
      <p:sp>
        <p:nvSpPr>
          <p:cNvPr id="3" name="Zástupný symbol pro obsah 2"/>
          <p:cNvSpPr>
            <a:spLocks noGrp="1"/>
          </p:cNvSpPr>
          <p:nvPr>
            <p:ph sz="quarter" idx="1"/>
          </p:nvPr>
        </p:nvSpPr>
        <p:spPr>
          <a:xfrm>
            <a:off x="612648" y="1600200"/>
            <a:ext cx="8153400" cy="5029200"/>
          </a:xfrm>
        </p:spPr>
        <p:txBody>
          <a:bodyPr>
            <a:noAutofit/>
          </a:bodyPr>
          <a:lstStyle/>
          <a:p>
            <a:pPr algn="just">
              <a:spcBef>
                <a:spcPts val="0"/>
              </a:spcBef>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b="1" dirty="0"/>
              <a:t>Stupnice platových tarifů </a:t>
            </a:r>
            <a:r>
              <a:rPr lang="cs-CZ" sz="1300" dirty="0"/>
              <a:t>- § 123 odst. 6 písm. f) ZP, </a:t>
            </a:r>
          </a:p>
          <a:p>
            <a:pPr algn="just">
              <a:spcBef>
                <a:spcPts val="0"/>
              </a:spcBef>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dirty="0"/>
              <a:t>§ 5 NV č. 341/2017 Sb.</a:t>
            </a:r>
          </a:p>
          <a:p>
            <a:pPr marL="0" indent="0" algn="just">
              <a:spcBef>
                <a:spcPts val="0"/>
              </a:spcBef>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dirty="0"/>
              <a:t>(1) Zaměstnanci přísluší platový tarif stanovený podle stupnice platových tarifů uvedené v příloze č. 1 k tomuto nařízení stanovený pro platovou třídu a platový stupeň, do kterých je zařazen, nestanoví-li se dále jinak.</a:t>
            </a:r>
          </a:p>
          <a:p>
            <a:pPr marL="0" indent="0" algn="just">
              <a:spcBef>
                <a:spcPts val="0"/>
              </a:spcBef>
              <a:buNone/>
            </a:pPr>
            <a:r>
              <a:rPr lang="cs-CZ" sz="1300" dirty="0"/>
              <a:t>(2) Zaměstnanci, který není zaměstnancem uvedeným v § 303 odst. 1 zákoníku práce nebo úředníkem územního samosprávného celku podle § 2 odst. 4 zákona o úřednících územních samosprávných celků, přísluší platový tarif stanovený podle stupnice platových tarifů uvedené v příloze č. 2 k tomuto nařízení, je-li</a:t>
            </a:r>
          </a:p>
          <a:p>
            <a:pPr marL="0" indent="0" algn="just">
              <a:spcBef>
                <a:spcPts val="0"/>
              </a:spcBef>
              <a:buNone/>
            </a:pPr>
            <a:r>
              <a:rPr lang="cs-CZ" sz="1300" dirty="0"/>
              <a:t>a) pracovníkem v sociálních službách nebo sociálním pracovníkem v zařízení sociálních služeb, u poskytovatele sociálních služeb, který vykonává činnost v sociálních službách nebo podle zvláštních právních předpisů při pomoci v hmotné nouzi, v sociálně-právní ochraně dětí, ve škole a školském zařízení, ve věznici, v zařízení pro zajištění cizinců a v azylovém zařízení,</a:t>
            </a:r>
          </a:p>
          <a:p>
            <a:pPr marL="0" indent="0" algn="just">
              <a:spcBef>
                <a:spcPts val="0"/>
              </a:spcBef>
              <a:buNone/>
            </a:pPr>
            <a:r>
              <a:rPr lang="cs-CZ" sz="1300" dirty="0"/>
              <a:t>b) sociálním pracovníkem u poskytovatele zdravotních služeb, nebo</a:t>
            </a:r>
          </a:p>
          <a:p>
            <a:pPr marL="0" indent="0" algn="just">
              <a:spcBef>
                <a:spcPts val="0"/>
              </a:spcBef>
              <a:buNone/>
            </a:pPr>
            <a:r>
              <a:rPr lang="cs-CZ" sz="1300" dirty="0"/>
              <a:t>c) manželským nebo rodinným poradcem.</a:t>
            </a:r>
          </a:p>
          <a:p>
            <a:pPr marL="0" indent="0" algn="just">
              <a:spcBef>
                <a:spcPts val="0"/>
              </a:spcBef>
              <a:buNone/>
            </a:pPr>
            <a:r>
              <a:rPr lang="cs-CZ" sz="1300" dirty="0"/>
              <a:t>(3) Zaměstnanci, který je zdravotnickým pracovníkem poskytujícím zdravotní služby uvedené v § 2 odst. 2 a </a:t>
            </a:r>
            <a:r>
              <a:rPr lang="cs-CZ" sz="1300" dirty="0">
                <a:hlinkClick r:id="rId3">
                  <a:extLst>
                    <a:ext uri="{A12FA001-AC4F-418D-AE19-62706E023703}">
                      <ahyp:hlinkClr xmlns:ahyp="http://schemas.microsoft.com/office/drawing/2018/hyperlinkcolor" val="tx"/>
                    </a:ext>
                  </a:extLst>
                </a:hlinkClick>
              </a:rPr>
              <a:t>3</a:t>
            </a:r>
            <a:r>
              <a:rPr lang="cs-CZ" sz="1300" dirty="0"/>
              <a:t> zákona o zdravotních službách, pokud není uveden v odstavci 4, přísluší platový tarif stanovený podle stupnice platových tarifů uvedené v příloze č. 3 k tomuto nařízení.</a:t>
            </a:r>
          </a:p>
          <a:p>
            <a:pPr marL="0" indent="0" algn="just">
              <a:spcBef>
                <a:spcPts val="0"/>
              </a:spcBef>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dirty="0"/>
              <a:t>(4) Zaměstnanci, který je</a:t>
            </a:r>
          </a:p>
          <a:p>
            <a:pPr marL="0" indent="0" algn="just">
              <a:spcBef>
                <a:spcPts val="0"/>
              </a:spcBef>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dirty="0"/>
              <a:t>a) lékařem nebo zubním lékařem poskytujícím zdravotní služby uvedené v § 2 odst. 2 a 3 zákona o zdravotních službách u poskytovatele zdravotních služeb,</a:t>
            </a:r>
          </a:p>
          <a:p>
            <a:pPr marL="0" indent="0" algn="just">
              <a:spcBef>
                <a:spcPts val="0"/>
              </a:spcBef>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dirty="0"/>
              <a:t>b) lékařem orgánu sociálního zabezpečení podle § 3 odst. 3 zákona o organizaci a provádění sociálního zabezpečení,</a:t>
            </a:r>
          </a:p>
          <a:p>
            <a:pPr marL="0" indent="0" algn="just">
              <a:spcBef>
                <a:spcPts val="0"/>
              </a:spcBef>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300" dirty="0"/>
              <a:t>přísluší platový tarif podle stupnice platových tarifů uvedené v příloze č. 4 k tomuto nařízení.</a:t>
            </a:r>
          </a:p>
          <a:p>
            <a:pPr marL="0" indent="0" algn="just">
              <a:spcBef>
                <a:spcPts val="0"/>
              </a:spcBef>
              <a:buNone/>
            </a:pPr>
            <a:r>
              <a:rPr lang="cs-CZ" sz="1300" dirty="0"/>
              <a:t>(5) Zaměstnanci přísluší platový tarif stanovený podle stupnice platových tarifů uvedené v </a:t>
            </a:r>
            <a:r>
              <a:rPr lang="cs-CZ" sz="1300" dirty="0">
                <a:hlinkClick r:id="rId4">
                  <a:extLst>
                    <a:ext uri="{A12FA001-AC4F-418D-AE19-62706E023703}">
                      <ahyp:hlinkClr xmlns:ahyp="http://schemas.microsoft.com/office/drawing/2018/hyperlinkcolor" val="tx"/>
                    </a:ext>
                  </a:extLst>
                </a:hlinkClick>
              </a:rPr>
              <a:t>příloze č. 5</a:t>
            </a:r>
            <a:r>
              <a:rPr lang="cs-CZ" sz="1300" dirty="0"/>
              <a:t> k tomuto nařízení, je-li</a:t>
            </a:r>
          </a:p>
          <a:p>
            <a:pPr marL="0" indent="0" algn="just">
              <a:spcBef>
                <a:spcPts val="0"/>
              </a:spcBef>
              <a:buNone/>
            </a:pPr>
            <a:r>
              <a:rPr lang="cs-CZ" sz="1300" dirty="0"/>
              <a:t>a) pedagogickým pracovníkem podle </a:t>
            </a:r>
            <a:r>
              <a:rPr lang="cs-CZ" sz="1300" dirty="0">
                <a:hlinkClick r:id="rId5">
                  <a:extLst>
                    <a:ext uri="{A12FA001-AC4F-418D-AE19-62706E023703}">
                      <ahyp:hlinkClr xmlns:ahyp="http://schemas.microsoft.com/office/drawing/2018/hyperlinkcolor" val="tx"/>
                    </a:ext>
                  </a:extLst>
                </a:hlinkClick>
              </a:rPr>
              <a:t>§ 2</a:t>
            </a:r>
            <a:r>
              <a:rPr lang="cs-CZ" sz="1300" dirty="0"/>
              <a:t> zákona o pedagogických pracovnících, nebo</a:t>
            </a:r>
          </a:p>
          <a:p>
            <a:pPr marL="0" indent="0" algn="just">
              <a:spcBef>
                <a:spcPts val="0"/>
              </a:spcBef>
              <a:buNone/>
            </a:pPr>
            <a:r>
              <a:rPr lang="cs-CZ" sz="1300" dirty="0"/>
              <a:t>b) akademickým pracovníkem státní vysoké školy podle zákona o vysokých školách.</a:t>
            </a:r>
          </a:p>
          <a:p>
            <a:pPr marL="0" indent="0" algn="just">
              <a:spcBef>
                <a:spcPts val="0"/>
              </a:spcBef>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1300" dirty="0"/>
          </a:p>
        </p:txBody>
      </p:sp>
    </p:spTree>
    <p:extLst>
      <p:ext uri="{BB962C8B-B14F-4D97-AF65-F5344CB8AC3E}">
        <p14:creationId xmlns:p14="http://schemas.microsoft.com/office/powerpoint/2010/main" val="1242036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platový tarif</a:t>
            </a:r>
          </a:p>
        </p:txBody>
      </p:sp>
      <p:sp>
        <p:nvSpPr>
          <p:cNvPr id="3" name="Zástupný symbol pro obsah 2"/>
          <p:cNvSpPr>
            <a:spLocks noGrp="1"/>
          </p:cNvSpPr>
          <p:nvPr>
            <p:ph sz="quarter" idx="1"/>
          </p:nvPr>
        </p:nvSpPr>
        <p:spPr>
          <a:xfrm>
            <a:off x="612648" y="1600200"/>
            <a:ext cx="8153400" cy="5029200"/>
          </a:xfrm>
        </p:spPr>
        <p:txBody>
          <a:bodyPr>
            <a:normAutofit lnSpcReduction="1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Stupnice platových tarifů </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Přílohy NV č. 341/2017 Sb.</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Příloha č. 1 – „obecná“</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Příloha č. 2 – pracovníci v sociálních službách nebo sociální pracovníci</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Příloha č. 3 - zdravotničtí pracovníci „</a:t>
            </a:r>
            <a:r>
              <a:rPr lang="cs-CZ" sz="2900" dirty="0" err="1"/>
              <a:t>nelékaři</a:t>
            </a:r>
            <a:r>
              <a:rPr lang="cs-CZ" sz="2900" dirty="0"/>
              <a:t>“ </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Příloha č. 4 – lékaři</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Příloha č. 5 – pedagogičtí pracovníci </a:t>
            </a:r>
            <a:br>
              <a:rPr lang="cs-CZ" sz="2900" dirty="0"/>
            </a:br>
            <a:r>
              <a:rPr lang="cs-CZ" sz="2900" dirty="0"/>
              <a:t>v regionálním školství a akademičtí pracovníci státních vysokých škol</a:t>
            </a:r>
            <a:endParaRPr lang="cs-CZ" sz="2500" dirty="0"/>
          </a:p>
          <a:p>
            <a:pPr marL="0" indent="0">
              <a:buNone/>
            </a:pPr>
            <a:endParaRPr lang="cs-CZ" dirty="0"/>
          </a:p>
        </p:txBody>
      </p:sp>
    </p:spTree>
    <p:extLst>
      <p:ext uri="{BB962C8B-B14F-4D97-AF65-F5344CB8AC3E}">
        <p14:creationId xmlns:p14="http://schemas.microsoft.com/office/powerpoint/2010/main" val="850730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2A0A56-F3E2-4C43-B24E-224182FA0622}"/>
              </a:ext>
            </a:extLst>
          </p:cNvPr>
          <p:cNvSpPr>
            <a:spLocks noGrp="1"/>
          </p:cNvSpPr>
          <p:nvPr>
            <p:ph type="title"/>
          </p:nvPr>
        </p:nvSpPr>
        <p:spPr/>
        <p:txBody>
          <a:bodyPr/>
          <a:lstStyle/>
          <a:p>
            <a:r>
              <a:rPr lang="cs-CZ" dirty="0"/>
              <a:t>Určení platu – platový tarif</a:t>
            </a:r>
          </a:p>
        </p:txBody>
      </p:sp>
      <p:sp>
        <p:nvSpPr>
          <p:cNvPr id="3" name="Zástupný obsah 2">
            <a:extLst>
              <a:ext uri="{FF2B5EF4-FFF2-40B4-BE49-F238E27FC236}">
                <a16:creationId xmlns:a16="http://schemas.microsoft.com/office/drawing/2014/main" id="{97F8903D-706D-4DA8-8144-B483F5B5F34F}"/>
              </a:ext>
            </a:extLst>
          </p:cNvPr>
          <p:cNvSpPr>
            <a:spLocks noGrp="1"/>
          </p:cNvSpPr>
          <p:nvPr>
            <p:ph sz="quarter" idx="1"/>
          </p:nvPr>
        </p:nvSpPr>
        <p:spPr/>
        <p:txBody>
          <a:bodyPr>
            <a:normAutofit fontScale="55000" lnSpcReduction="20000"/>
          </a:bodyPr>
          <a:lstStyle/>
          <a:p>
            <a:r>
              <a:rPr lang="cs-CZ" sz="5100" dirty="0"/>
              <a:t>Zvláštní způsob určení platového tarifu</a:t>
            </a:r>
          </a:p>
          <a:p>
            <a:r>
              <a:rPr lang="cs-CZ" sz="5100" dirty="0"/>
              <a:t>§ 6 NV č. 341/2017 Sb.</a:t>
            </a:r>
          </a:p>
          <a:p>
            <a:pPr algn="just"/>
            <a:endParaRPr lang="cs-CZ" dirty="0"/>
          </a:p>
          <a:p>
            <a:pPr marL="0" indent="0" algn="just">
              <a:buNone/>
            </a:pPr>
            <a:r>
              <a:rPr lang="cs-CZ" b="0" i="0" dirty="0">
                <a:solidFill>
                  <a:srgbClr val="000000"/>
                </a:solidFill>
                <a:effectLst/>
                <a:latin typeface="var(--theme-font-family)"/>
              </a:rPr>
              <a:t>(1) Zaměstnavatel může určit platový tarif v rámci rozpětí platových tarifů stanovených pro nejnižší až nejvyšší platový stupeň příslušné platové třídy zaměstnanci zařazenému do</a:t>
            </a:r>
            <a:endParaRPr lang="cs-CZ" b="0" i="0" dirty="0">
              <a:solidFill>
                <a:srgbClr val="000000"/>
              </a:solidFill>
              <a:effectLst/>
              <a:latin typeface="-apple-system"/>
            </a:endParaRPr>
          </a:p>
          <a:p>
            <a:pPr marL="0" indent="0" algn="just">
              <a:buNone/>
            </a:pPr>
            <a:r>
              <a:rPr lang="cs-CZ" b="0" i="0" dirty="0">
                <a:solidFill>
                  <a:srgbClr val="000000"/>
                </a:solidFill>
                <a:effectLst/>
                <a:latin typeface="var(--theme-font-family)"/>
              </a:rPr>
              <a:t>a) první až páté platové třídy, nebo</a:t>
            </a:r>
            <a:endParaRPr lang="cs-CZ" b="0" i="0" dirty="0">
              <a:solidFill>
                <a:srgbClr val="000000"/>
              </a:solidFill>
              <a:effectLst/>
              <a:latin typeface="-apple-system"/>
            </a:endParaRPr>
          </a:p>
          <a:p>
            <a:pPr marL="0" indent="0" algn="just">
              <a:buNone/>
            </a:pPr>
            <a:r>
              <a:rPr lang="cs-CZ" b="0" i="0" dirty="0">
                <a:solidFill>
                  <a:srgbClr val="000000"/>
                </a:solidFill>
                <a:effectLst/>
                <a:latin typeface="var(--theme-font-family)"/>
              </a:rPr>
              <a:t>b) šesté a vyšší platové třídy, který vykonává umělecké, uměleckotechnické, </a:t>
            </a:r>
            <a:r>
              <a:rPr lang="cs-CZ" b="0" i="0" dirty="0" err="1">
                <a:solidFill>
                  <a:srgbClr val="000000"/>
                </a:solidFill>
                <a:effectLst/>
                <a:latin typeface="var(--theme-font-family)"/>
              </a:rPr>
              <a:t>uměleckopedagogické</a:t>
            </a:r>
            <a:r>
              <a:rPr lang="cs-CZ" b="0" i="0" dirty="0">
                <a:solidFill>
                  <a:srgbClr val="000000"/>
                </a:solidFill>
                <a:effectLst/>
                <a:latin typeface="var(--theme-font-family)"/>
              </a:rPr>
              <a:t> práce, činnost sportovce nebo trenéra, nebo práci výkonného letce,</a:t>
            </a:r>
            <a:endParaRPr lang="cs-CZ" b="0" i="0" dirty="0">
              <a:solidFill>
                <a:srgbClr val="000000"/>
              </a:solidFill>
              <a:effectLst/>
              <a:latin typeface="-apple-system"/>
            </a:endParaRPr>
          </a:p>
          <a:p>
            <a:pPr marL="0" indent="0" algn="just">
              <a:buNone/>
            </a:pPr>
            <a:r>
              <a:rPr lang="cs-CZ" b="0" i="0" dirty="0">
                <a:solidFill>
                  <a:srgbClr val="000000"/>
                </a:solidFill>
                <a:effectLst/>
                <a:latin typeface="var(--theme-font-family)"/>
              </a:rPr>
              <a:t>pokud okruh zaměstnanců, jichž se tento způsob určení platového tarifu týká, a pravidla pro určení platového tarifu v rámci rozpětí nejnižšího až nejvyššího platového stupně příslušné platové třídy sjedná v kolektivní smlouvě nebo stanoví vnitřním předpisem.</a:t>
            </a:r>
            <a:endParaRPr lang="cs-CZ" b="0" i="0" dirty="0">
              <a:solidFill>
                <a:srgbClr val="000000"/>
              </a:solidFill>
              <a:effectLst/>
              <a:latin typeface="-apple-system"/>
            </a:endParaRPr>
          </a:p>
          <a:p>
            <a:pPr marL="0" indent="0" algn="just">
              <a:buNone/>
            </a:pPr>
            <a:r>
              <a:rPr lang="cs-CZ" b="0" i="0" dirty="0">
                <a:solidFill>
                  <a:srgbClr val="000000"/>
                </a:solidFill>
                <a:effectLst/>
                <a:latin typeface="var(--theme-font-family)"/>
              </a:rPr>
              <a:t>(2) Zaměstnavatel, který je poskytovatelem zdravotních služeb podle § 2 odst. 1 zákona </a:t>
            </a:r>
            <a:br>
              <a:rPr lang="cs-CZ" b="0" i="0" dirty="0">
                <a:solidFill>
                  <a:srgbClr val="000000"/>
                </a:solidFill>
                <a:effectLst/>
                <a:latin typeface="var(--theme-font-family)"/>
              </a:rPr>
            </a:br>
            <a:r>
              <a:rPr lang="cs-CZ" b="0" i="0" dirty="0">
                <a:solidFill>
                  <a:srgbClr val="000000"/>
                </a:solidFill>
                <a:effectLst/>
                <a:latin typeface="var(--theme-font-family)"/>
              </a:rPr>
              <a:t>o zdravotních službách, může s předchozím souhlasem zřizovatele sjednat v kolektivní smlouvě nebo stanovit vnitřním předpisem způsob určení platového tarifu zaměstnancům v rámci rozpětí platových tarifů stanovených pro nejnižší až nejvyšší platový stupeň v příslušné platové třídě. Výše takto určeného platového tarifu musí být určena nejméně ve výši odpovídající platovému tarifu, který by zaměstnanci příslušel při zařazení do platového stupně podle § 4.</a:t>
            </a:r>
            <a:endParaRPr lang="cs-CZ" dirty="0"/>
          </a:p>
        </p:txBody>
      </p:sp>
    </p:spTree>
    <p:extLst>
      <p:ext uri="{BB962C8B-B14F-4D97-AF65-F5344CB8AC3E}">
        <p14:creationId xmlns:p14="http://schemas.microsoft.com/office/powerpoint/2010/main" val="1029400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2A0A56-F3E2-4C43-B24E-224182FA0622}"/>
              </a:ext>
            </a:extLst>
          </p:cNvPr>
          <p:cNvSpPr>
            <a:spLocks noGrp="1"/>
          </p:cNvSpPr>
          <p:nvPr>
            <p:ph type="title"/>
          </p:nvPr>
        </p:nvSpPr>
        <p:spPr/>
        <p:txBody>
          <a:bodyPr/>
          <a:lstStyle/>
          <a:p>
            <a:r>
              <a:rPr lang="cs-CZ" dirty="0"/>
              <a:t>Určení platu – platový tarif</a:t>
            </a:r>
          </a:p>
        </p:txBody>
      </p:sp>
      <p:sp>
        <p:nvSpPr>
          <p:cNvPr id="3" name="Zástupný obsah 2">
            <a:extLst>
              <a:ext uri="{FF2B5EF4-FFF2-40B4-BE49-F238E27FC236}">
                <a16:creationId xmlns:a16="http://schemas.microsoft.com/office/drawing/2014/main" id="{97F8903D-706D-4DA8-8144-B483F5B5F34F}"/>
              </a:ext>
            </a:extLst>
          </p:cNvPr>
          <p:cNvSpPr>
            <a:spLocks noGrp="1"/>
          </p:cNvSpPr>
          <p:nvPr>
            <p:ph sz="quarter" idx="1"/>
          </p:nvPr>
        </p:nvSpPr>
        <p:spPr/>
        <p:txBody>
          <a:bodyPr>
            <a:normAutofit fontScale="70000" lnSpcReduction="20000"/>
          </a:bodyPr>
          <a:lstStyle/>
          <a:p>
            <a:r>
              <a:rPr lang="cs-CZ" sz="5100" dirty="0"/>
              <a:t>Zvláštní způsob určení platového tarifu</a:t>
            </a:r>
          </a:p>
          <a:p>
            <a:r>
              <a:rPr lang="cs-CZ" sz="5100" dirty="0"/>
              <a:t>§ 6 NV č. 341/2017 Sb.</a:t>
            </a:r>
          </a:p>
          <a:p>
            <a:pPr lvl="1" algn="just"/>
            <a:r>
              <a:rPr lang="cs-CZ" dirty="0"/>
              <a:t>Určení platového tarifu bez ohledu na délku praxe</a:t>
            </a:r>
          </a:p>
          <a:p>
            <a:pPr lvl="1" algn="just"/>
            <a:r>
              <a:rPr lang="cs-CZ" dirty="0"/>
              <a:t>V rozpětí platových tarifů pro nejnižší až nejvyšší platový stupeň příslušné platové třídy</a:t>
            </a:r>
          </a:p>
          <a:p>
            <a:pPr lvl="1" algn="just"/>
            <a:r>
              <a:rPr lang="cs-CZ" dirty="0"/>
              <a:t>Pro všechny zařazené v 1. až 6. platové třídě</a:t>
            </a:r>
          </a:p>
          <a:p>
            <a:pPr lvl="1" algn="just"/>
            <a:r>
              <a:rPr lang="cs-CZ" dirty="0"/>
              <a:t>Pro 6. a vyšší platovou třídu pokud jde o umělecké, uměleckotechnické, </a:t>
            </a:r>
            <a:r>
              <a:rPr lang="cs-CZ" dirty="0" err="1"/>
              <a:t>uměleckopedagogické</a:t>
            </a:r>
            <a:r>
              <a:rPr lang="cs-CZ" dirty="0"/>
              <a:t> práce, činnost sportovce, trenére nebo práci výkonného letce</a:t>
            </a:r>
          </a:p>
          <a:p>
            <a:pPr lvl="1" algn="just"/>
            <a:r>
              <a:rPr lang="cs-CZ" dirty="0"/>
              <a:t>Okruh zaměstnanců a pravidla pro určení tarifu musí být sjednán v kolektivní smlouvě nebo stanoven vnitřním předpisem</a:t>
            </a:r>
          </a:p>
          <a:p>
            <a:pPr lvl="1" algn="just"/>
            <a:r>
              <a:rPr lang="cs-CZ" dirty="0"/>
              <a:t>Zaměstnavatel, který je poskytovatel zdravotních služeb – s předchozím souhlasem zřizovatele může kolektivně sjednat nebo stanovit vnitřním předpisem takovýto způsob určení platového tarifu pro všechny zaměstnance. Tarif nesmí být nižší než ten, který by jinak zaměstnanci náležel.</a:t>
            </a:r>
          </a:p>
        </p:txBody>
      </p:sp>
    </p:spTree>
    <p:extLst>
      <p:ext uri="{BB962C8B-B14F-4D97-AF65-F5344CB8AC3E}">
        <p14:creationId xmlns:p14="http://schemas.microsoft.com/office/powerpoint/2010/main" val="3008180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257800"/>
          </a:xfrm>
        </p:spPr>
        <p:txBody>
          <a:bodyPr>
            <a:normAutofit fontScale="475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b="1" dirty="0"/>
              <a:t>Příplatek za vedení § 124 ZP</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(1) Vedoucímu zaměstnanci přísluší příplatek za vedení, a to podle stupně řízení </a:t>
            </a:r>
            <a:br>
              <a:rPr lang="cs-CZ" sz="3800" dirty="0"/>
            </a:br>
            <a:r>
              <a:rPr lang="cs-CZ" sz="3800" dirty="0"/>
              <a:t>a náročnosti řídící práce.</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(2) Příplatek za vedení přísluší také</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a) zástupci vedoucího zaměstnance, který trvale zastupuje vedoucího zaměstnance </a:t>
            </a:r>
            <a:br>
              <a:rPr lang="cs-CZ" sz="3800" dirty="0"/>
            </a:br>
            <a:r>
              <a:rPr lang="cs-CZ" sz="3800" dirty="0"/>
              <a:t>v plném rozsahu jeho řídící činnosti, je-li toto zastupování u zaměstnavatele upraveno zvláštním právním předpisem nebo organizačním předpisem, a to v rámci rozpětí příplatku za vedení stanoveného pro nejbližší nižší stupeň řízení, než přísluší zastupovanému vedoucímu zaměstnanci,</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b) zaměstnanci, který zastupuje vedoucího zaměstnance na vyšším stupni řízení </a:t>
            </a:r>
            <a:br>
              <a:rPr lang="cs-CZ" sz="3800" dirty="0"/>
            </a:br>
            <a:r>
              <a:rPr lang="cs-CZ" sz="3800" dirty="0"/>
              <a:t>v plném rozsahu jeho řídící činnosti po dobu delší než 4 týdny a zastupování není součástí jeho povinností vyplývajících z pracovní smlouvy, a to od prvého dne zastupování. Příplatek přísluší za stejných podmínek stanovených pro zastupovaného vedoucího zaměstnance.</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(3) Výše příplatku </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(4) Zaměstnanci, který není vedoucím zaměstnancem, avšak je podle organizačního předpisu oprávněn organizovat, řídit a kontrolovat práci jiných zaměstnanců a dávat jim k tomu účelu závazné pokyny, přísluší podle náročnosti řídící práce příplatek za vedení v rámci rozpětí 5 až 15 % platového tarifu nejvyššího platového stupně v platové třídě, do které je zaměstnanec zařazen.</a:t>
            </a:r>
          </a:p>
        </p:txBody>
      </p:sp>
    </p:spTree>
    <p:extLst>
      <p:ext uri="{BB962C8B-B14F-4D97-AF65-F5344CB8AC3E}">
        <p14:creationId xmlns:p14="http://schemas.microsoft.com/office/powerpoint/2010/main" val="3636401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Příplatek za vedení § 124 ZP</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Podle stupně řízení a náročnosti řídící práce – </a:t>
            </a:r>
            <a:br>
              <a:rPr lang="cs-CZ" sz="2900" dirty="0"/>
            </a:br>
            <a:r>
              <a:rPr lang="cs-CZ" sz="2900" dirty="0"/>
              <a:t>4 stupně a v jejich rámci % rozpětí z platového tarifu nejvyššího platového stupně v platové třídě</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Podstatná je organizační struktura</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 11 – definice vedoucího zaměstnance</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Zástupci a zaměstnanec oprávněný organizovat, řídit a kontrolovat práci jiných zaměstnanců</a:t>
            </a:r>
            <a:endParaRPr lang="cs-CZ" sz="2800" dirty="0"/>
          </a:p>
          <a:p>
            <a:pPr marL="0" indent="0">
              <a:buNone/>
            </a:pPr>
            <a:endParaRPr lang="cs-CZ" dirty="0"/>
          </a:p>
        </p:txBody>
      </p:sp>
    </p:spTree>
    <p:extLst>
      <p:ext uri="{BB962C8B-B14F-4D97-AF65-F5344CB8AC3E}">
        <p14:creationId xmlns:p14="http://schemas.microsoft.com/office/powerpoint/2010/main" val="2141297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Příplatek za noční práci § 125 ZP</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Zaměstnanci přísluší za hodinu noční práce příplatek ve výši 20 % průměrného hodinového výdělku.</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 78 odst. 1 písm. j) – noční práce je práce konaná v noční době; noční doba je doba mezi 22. a 6. hodinou</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Průměrný výdělek - § 351 a násl. ZP</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800" dirty="0"/>
          </a:p>
          <a:p>
            <a:pPr marL="0" indent="0">
              <a:buNone/>
            </a:pPr>
            <a:endParaRPr lang="cs-CZ" dirty="0"/>
          </a:p>
        </p:txBody>
      </p:sp>
    </p:spTree>
    <p:extLst>
      <p:ext uri="{BB962C8B-B14F-4D97-AF65-F5344CB8AC3E}">
        <p14:creationId xmlns:p14="http://schemas.microsoft.com/office/powerpoint/2010/main" val="4034403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fontScale="85000" lnSpcReduction="2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Plat nebo náhradní volno za práci ve svátek</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b="1" dirty="0"/>
              <a:t>§ 135 ZP</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(1) Zaměstnanci, který nepracoval proto, že svátek připadl na jeho obvyklý pracovní den se plat nekrátí.</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(2) Za práci ve svátek poskytne zaměstnavatel zaměstnanci náhradní volno v rozsahu práce konané ve svátek, a to nejpozději do konce třetího kalendářního měsíce následujícího po výkonu práce ve svátek nebo v jinak dohodnuté době. Za dobu čerpání náhradního volna se plat nekrátí.</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(3) Zaměstnavatel se může se zaměstnancem dohodnout na poskytnutí příplatku ve výši průměrného hodinového výdělku za hodinu práce ve svátek místo náhradního volna.</a:t>
            </a:r>
            <a:endParaRPr lang="cs-CZ" sz="3200" dirty="0"/>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800" dirty="0"/>
          </a:p>
          <a:p>
            <a:pPr marL="0" indent="0">
              <a:buNone/>
            </a:pPr>
            <a:endParaRPr lang="cs-CZ" dirty="0"/>
          </a:p>
        </p:txBody>
      </p:sp>
    </p:spTree>
    <p:extLst>
      <p:ext uri="{BB962C8B-B14F-4D97-AF65-F5344CB8AC3E}">
        <p14:creationId xmlns:p14="http://schemas.microsoft.com/office/powerpoint/2010/main" val="1120821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4925144"/>
          </a:xfrm>
        </p:spPr>
        <p:txBody>
          <a:bodyPr>
            <a:normAutofit fontScale="92500" lnSpcReduction="1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Plat nebo náhradní volno za práci ve svátek</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Řeší dvě různé situace</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Zaměstnanec nepracoval z důvodu svátku – plat se nekrátí</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Zaměstnanec pracoval </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600" dirty="0"/>
              <a:t>náhradní volno v rozsahu práce konané ve svátek. Čerpá do 3 měsíců nebo v jinak dohodnuté době. Za dobu čerpání volna se plat nekrátí. </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600" dirty="0"/>
              <a:t>Až v případě dohody mezi zaměstnancem </a:t>
            </a:r>
            <a:br>
              <a:rPr lang="cs-CZ" sz="2600" dirty="0"/>
            </a:br>
            <a:r>
              <a:rPr lang="cs-CZ" sz="2600" dirty="0"/>
              <a:t>a zaměstnavatelem – místo náhradního volna poskytnut příplatek – hodinový průměrný výdělek za hodinu práce ve svátek.</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600" dirty="0"/>
          </a:p>
          <a:p>
            <a:pPr marL="0" indent="0">
              <a:buNone/>
            </a:pPr>
            <a:endParaRPr lang="cs-CZ" dirty="0"/>
          </a:p>
        </p:txBody>
      </p:sp>
    </p:spTree>
    <p:extLst>
      <p:ext uri="{BB962C8B-B14F-4D97-AF65-F5344CB8AC3E}">
        <p14:creationId xmlns:p14="http://schemas.microsoft.com/office/powerpoint/2010/main" val="93462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a:t>
            </a:r>
          </a:p>
        </p:txBody>
      </p:sp>
      <p:sp>
        <p:nvSpPr>
          <p:cNvPr id="3" name="Zástupný symbol pro obsah 2"/>
          <p:cNvSpPr>
            <a:spLocks noGrp="1"/>
          </p:cNvSpPr>
          <p:nvPr>
            <p:ph sz="quarter" idx="1"/>
          </p:nvPr>
        </p:nvSpPr>
        <p:spPr>
          <a:xfrm>
            <a:off x="612648" y="1600200"/>
            <a:ext cx="8153400" cy="5029200"/>
          </a:xfrm>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000" dirty="0"/>
              <a:t>Zákon č. 262/2006 Sb., zákoník práce - dále jen ZP</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2023 – 6 novel, nejvýznamnější 281/2023 Sb., s účinností od 1. 10. 2023</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Další minimálně 2 novely se připravují (tzv. novela </a:t>
            </a:r>
            <a:r>
              <a:rPr lang="cs-CZ" sz="1700" dirty="0" err="1"/>
              <a:t>valmech</a:t>
            </a:r>
            <a:r>
              <a:rPr lang="cs-CZ" sz="1700" dirty="0"/>
              <a:t> a </a:t>
            </a:r>
            <a:r>
              <a:rPr lang="cs-CZ" sz="1700" dirty="0" err="1"/>
              <a:t>flexinovela</a:t>
            </a:r>
            <a:r>
              <a:rPr lang="cs-CZ" sz="1700" dirty="0"/>
              <a:t>) </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000" dirty="0"/>
              <a:t>Nařízení vlády č. 341/2017 Sb., o platových poměrech zaměstnanců ve veřejných službách a správě </a:t>
            </a:r>
            <a:r>
              <a:rPr lang="cs-CZ" sz="1700" dirty="0"/>
              <a:t>(2023 nenovelizováno)</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100" dirty="0"/>
              <a:t>Nařízení vlády č. 222/2010 Sb., o katalogu prací ve veřejných službách a správě </a:t>
            </a:r>
            <a:r>
              <a:rPr lang="cs-CZ" sz="1700" dirty="0"/>
              <a:t>(poslední novela č. 395/2023 Sb.)</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100" dirty="0"/>
              <a:t>Nařízení vlády č. 567/2006 Sb., o minimální mzdě, o nejnižších úrovních zaručené mzdy, o vymezení ztíženého pracovního prostředí a o výši příplatku ke mzdě za práci ve ztíženém pracovním prostředí </a:t>
            </a:r>
            <a:r>
              <a:rPr lang="cs-CZ" sz="1700" dirty="0"/>
              <a:t>(poslední novela č. 396/2023 Sb.)</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000" dirty="0"/>
              <a:t>Zákon č. 89/2012 Sb., občanský zákoník</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000" dirty="0"/>
              <a:t>Zákon č. 251/2005 Sb., o inspekci práce</a:t>
            </a:r>
          </a:p>
        </p:txBody>
      </p:sp>
    </p:spTree>
    <p:extLst>
      <p:ext uri="{BB962C8B-B14F-4D97-AF65-F5344CB8AC3E}">
        <p14:creationId xmlns:p14="http://schemas.microsoft.com/office/powerpoint/2010/main" val="4236351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lnSpcReduction="1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Příplatek za práci v sobotu a v neděli </a:t>
            </a:r>
            <a:br>
              <a:rPr lang="cs-CZ" sz="3200" b="1" dirty="0"/>
            </a:br>
            <a:r>
              <a:rPr lang="cs-CZ" sz="2900" b="1" dirty="0"/>
              <a:t>§ 126 ZP</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(1) Zaměstnanci přísluší za hodinu práce v sobotu nebo v neděli příplatek ve výši 25 % průměrného hodinového výdělku.</a:t>
            </a:r>
          </a:p>
          <a:p>
            <a:pPr marL="365760" lvl="1"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(2) Při výkonu práce v zahraničí může zaměstnavatel poskytovat příplatek podle odstavce 1 místo za práci v sobotu a v neděli, za práci ve dnech, na které podle místních podmínek obvykle připadá nepřetržitý odpočinek v týdnu.</a:t>
            </a:r>
            <a:endParaRPr lang="cs-CZ" sz="2800" dirty="0"/>
          </a:p>
          <a:p>
            <a:pPr marL="0" indent="0">
              <a:buNone/>
            </a:pPr>
            <a:endParaRPr lang="cs-CZ" dirty="0"/>
          </a:p>
        </p:txBody>
      </p:sp>
    </p:spTree>
    <p:extLst>
      <p:ext uri="{BB962C8B-B14F-4D97-AF65-F5344CB8AC3E}">
        <p14:creationId xmlns:p14="http://schemas.microsoft.com/office/powerpoint/2010/main" val="813900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Příplatek za práci v sobotu a v neděli </a:t>
            </a:r>
            <a:br>
              <a:rPr lang="cs-CZ" sz="3200" b="1" dirty="0"/>
            </a:br>
            <a:r>
              <a:rPr lang="cs-CZ" sz="2900" b="1" dirty="0"/>
              <a:t>§ 126 ZP</a:t>
            </a:r>
            <a:endParaRPr lang="cs-CZ" b="1" dirty="0"/>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 92 ZP – nepřetržitý odpočinek v týdnu alespoň 35 hodin. Jestliže to umožňuje provoz zaměstnavatele, stanoví se nepřetržitý odpočinek v týdnu všem zaměstnancům na stejný den a tak, aby do něho spadala neděle.</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dirty="0"/>
              <a:t>Dny pracovního klidu dle § 91 odst. 1 – práce jen výjimečně.</a:t>
            </a:r>
          </a:p>
        </p:txBody>
      </p:sp>
    </p:spTree>
    <p:extLst>
      <p:ext uri="{BB962C8B-B14F-4D97-AF65-F5344CB8AC3E}">
        <p14:creationId xmlns:p14="http://schemas.microsoft.com/office/powerpoint/2010/main" val="988646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141168"/>
          </a:xfrm>
        </p:spPr>
        <p:txBody>
          <a:bodyPr>
            <a:normAutofit fontScale="400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900" b="1" dirty="0"/>
              <a:t>Plat nebo náhradní volno za práci přesčas § 127</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800" dirty="0"/>
              <a:t>(1) Za hodinu práce přesčas přísluší zaměstnanci část platového tarifu, osobního a zvláštního příplatku a příplatku za práci ve ztíženém pracovním prostředí připadající na 1 hodinu práce bez práce přesčas v kalendářním měsíci, ve kterém práci přesčas koná, a příplatek ve výši 25 % průměrného hodinového výdělku, a jde-li o dny nepřetržitého odpočinku v týdnu, příplatek ve výši 50 % průměrného hodinového výdělku, pokud se zaměstnavatel se zaměstnancem nedohodli na poskytnutí náhradního volna v rozsahu práce konané přesčas místo platu za práci přesčas. Za dobu čerpání náhradního volna se plat nekrátí.</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800" dirty="0"/>
              <a:t>	(2) Neposkytne-li zaměstnavatel zaměstnanci náhradní volno v době 3 po sobě jdoucích kalendářních měsíců po výkonu práce přesčas nebo v jinak dohodnuté době, přísluší zaměstnanci část platového tarifu, osobního příplatku, zvláštního příplatku, příplatku za práci ve ztíženém pracovním prostředí a příplatek podle odstavce 1.</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800" dirty="0"/>
              <a:t>	(3) Zaměstnanci, kterému přísluší příplatek za vedení podle § 124, je plat stanoven s přihlédnutím k případné práci přesčas v rozsahu 150 hodin v kalendářním roce. To neplatí o práci přesčas konané v noci, v den pracovního klidu nebo v době pracovní pohotovosti, za kterou je zaměstnavatel povinen plat nebo náhradní volno poskytnout. V platu vedoucího zaměstnance, který je statutárním orgánem nebo vedoucím organizační složky, je vždy přihlédnuto k veškeré práci přesčas.</a:t>
            </a:r>
          </a:p>
        </p:txBody>
      </p:sp>
    </p:spTree>
    <p:extLst>
      <p:ext uri="{BB962C8B-B14F-4D97-AF65-F5344CB8AC3E}">
        <p14:creationId xmlns:p14="http://schemas.microsoft.com/office/powerpoint/2010/main" val="34495683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141168"/>
          </a:xfrm>
        </p:spPr>
        <p:txBody>
          <a:bodyPr>
            <a:normAutofit fontScale="400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5900" b="1" dirty="0"/>
              <a:t>Plat nebo náhradní volno za práci přesčas § 127</a:t>
            </a:r>
            <a:endParaRPr lang="cs-CZ" sz="5600" b="1" dirty="0"/>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000" dirty="0"/>
              <a:t>§ 78 odst. 1 písm. i) ZP – </a:t>
            </a:r>
            <a:r>
              <a:rPr lang="cs-CZ" sz="6000" b="1" dirty="0"/>
              <a:t>definice</a:t>
            </a:r>
            <a:r>
              <a:rPr lang="cs-CZ" sz="6000" dirty="0"/>
              <a:t> práce přesčas. Práce konaná zaměstnancem na příkaz zaměstnavatele nebo </a:t>
            </a:r>
            <a:br>
              <a:rPr lang="cs-CZ" sz="6000" dirty="0"/>
            </a:br>
            <a:r>
              <a:rPr lang="cs-CZ" sz="6000" dirty="0"/>
              <a:t>s jeho souhlasem nad stanovenou týdenní pracovní dobu vyplývající z předem stanoveného rozvržení pracovní doby a konaná mimo rámec rozvrhu pracovních směn. </a:t>
            </a:r>
            <a:br>
              <a:rPr lang="cs-CZ" sz="6000" dirty="0"/>
            </a:br>
            <a:r>
              <a:rPr lang="cs-CZ" sz="6000" dirty="0"/>
              <a:t>U zaměstnanců s kratší pracovní dobou je prací přesčas práce přesahující stanovenou týdenní pracovní dobu; těmto zaměstnancům není možné práci přesčas nařídit. Prací přesčas není, napracovává-li zaměstnanec prací konanou nad stanovenou týdenní pracovní dobu pracovní volno, které mu zaměstnavatel poskytl na jeho žádost.</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000" b="1" dirty="0"/>
              <a:t>Pravidla</a:t>
            </a:r>
            <a:r>
              <a:rPr lang="cs-CZ" sz="6000" dirty="0"/>
              <a:t> v § 93 ZP. </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000" dirty="0"/>
              <a:t>Možné konat jen výjimečně</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000" dirty="0"/>
              <a:t>150 hodin může zaměstnavatel nařídit, další přesčas jen po dohodě zaměstnance a zaměstnavatele.</a:t>
            </a:r>
          </a:p>
        </p:txBody>
      </p:sp>
    </p:spTree>
    <p:extLst>
      <p:ext uri="{BB962C8B-B14F-4D97-AF65-F5344CB8AC3E}">
        <p14:creationId xmlns:p14="http://schemas.microsoft.com/office/powerpoint/2010/main" val="1457122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141168"/>
          </a:xfrm>
        </p:spPr>
        <p:txBody>
          <a:bodyPr>
            <a:normAutofit fontScale="325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b="1" dirty="0"/>
              <a:t>Plat nebo náhradní volno za práci přesčas § 127</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Za hodinu práce – příslušná část platu (tarif, osobní příplatek, zvláštní příplatek a příplatek za práci ve ztíženém pracovním prostředí) a příplatek 25 % průměrného hodinového výdělku. </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Příplatek 50 % jde-li o dny nepřetržitého odpočinku v týdnu. </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V případě dohody namísto platu a příplatku náhradní volno. Za čerpání náhradního volna se plat nekrátí.</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V případě neposkytnutí volna do 3 měsíců (nebo v jinak dohodnuté době) přísluší část platu a příplatek. </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Zaměstnanec má příplatek za vedení – plat stanoven </a:t>
            </a:r>
            <a:br>
              <a:rPr lang="cs-CZ" sz="6800" dirty="0"/>
            </a:br>
            <a:r>
              <a:rPr lang="cs-CZ" sz="6800" dirty="0"/>
              <a:t>s přihlídnutím k práci přesčas v rozsahu 150 hodin</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Neplatí při přesčasu v noci, v den pracovního klidu nebo v době pracovní pohotovosti.</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6800" dirty="0"/>
              <a:t>V platu vedoucího zaměstnance, který je statutárním orgánem nebo vedoucího organizační složky, je vždy přihlédnuto k veškeré práci přesčas.</a:t>
            </a:r>
          </a:p>
        </p:txBody>
      </p:sp>
    </p:spTree>
    <p:extLst>
      <p:ext uri="{BB962C8B-B14F-4D97-AF65-F5344CB8AC3E}">
        <p14:creationId xmlns:p14="http://schemas.microsoft.com/office/powerpoint/2010/main" val="3267649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fontScale="85000" lnSpcReduction="1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 128 Příplatek za práci ve ztíženém pracovním prostředí</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(1) Zaměstnanci přísluší za práci ve ztíženém pracovním prostředí příplatek. Ztíženým pracovním prostředím je pracovní prostředí podle § 117 věty druhé.</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(2) Vláda stanoví nařízením výši příplatku za práci ve ztíženém pracovním prostředí a podmínky pro jeho poskytování. Příplatek za práci ve ztíženém pracovním prostředí činí nejméně 5 % částky, kterou stanoví tento zákon v § 111 odst. 2 jako základní sazbu minimální mzdy za měsíc.</a:t>
            </a:r>
            <a:endParaRPr lang="cs-CZ" sz="2800" dirty="0"/>
          </a:p>
          <a:p>
            <a:pPr marL="0" indent="0">
              <a:buNone/>
            </a:pPr>
            <a:endParaRPr lang="cs-CZ" dirty="0"/>
          </a:p>
        </p:txBody>
      </p:sp>
    </p:spTree>
    <p:extLst>
      <p:ext uri="{BB962C8B-B14F-4D97-AF65-F5344CB8AC3E}">
        <p14:creationId xmlns:p14="http://schemas.microsoft.com/office/powerpoint/2010/main" val="1803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b="1" dirty="0"/>
              <a:t>Příplatek za práci ve ztíženém pracovním prostředí</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 117 věta druhá ZP - Vymezení ztíženého pracovního prostředí pro účely odměňování a výši příplatku stanoví vláda nařízením. Tj. nařízení vlády </a:t>
            </a:r>
            <a:br>
              <a:rPr lang="cs-CZ" sz="1700" dirty="0"/>
            </a:br>
            <a:r>
              <a:rPr lang="cs-CZ" sz="1700" dirty="0"/>
              <a:t>č. 567/2006 Sb., provedeno v § 6. Jde o mzdovou úpravu.</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 6 odst. 1 Ztíženým pracovním prostředím pro účely poskytování příplatku podle zákoníku práce je prostředí, ve kterém je výkon práce spojen s mimořádnými obtížemi vyplývajícími z vystavení účinkům ztěžujícího vlivu a z opatření k jejich snížení nebo odstranění.</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 6 odst. 2 – taxativní výčet ztěžujících vlivů</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b="1" dirty="0"/>
              <a:t>Příplatek ve výši dle § 7 NV č. 341/2017 Sb.</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(1) Příplatek za práci ve ztíženém pracovním prostředí určí zaměstnanci zaměstnavatel podle míry rizika, intenzity a doby působení ztěžujících vlivů.</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700" dirty="0"/>
              <a:t>	(2) Výše příplatku za práci ve ztíženém pracovním prostředí činí 500 až 1 800 Kč měsíčně.</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000" dirty="0"/>
          </a:p>
          <a:p>
            <a:pPr marL="0" indent="0">
              <a:buNone/>
            </a:pPr>
            <a:endParaRPr lang="cs-CZ" dirty="0"/>
          </a:p>
        </p:txBody>
      </p:sp>
    </p:spTree>
    <p:extLst>
      <p:ext uri="{BB962C8B-B14F-4D97-AF65-F5344CB8AC3E}">
        <p14:creationId xmlns:p14="http://schemas.microsoft.com/office/powerpoint/2010/main" val="3855974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fontScale="77500" lnSpcReduction="2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 129 Zvláštní příplatek</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(1) Zaměstnanci, který vykonává práci v pracovních podmínkách spojených s mimořádnou neuropsychickou zátěží, rizikem ohrožení života a zdraví nebo obtížnými pracovními režimy, přísluší zvláštní příplatek.</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	(2) Rozdělení prací podle pracovních podmínek do skupin </a:t>
            </a:r>
            <a:br>
              <a:rPr lang="cs-CZ" sz="3200" dirty="0"/>
            </a:br>
            <a:r>
              <a:rPr lang="cs-CZ" sz="3200" dirty="0"/>
              <a:t>v závislosti na míře neuropsychické zátěže </a:t>
            </a:r>
            <a:br>
              <a:rPr lang="cs-CZ" sz="3200" dirty="0"/>
            </a:br>
            <a:r>
              <a:rPr lang="cs-CZ" sz="3200" dirty="0"/>
              <a:t>a pravděpodobnosti rizika ohrožení života a zdraví a podle obtížnosti práce, podmínky pro poskytování příplatku a výši příplatku v jednotlivých skupinách stanoví vláda nařízením.</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	(3) Zaměstnavatel určí zaměstnanci výši příplatku v rámci rozpětí stanoveného pro skupinu s pracovními podmínkami, </a:t>
            </a:r>
            <a:br>
              <a:rPr lang="cs-CZ" sz="3200" dirty="0"/>
            </a:br>
            <a:r>
              <a:rPr lang="cs-CZ" sz="3200" dirty="0"/>
              <a:t>ve kterých zaměstnanec soustavně vykonává práci.</a:t>
            </a:r>
            <a:endParaRPr lang="cs-CZ" dirty="0"/>
          </a:p>
        </p:txBody>
      </p:sp>
    </p:spTree>
    <p:extLst>
      <p:ext uri="{BB962C8B-B14F-4D97-AF65-F5344CB8AC3E}">
        <p14:creationId xmlns:p14="http://schemas.microsoft.com/office/powerpoint/2010/main" val="4159414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029200"/>
          </a:xfrm>
        </p:spPr>
        <p:txBody>
          <a:bodyPr>
            <a:normAutofit fontScale="40000" lnSpcReduction="2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b="1" dirty="0"/>
              <a:t>§ 8 NV č. 341/2017 Sb., Zvláštní příplatek</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(1) Zvláštní příplatek určí zaměstnanci zaměstnavatel v rámci rozpětí příplatku stanoveného pro příslušnou skupinu prací. Rozdělení prací podle míry ztěžujících vlivů pracovních podmínek do skupin stanoví příloha č. 6 k tomuto nařízení.</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	(2) Výše zvláštního příplatku činí měsíčně ve skupině</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a) I. 500 až 1 300 Kč,</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b) II. 750 až 2 500 Kč,</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c) III. 1 250 až 5 000 Kč,</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d) IV. 1 880 až 7 500 Kč,</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e) V. 2 500 až 10 000 Kč.</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	(3) Výše zvláštního příplatku pedagogického pracovníka ve skupině prací třídního učitele činí měsíčně 1 500 až 3 000 Kč.</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300" dirty="0"/>
              <a:t>	(4) Zaměstnanci přísluší pouze jeden zvláštní příplatek podle odstavce 2 ve skupinách I. až V. a podle odstavce 3, s výjimkou zvláštního příplatku podle odstavce 2 za práce uvedené ve skupině I. bodu 1 nebo ve skupině II. bodu 1 v příloze č. 6 k tomuto nařízení. Výši zvláštního příplatku určí zaměstnanci zaměstnavatel v rámci rozpětí, které je při splnění stanovených podmínek pro zaměstnance nejvýhodnější. Právo na zvláštní příplatek podle odstavce 2 za práce uvedené ve skupině I. bodu 1 nebo ve skupině II. bodu 1 v příloze č. 6 k tomuto nařízení a jeho výše se posoudí samostatně.</a:t>
            </a:r>
          </a:p>
        </p:txBody>
      </p:sp>
    </p:spTree>
    <p:extLst>
      <p:ext uri="{BB962C8B-B14F-4D97-AF65-F5344CB8AC3E}">
        <p14:creationId xmlns:p14="http://schemas.microsoft.com/office/powerpoint/2010/main" val="3578109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029200"/>
          </a:xfrm>
        </p:spPr>
        <p:txBody>
          <a:bodyPr>
            <a:normAutofit/>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Zvláštní příplatek - Příloha č. 5 NV </a:t>
            </a:r>
            <a:br>
              <a:rPr lang="cs-CZ" sz="3200" b="1" dirty="0"/>
            </a:br>
            <a:r>
              <a:rPr lang="cs-CZ" sz="3200" b="1" dirty="0"/>
              <a:t>č. 341/2017 Sb., skupiny prací podle míry ztěžujících vlivů pracovních podmínek</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800" dirty="0"/>
              <a:t>Nově část A a část B</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500" dirty="0"/>
              <a:t>Část A – 5 skupin</a:t>
            </a:r>
            <a:r>
              <a:rPr lang="cs-CZ" sz="3200" dirty="0"/>
              <a:t> podle míry neuropsychické zátěže nebo rizika ohrožení zdraví nebo života</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Část B – zvýšená míra neuropsychické zátěže třídních učitelů</a:t>
            </a:r>
            <a:endParaRPr lang="cs-CZ" sz="3500" dirty="0"/>
          </a:p>
        </p:txBody>
      </p:sp>
    </p:spTree>
    <p:extLst>
      <p:ext uri="{BB962C8B-B14F-4D97-AF65-F5344CB8AC3E}">
        <p14:creationId xmlns:p14="http://schemas.microsoft.com/office/powerpoint/2010/main" val="2111409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Odměna za práci, zásady odměňování</a:t>
            </a:r>
          </a:p>
        </p:txBody>
      </p:sp>
      <p:sp>
        <p:nvSpPr>
          <p:cNvPr id="3" name="Zástupný symbol pro obsah 2"/>
          <p:cNvSpPr>
            <a:spLocks noGrp="1"/>
          </p:cNvSpPr>
          <p:nvPr>
            <p:ph sz="quarter" idx="1"/>
          </p:nvPr>
        </p:nvSpPr>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Základní úprava v části VI. ZP (§ 109 – § 150)</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Zásady v § 1a ZP</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100" dirty="0"/>
              <a:t>Spravedlivé odměňování zaměstnance</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100" dirty="0"/>
              <a:t>Rovné zacházení se zaměstnanci a zákaz jejich diskriminace</a:t>
            </a: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 16 ZP</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400" dirty="0"/>
              <a:t>Projevují se v celé části VI. ZP, především:</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100" dirty="0"/>
              <a:t>§ 109 odst. 4 – složitost, odpovědnost a namáhavost, obtížnost pracovních podmínek, pracovní výkonnost a pracovní výsledky</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100" dirty="0"/>
              <a:t>§ 110 – za stejnou práci nebo práci stejné hodnoty stejná mzda, plat, odměna z dohody</a:t>
            </a:r>
          </a:p>
          <a:p>
            <a:pPr lvl="3">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1500" dirty="0"/>
          </a:p>
          <a:p>
            <a:endParaRPr lang="cs-CZ" dirty="0"/>
          </a:p>
        </p:txBody>
      </p:sp>
    </p:spTree>
    <p:extLst>
      <p:ext uri="{BB962C8B-B14F-4D97-AF65-F5344CB8AC3E}">
        <p14:creationId xmlns:p14="http://schemas.microsoft.com/office/powerpoint/2010/main" val="4194508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a:xfrm>
            <a:off x="612648" y="1600200"/>
            <a:ext cx="8153400" cy="5029200"/>
          </a:xfrm>
        </p:spPr>
        <p:txBody>
          <a:bodyPr>
            <a:normAutofit/>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b="1" dirty="0"/>
              <a:t>Zvláštní příplatek</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Základní pravidlo – náleží jen jeden, </a:t>
            </a:r>
            <a:br>
              <a:rPr lang="cs-CZ" sz="2900" dirty="0"/>
            </a:br>
            <a:r>
              <a:rPr lang="cs-CZ" sz="2900" dirty="0"/>
              <a:t>v nejvýhodnějším rozpětí</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Výjimka </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600" dirty="0"/>
              <a:t>Práce vykonávané střídavě v různých směnách </a:t>
            </a:r>
            <a:br>
              <a:rPr lang="cs-CZ" sz="2600" dirty="0"/>
            </a:br>
            <a:r>
              <a:rPr lang="cs-CZ" sz="2600" dirty="0"/>
              <a:t>v rámci dvousměnného provozního režimu.</a:t>
            </a:r>
          </a:p>
          <a:p>
            <a:pPr lvl="2"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600" dirty="0"/>
              <a:t>Práce vykonávané střídavě v různých směnách </a:t>
            </a:r>
            <a:br>
              <a:rPr lang="cs-CZ" sz="2600" dirty="0"/>
            </a:br>
            <a:r>
              <a:rPr lang="cs-CZ" sz="2600" dirty="0"/>
              <a:t>v rámci vícesměnného nebo nepřetržitého provozního režimu.</a:t>
            </a:r>
          </a:p>
          <a:p>
            <a:pPr marL="685800" lvl="2"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600" dirty="0"/>
              <a:t>„Směnnost“ se posoudí samostatně a mohou náležet dva zvláštní příplatky</a:t>
            </a:r>
          </a:p>
        </p:txBody>
      </p:sp>
    </p:spTree>
    <p:extLst>
      <p:ext uri="{BB962C8B-B14F-4D97-AF65-F5344CB8AC3E}">
        <p14:creationId xmlns:p14="http://schemas.microsoft.com/office/powerpoint/2010/main" val="375566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fontScale="70000" lnSpcReduction="20000"/>
          </a:bodyPr>
          <a:lstStyle/>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600" b="1" dirty="0"/>
              <a:t>§ 130 příplatek za rozdělenou směnu</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(1) Zaměstnanci, kterému zaměstnavatel rozvrhl směny rozdělené na 2 nebo více částí, přísluší příplatek ve výši 30 % průměrného hodinového výdělku za každou takto rozdělenou směnu.</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	(2) Rozdělenou směnou se pro účely odstavce 1 rozumí směna, ve které souvislé přerušení práce nebo jejich souhrn činí alespoň 2 hodiny.</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3400" dirty="0"/>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Specifický pracovní režim</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Jen pokud jde o pravidelné rozvržení, nikoliv nahodilé</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Zdánlivý překryv s příplatkem za ztížené pracovní prostředí, ale možný i nárok na oba příplatky</a:t>
            </a:r>
          </a:p>
        </p:txBody>
      </p:sp>
    </p:spTree>
    <p:extLst>
      <p:ext uri="{BB962C8B-B14F-4D97-AF65-F5344CB8AC3E}">
        <p14:creationId xmlns:p14="http://schemas.microsoft.com/office/powerpoint/2010/main" val="14819312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fontScale="70000" lnSpcReduction="2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4800" b="1" dirty="0"/>
              <a:t>§ 131 Osobní příplatek</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3200" dirty="0"/>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(1) Zaměstnanci, který dlouhodobě dosahuje velmi dobrých pracovních výsledků nebo plní větší rozsah pracovních úkolů než ostatní zaměstnanci, může zaměstnavatel poskytovat osobní příplatek až do výše 50 % platového tarifu nejvyššího platového stupně v platové třídě, do které je zaměstnanec zařazen.</a:t>
            </a:r>
          </a:p>
          <a:p>
            <a:pPr marL="514350" indent="-514350" algn="just">
              <a:buAutoNum type="arabicParenBoth"/>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3200" dirty="0"/>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200" dirty="0"/>
              <a:t>(2) Zaměstnanci, který je vynikajícím, všeobecně uznávaným odborníkem a vykonává práce zařazené do desáté až šestnácté platové třídy, může zaměstnavatel poskytovat osobní příplatek až do výše 100 % platového tarifu nejvyššího platového stupně v platové třídě, do které je zaměstnanec zařazen.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3200" dirty="0"/>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800" dirty="0"/>
          </a:p>
          <a:p>
            <a:pPr marL="0" indent="0">
              <a:buNone/>
            </a:pPr>
            <a:endParaRPr lang="cs-CZ" dirty="0"/>
          </a:p>
        </p:txBody>
      </p:sp>
    </p:spTree>
    <p:extLst>
      <p:ext uri="{BB962C8B-B14F-4D97-AF65-F5344CB8AC3E}">
        <p14:creationId xmlns:p14="http://schemas.microsoft.com/office/powerpoint/2010/main" val="2901914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000" b="1" dirty="0"/>
              <a:t>§ 131 Osobní příplatek</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Dlouhodobost</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Větší rozsah úkolů</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2900" dirty="0"/>
              <a:t>Vynikající, všeobecně uznávaný odborník, již při nástupu</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sz="2800" dirty="0"/>
          </a:p>
          <a:p>
            <a:pPr marL="0" indent="0">
              <a:buNone/>
            </a:pPr>
            <a:endParaRPr lang="cs-CZ" dirty="0"/>
          </a:p>
        </p:txBody>
      </p:sp>
    </p:spTree>
    <p:extLst>
      <p:ext uri="{BB962C8B-B14F-4D97-AF65-F5344CB8AC3E}">
        <p14:creationId xmlns:p14="http://schemas.microsoft.com/office/powerpoint/2010/main" val="18241169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fontScale="92500" lnSpcReduction="1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b="1" dirty="0"/>
              <a:t>§ 132 Příplatek za přímou pedagogickou činnost nad stanovený rozsah</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Pedagogickému pracovníkovi přísluší za hodinu přímé vyučovací, přímé výchovné, přímé speciálně pedagogické činnosti nebo přímé pedagogicko-psychologické činnosti vykonávané přímým působením na vzdělávaného, kterým uskutečňuje výchovu a vzdělávání na základě zvláštního zákona, kterou vykonává nad rozsah hodin stanovený ředitelem školy, ředitelem školského zařízení nebo ředitelem zařízení sociálních služeb podle zvláštního právního předpisu, příplatek ve výši dvojnásobku průměrného hodinového výdělku.</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Pedagogický pracovník a přímá pedagogická činnost definována zákonem </a:t>
            </a:r>
            <a:br>
              <a:rPr lang="cs-CZ" sz="1800" dirty="0"/>
            </a:br>
            <a:r>
              <a:rPr lang="cs-CZ" sz="1800" dirty="0"/>
              <a:t>č. 563/2004 Sb., o pedagogických pracovnících a o změně některých zákonů, ve znění pozdějších předpisů</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Nařízení vlády č. 75/2005 Sb., o stanovení rozsahu přímé vyučovací, přímé výchovné, přímé pedagogické a přímé pedagogicko-psychologické činnosti pedagogických pracovníků, ve znění pozdějších předpisů</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Nezaměňovat s příplatkem za práci přesčas</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cs-CZ" b="1" dirty="0"/>
          </a:p>
          <a:p>
            <a:pPr marL="0" indent="0">
              <a:buNone/>
            </a:pPr>
            <a:endParaRPr lang="cs-CZ" dirty="0"/>
          </a:p>
        </p:txBody>
      </p:sp>
    </p:spTree>
    <p:extLst>
      <p:ext uri="{BB962C8B-B14F-4D97-AF65-F5344CB8AC3E}">
        <p14:creationId xmlns:p14="http://schemas.microsoft.com/office/powerpoint/2010/main" val="33454309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rmAutofit lnSpcReduction="10000"/>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b="1" dirty="0"/>
              <a:t>§ 133 Specializační příplatek pedagogického pracovníka</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Pedagogickému pracovníkovi, který vedle přímé pedagogické činnosti vykonává také specializované činnosti, k jejichž výkonu jsou nezbytné další kvalifikační předpoklady, se poskytuje příplatek ve výši 1 000 až 2 000 Kč měsíčně.</a:t>
            </a:r>
          </a:p>
          <a:p>
            <a:pPr marL="0" indent="0" algn="jus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Pedagogický pracovník a přímá pedagogická činnost definována zákonem </a:t>
            </a:r>
            <a:br>
              <a:rPr lang="cs-CZ" sz="1800" dirty="0"/>
            </a:br>
            <a:r>
              <a:rPr lang="cs-CZ" sz="1800" dirty="0"/>
              <a:t>č. 563/2004 Sb., o pedagogických pracovnících a o změně některých zákonů, ve znění pozdějších předpisů</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Specializované činnosti ve vyhlášce č. 317/2005 Sb., o dalším vzdělávání pedagogických pracovníků, akreditační komisi a kariérním systému pedagogických pracovníků, ve znění pozdějších předpisů. </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Je potřeba další kvalifikační předpoklady – studium nejméně 250 hodin a obhájení závěrečné práce</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800" dirty="0"/>
              <a:t>Musí činnosti reálně vykonávat, to že splňuje předpoklady nestačí. </a:t>
            </a:r>
            <a:endParaRPr lang="cs-CZ" dirty="0"/>
          </a:p>
          <a:p>
            <a:pPr marL="0" indent="0">
              <a:buNone/>
            </a:pPr>
            <a:endParaRPr lang="cs-CZ" dirty="0"/>
          </a:p>
        </p:txBody>
      </p:sp>
    </p:spTree>
    <p:extLst>
      <p:ext uri="{BB962C8B-B14F-4D97-AF65-F5344CB8AC3E}">
        <p14:creationId xmlns:p14="http://schemas.microsoft.com/office/powerpoint/2010/main" val="10120402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Určení platu – další složky platu</a:t>
            </a:r>
          </a:p>
        </p:txBody>
      </p:sp>
      <p:sp>
        <p:nvSpPr>
          <p:cNvPr id="3" name="Zástupný symbol pro obsah 2"/>
          <p:cNvSpPr>
            <a:spLocks noGrp="1"/>
          </p:cNvSpPr>
          <p:nvPr>
            <p:ph sz="quarter" idx="1"/>
          </p:nvPr>
        </p:nvSpPr>
        <p:spPr/>
        <p:txBody>
          <a:bodyPr>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b="1" dirty="0"/>
              <a:t>§ 134 Odměna</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dirty="0"/>
              <a:t>Za úspěšné splnění mimořádného nebo zvlášť významného pracovního úkolu může zaměstnavatel poskytnout zaměstnanci odměnu.</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b="1" dirty="0"/>
              <a:t>§ 134a Cílová odměna</a:t>
            </a:r>
          </a:p>
          <a:p>
            <a:pPr lvl="1"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dirty="0"/>
              <a:t>Za splnění předem stanoveného mimořádně náročného úkolu, jehož příprava, postupné zajišťování a konečná realizace bude z hlediska působnosti zaměstnavatele zvlášť významná, může zaměstnavatel zaměstnanci, který se na jeho splnění bezprostředně nebo významně podílí, poskytnout cílovou odměnu. Výši odměny oznámí zaměstnavatel společně s hodnotitelnými nebo měřitelnými ukazateli před započetím plnění úkolu. Cílová odměna přísluší zaměstnanci ve výši určené zaměstnavatelem v závislosti na plnění ukazatelů, neskončí-li jeho pracovní poměr před splněním stanoveného úkolu.</a:t>
            </a:r>
          </a:p>
          <a:p>
            <a:pPr algn="jus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b="1" dirty="0"/>
              <a:t>Odměny podle § 224, „mimořádné odměny“, „Covidové“ odměny, odměna z dohody</a:t>
            </a:r>
          </a:p>
        </p:txBody>
      </p:sp>
    </p:spTree>
    <p:extLst>
      <p:ext uri="{BB962C8B-B14F-4D97-AF65-F5344CB8AC3E}">
        <p14:creationId xmlns:p14="http://schemas.microsoft.com/office/powerpoint/2010/main" val="5921395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Platový výměr</a:t>
            </a:r>
          </a:p>
        </p:txBody>
      </p:sp>
      <p:sp>
        <p:nvSpPr>
          <p:cNvPr id="3" name="Zástupný symbol pro obsah 2"/>
          <p:cNvSpPr>
            <a:spLocks noGrp="1"/>
          </p:cNvSpPr>
          <p:nvPr>
            <p:ph sz="quarter" idx="1"/>
          </p:nvPr>
        </p:nvSpPr>
        <p:spPr/>
        <p:txBody>
          <a:bodyPr>
            <a:normAutofit fontScale="77500" lnSpcReduction="20000"/>
          </a:bodyPr>
          <a:lstStyle/>
          <a:p>
            <a:pPr marL="0" indent="0" algn="just">
              <a:buNone/>
            </a:pPr>
            <a:r>
              <a:rPr lang="cs-CZ" dirty="0"/>
              <a:t>(1) Zaměstnavatel je povinen vydat zaměstnanci v den nástupu do práce platový výměr, který musí být písemný.</a:t>
            </a:r>
          </a:p>
          <a:p>
            <a:pPr marL="0" indent="0" algn="just">
              <a:buNone/>
            </a:pPr>
            <a:endParaRPr lang="cs-CZ" dirty="0"/>
          </a:p>
          <a:p>
            <a:pPr marL="0" indent="0" algn="just">
              <a:buNone/>
            </a:pPr>
            <a:r>
              <a:rPr lang="cs-CZ" dirty="0"/>
              <a:t>(2) V platovém výměru je zaměstnavatel povinen uvést údaje o platové třídě a platovém stupni, do nichž je zaměstnanec zařazen, a o výši platového tarifu a ostatních pravidelně měsíčně poskytovaných složek platu. Termín a místo výplaty je nutno v platovém výměru uvést, pokud tyto údaje neobsahuje smlouva nebo vnitřní předpis. Dojde-li ke změně skutečností uvedených v platovém výměru, je zaměstnavatel povinen tuto skutečnost zaměstnanci písemně oznámit včetně uvedení důvodů, </a:t>
            </a:r>
            <a:br>
              <a:rPr lang="cs-CZ" dirty="0"/>
            </a:br>
            <a:r>
              <a:rPr lang="cs-CZ" dirty="0"/>
              <a:t>a to nejpozději v den, kdy změna nabývá účinnosti.</a:t>
            </a:r>
          </a:p>
          <a:p>
            <a:pPr marL="0" indent="0" algn="just">
              <a:buNone/>
            </a:pPr>
            <a:endParaRPr lang="cs-CZ" dirty="0"/>
          </a:p>
          <a:p>
            <a:pPr marL="0" indent="0" algn="just">
              <a:buNone/>
            </a:pPr>
            <a:r>
              <a:rPr lang="cs-CZ" dirty="0"/>
              <a:t>(3) Vedoucímu zaměstnanci, který je statutárním orgánem nebo vedoucím organizační složky, vydá platový výměr orgán příslušný </a:t>
            </a:r>
            <a:br>
              <a:rPr lang="cs-CZ" dirty="0"/>
            </a:br>
            <a:r>
              <a:rPr lang="cs-CZ" dirty="0"/>
              <a:t>k určení jeho platu (§ 122 odst. 2).</a:t>
            </a:r>
          </a:p>
        </p:txBody>
      </p:sp>
    </p:spTree>
    <p:extLst>
      <p:ext uri="{BB962C8B-B14F-4D97-AF65-F5344CB8AC3E}">
        <p14:creationId xmlns:p14="http://schemas.microsoft.com/office/powerpoint/2010/main" val="11989025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Minimální mzda a zaručená mzda</a:t>
            </a:r>
          </a:p>
        </p:txBody>
      </p:sp>
      <p:sp>
        <p:nvSpPr>
          <p:cNvPr id="3" name="Zástupný symbol pro obsah 2"/>
          <p:cNvSpPr>
            <a:spLocks noGrp="1"/>
          </p:cNvSpPr>
          <p:nvPr>
            <p:ph sz="quarter" idx="1"/>
          </p:nvPr>
        </p:nvSpPr>
        <p:spPr/>
        <p:txBody>
          <a:bodyPr>
            <a:norm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b="1" dirty="0"/>
              <a:t>§ 111 a § 112 zákoníku práce</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nedosáhne-li mzda, plat nebo odměna z dohody MM nebo mzda nebo plat příslušné NÚZM je zaměstnavatel povinen poskytnout doplatek</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Do mzdy, platu nebo odměny z dohody se pro tyto účely nezapočítává ocenění práce přesčas, příplatek za práci ve svátek, za noční práci, za práci ve ztíženém pracovním prostředí a za práci v sobotu a v neděli</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NÚZM se vztahují vždy na plat. Na mzdu tam, kde tato není sjednána kolektivně. Nikdy se neuplatní se na odměnu z dohody. </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900" b="1" dirty="0"/>
              <a:t>NV č. 567/2006 Sb.,</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Stanovení měsíční a hodinové MM, stanovení pravidel pro přepočet při jiné délce pracovní doby</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Stanovení měsíční a hodinové NÚZM pro 8 skupin prací</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Rozdělení prací a platových tříd do skupin prací</a:t>
            </a:r>
          </a:p>
          <a:p>
            <a:pPr lvl="1">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1600" dirty="0"/>
              <a:t>2024 – MM 18 900 Kč za měsíc nebo 112,50 kč za hodinu. </a:t>
            </a:r>
          </a:p>
        </p:txBody>
      </p:sp>
    </p:spTree>
    <p:extLst>
      <p:ext uri="{BB962C8B-B14F-4D97-AF65-F5344CB8AC3E}">
        <p14:creationId xmlns:p14="http://schemas.microsoft.com/office/powerpoint/2010/main" val="33259789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Splatnost a výplata platu</a:t>
            </a:r>
          </a:p>
        </p:txBody>
      </p:sp>
      <p:sp>
        <p:nvSpPr>
          <p:cNvPr id="3" name="Zástupný symbol pro obsah 2"/>
          <p:cNvSpPr>
            <a:spLocks noGrp="1"/>
          </p:cNvSpPr>
          <p:nvPr>
            <p:ph sz="quarter" idx="1"/>
          </p:nvPr>
        </p:nvSpPr>
        <p:spPr>
          <a:xfrm>
            <a:off x="612648" y="1600200"/>
            <a:ext cx="8153400" cy="5257800"/>
          </a:xfrm>
        </p:spPr>
        <p:txBody>
          <a:bodyPr>
            <a:normAutofit fontScale="25000" lnSpcReduction="20000"/>
          </a:bodyPr>
          <a:lstStyle/>
          <a:p>
            <a:pPr lvl="0" algn="just">
              <a:lnSpc>
                <a:spcPct val="120000"/>
              </a:lnSpc>
              <a:spcBef>
                <a:spcPts val="0"/>
              </a:spcBef>
              <a:spcAft>
                <a:spcPts val="6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8000" b="1" dirty="0"/>
              <a:t>§ 141 ZP</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(1) Mzda nebo plat jsou splatné po vykonání práce, a to nejpozději v kalendářním měsíci následujícím po měsíci, ve kterém vzniklo zaměstnanci právo na mzdu nebo plat nebo některou jejich složku.</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	(2) Mzda, plat a jejich jednotlivé složky stanovené, sjednané nebo určené za hodinu práce přísluší zaměstnanci i za zlomky hodin, které odpracoval v období, za které se mzda nebo plat poskytuje.</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	(3) Pravidelný termín výplaty mzdy nebo platu musí být sjednán, stanoven nebo určen v rámci období uvedeného v odstavci 1.</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	(4) Zaměstnavatel je povinen vyplatit zaměstnanci před nastoupením dovolené mzdu nebo plat splatný během dovolené, připadne-li termín výplaty na období dovolené, pokud se se zaměstnancem nedohodne na jiném dnu výplaty. Jestliže to neumožňuje technika výpočtu mezd nebo platů, je povinen vyplatit mu přiměřenou zálohu a zbývající část mzdy nebo platu je povinen mu vyplatit nejpozději v nejbližším pravidelném termínu výplaty mzdy nebo platu následujícím po dovolené.</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	(5) Při skončení pracovního poměru je zaměstnavatel povinen vyplatit zaměstnanci na jeho žádost mzdu nebo plat za měsíční období, na které mu vzniklo právo, v den skončení pracovního poměru. Jestliže to neumožňuje technika výpočtu mezd nebo platů, je zaměstnavatel povinen mu vyplatit mzdu nebo plat nejpozději v nejbližším pravidelném termínu výplaty mzdy nebo platu následujícím po dni skončení pracovního poměru.</a:t>
            </a:r>
          </a:p>
        </p:txBody>
      </p:sp>
    </p:spTree>
    <p:extLst>
      <p:ext uri="{BB962C8B-B14F-4D97-AF65-F5344CB8AC3E}">
        <p14:creationId xmlns:p14="http://schemas.microsoft.com/office/powerpoint/2010/main" val="1830205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65C7F8-AC85-4DF9-92D0-E0F8D0165EC8}"/>
              </a:ext>
            </a:extLst>
          </p:cNvPr>
          <p:cNvSpPr>
            <a:spLocks noGrp="1"/>
          </p:cNvSpPr>
          <p:nvPr>
            <p:ph type="title"/>
          </p:nvPr>
        </p:nvSpPr>
        <p:spPr/>
        <p:txBody>
          <a:bodyPr>
            <a:normAutofit fontScale="90000"/>
          </a:bodyPr>
          <a:lstStyle/>
          <a:p>
            <a:r>
              <a:rPr lang="cs-CZ" dirty="0"/>
              <a:t>Odměna za práci, zásady odměňování</a:t>
            </a:r>
          </a:p>
        </p:txBody>
      </p:sp>
      <p:sp>
        <p:nvSpPr>
          <p:cNvPr id="3" name="Zástupný obsah 2">
            <a:extLst>
              <a:ext uri="{FF2B5EF4-FFF2-40B4-BE49-F238E27FC236}">
                <a16:creationId xmlns:a16="http://schemas.microsoft.com/office/drawing/2014/main" id="{D10CB130-AAE5-47E8-854F-E7220E26BC4B}"/>
              </a:ext>
            </a:extLst>
          </p:cNvPr>
          <p:cNvSpPr>
            <a:spLocks noGrp="1"/>
          </p:cNvSpPr>
          <p:nvPr>
            <p:ph sz="quarter" idx="1"/>
          </p:nvPr>
        </p:nvSpPr>
        <p:spPr>
          <a:xfrm>
            <a:off x="612648" y="1600200"/>
            <a:ext cx="8153400" cy="5029200"/>
          </a:xfrm>
        </p:spPr>
        <p:txBody>
          <a:bodyPr>
            <a:normAutofit fontScale="85000" lnSpcReduction="20000"/>
          </a:bodyPr>
          <a:lstStyle/>
          <a:p>
            <a:r>
              <a:rPr lang="cs-CZ" dirty="0"/>
              <a:t>Závislá práce (§ 2 ZP) </a:t>
            </a:r>
          </a:p>
          <a:p>
            <a:pPr lvl="1"/>
            <a:r>
              <a:rPr lang="cs-CZ" dirty="0"/>
              <a:t>Nadřazenost – podřízenost</a:t>
            </a:r>
          </a:p>
          <a:p>
            <a:pPr lvl="1"/>
            <a:r>
              <a:rPr lang="cs-CZ" dirty="0"/>
              <a:t>Jménem zaměstnavatele</a:t>
            </a:r>
          </a:p>
          <a:p>
            <a:pPr lvl="1"/>
            <a:r>
              <a:rPr lang="cs-CZ" dirty="0"/>
              <a:t>Podle pokynů zaměstnavatele</a:t>
            </a:r>
          </a:p>
          <a:p>
            <a:pPr lvl="1"/>
            <a:r>
              <a:rPr lang="cs-CZ" dirty="0"/>
              <a:t>Osobně zaměstnancem</a:t>
            </a:r>
          </a:p>
          <a:p>
            <a:pPr lvl="1"/>
            <a:r>
              <a:rPr lang="cs-CZ" dirty="0"/>
              <a:t>Výlučně za mzdu, plat nebo odměnu z dohody</a:t>
            </a:r>
          </a:p>
          <a:p>
            <a:pPr lvl="1"/>
            <a:r>
              <a:rPr lang="cs-CZ" dirty="0"/>
              <a:t>Na náklady a odpovědnost zaměstnavatele (*paušál u HW)</a:t>
            </a:r>
          </a:p>
          <a:p>
            <a:pPr lvl="1"/>
            <a:r>
              <a:rPr lang="cs-CZ" dirty="0"/>
              <a:t>V pracovní době na pracovišti zaměstnavatele, příp. na jiném místě</a:t>
            </a:r>
          </a:p>
          <a:p>
            <a:r>
              <a:rPr lang="cs-CZ" dirty="0"/>
              <a:t>Vykonávána výlučně v základním pracovněprávním vztahu </a:t>
            </a:r>
          </a:p>
          <a:p>
            <a:pPr lvl="1"/>
            <a:r>
              <a:rPr lang="cs-CZ" dirty="0"/>
              <a:t>pracovní poměr</a:t>
            </a:r>
          </a:p>
          <a:p>
            <a:pPr lvl="1"/>
            <a:r>
              <a:rPr lang="cs-CZ" dirty="0"/>
              <a:t>vztahy založené dohodami o pracích konaných mimo pracovní poměr</a:t>
            </a:r>
          </a:p>
          <a:p>
            <a:pPr lvl="1"/>
            <a:r>
              <a:rPr lang="cs-CZ" dirty="0"/>
              <a:t>Výjimky – služební poměry, výkon veřejných funkcí?</a:t>
            </a:r>
          </a:p>
        </p:txBody>
      </p:sp>
    </p:spTree>
    <p:extLst>
      <p:ext uri="{BB962C8B-B14F-4D97-AF65-F5344CB8AC3E}">
        <p14:creationId xmlns:p14="http://schemas.microsoft.com/office/powerpoint/2010/main" val="39096359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Splatnost a výplata platu</a:t>
            </a:r>
          </a:p>
        </p:txBody>
      </p:sp>
      <p:sp>
        <p:nvSpPr>
          <p:cNvPr id="3" name="Zástupný symbol pro obsah 2"/>
          <p:cNvSpPr>
            <a:spLocks noGrp="1"/>
          </p:cNvSpPr>
          <p:nvPr>
            <p:ph sz="quarter" idx="1"/>
          </p:nvPr>
        </p:nvSpPr>
        <p:spPr>
          <a:xfrm>
            <a:off x="612648" y="1600200"/>
            <a:ext cx="8153400" cy="5257800"/>
          </a:xfrm>
        </p:spPr>
        <p:txBody>
          <a:bodyPr>
            <a:normAutofit fontScale="25000" lnSpcReduction="20000"/>
          </a:bodyPr>
          <a:lstStyle/>
          <a:p>
            <a:pPr lvl="0" algn="just">
              <a:lnSpc>
                <a:spcPct val="120000"/>
              </a:lnSpc>
              <a:spcBef>
                <a:spcPts val="0"/>
              </a:spcBef>
              <a:spcAft>
                <a:spcPts val="6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8000" b="1" dirty="0"/>
              <a:t>§ 142 ZP</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(1) Mzdu nebo plat je zaměstnavatel povinen zaměstnanci vyplácet v zákonných penězích.</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(2) Mzda nebo plat se zaokrouhlují na celé koruny směrem nahoru.</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(3) Mzda nebo plat se vyplácí v pracovní době a na pracovišti, nebyla-li dohodnuta jiná doba a jiné místo výplaty nebo není-li v tomto zákoně dále stanoveno jinak. Nemůže-li se zaměstnanec dostavit k výplatě z vážných důvodů, zašle mu zaměstnavatel mzdu nebo plat v pravidelném termínu výplaty, popřípadě nejpozději v nejbližší následující pracovní den na svůj náklad a nebezpečí, pokud se se zaměstnancem nedohodli na jiném termínu nebo způsobu výplaty.</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(4) Zaměstnavatel se složitými provozními podmínkami pro výplatu mzdy nebo platu, pokud by byla výplata obtížná nebo neproveditelná, může zaměstnanci zaslat mzdu nebo plat na své náklady a nebezpečí, a to tak, aby je měl zaměstnanec k dispozici nejpozději v termínu určeném pro jejich výplatu.</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(5) Při měsíčním vyúčtování mzdy nebo platu je zaměstnavatel povinen vydat zaměstnanci písemný doklad obsahující údaje o jednotlivých složkách mzdy nebo platu a o provedených srážkách. Na žádost zaměstnance předloží zaměstnavatel doklady, na jejichž základě mzdu nebo plat vypočetl.</a:t>
            </a:r>
          </a:p>
          <a:p>
            <a:pPr marL="0" lvl="0" indent="0" algn="just">
              <a:lnSpc>
                <a:spcPct val="120000"/>
              </a:lnSpc>
              <a:spcBef>
                <a:spcPts val="0"/>
              </a:spcBef>
              <a:spcAft>
                <a:spcPts val="3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6400" dirty="0"/>
              <a:t>(6) Jiné osobě než zaměstnanci je možné vyplatit mzdu nebo plat jen na základě písemné plné moci; to platí i pro manžela nebo partnera zaměstnance. Bez písemného zmocnění může být mzda nebo plat vyplacen jiné osobě než zaměstnanci, jen pokud to stanoví tento zákon nebo zvláštní právní předpis</a:t>
            </a:r>
          </a:p>
        </p:txBody>
      </p:sp>
    </p:spTree>
    <p:extLst>
      <p:ext uri="{BB962C8B-B14F-4D97-AF65-F5344CB8AC3E}">
        <p14:creationId xmlns:p14="http://schemas.microsoft.com/office/powerpoint/2010/main" val="22466574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Splatnost a výplata platu</a:t>
            </a:r>
          </a:p>
        </p:txBody>
      </p:sp>
      <p:sp>
        <p:nvSpPr>
          <p:cNvPr id="3" name="Zástupný symbol pro obsah 2"/>
          <p:cNvSpPr>
            <a:spLocks noGrp="1"/>
          </p:cNvSpPr>
          <p:nvPr>
            <p:ph sz="quarter" idx="1"/>
          </p:nvPr>
        </p:nvSpPr>
        <p:spPr/>
        <p:txBody>
          <a:bodyPr>
            <a:normAutofit/>
          </a:bodyPr>
          <a:lstStyle/>
          <a:p>
            <a:pPr lvl="0" algn="just">
              <a:lnSpc>
                <a:spcPct val="80000"/>
              </a:lnSpc>
              <a:spcAft>
                <a:spcPts val="18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Splatnost po vykonání práce, následující kalendářní měsíc</a:t>
            </a:r>
          </a:p>
          <a:p>
            <a:pPr lvl="0" algn="just">
              <a:lnSpc>
                <a:spcPct val="80000"/>
              </a:lnSpc>
              <a:spcAft>
                <a:spcPts val="18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Zaokrouhlování na celé koruny nahoru</a:t>
            </a:r>
          </a:p>
          <a:p>
            <a:pPr lvl="0" algn="just">
              <a:lnSpc>
                <a:spcPct val="80000"/>
              </a:lnSpc>
              <a:spcAft>
                <a:spcPts val="18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Pravidelný termín výplaty</a:t>
            </a:r>
          </a:p>
          <a:p>
            <a:pPr lvl="0" algn="just">
              <a:lnSpc>
                <a:spcPct val="80000"/>
              </a:lnSpc>
              <a:spcAft>
                <a:spcPts val="18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Výplatu na bankovní účet je třeba sjednat, nelze nařídit, primární je dle ZP stále výplata v hotovosti na pracovišti zaměstnavatele</a:t>
            </a:r>
          </a:p>
          <a:p>
            <a:pPr lvl="0" algn="just">
              <a:lnSpc>
                <a:spcPct val="80000"/>
              </a:lnSpc>
              <a:spcAft>
                <a:spcPts val="18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„Výplatní páska“</a:t>
            </a:r>
          </a:p>
        </p:txBody>
      </p:sp>
    </p:spTree>
    <p:extLst>
      <p:ext uri="{BB962C8B-B14F-4D97-AF65-F5344CB8AC3E}">
        <p14:creationId xmlns:p14="http://schemas.microsoft.com/office/powerpoint/2010/main" val="552389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Zjišťování průměrného výdělku</a:t>
            </a:r>
          </a:p>
        </p:txBody>
      </p:sp>
      <p:sp>
        <p:nvSpPr>
          <p:cNvPr id="3" name="Zástupný symbol pro obsah 2"/>
          <p:cNvSpPr>
            <a:spLocks noGrp="1"/>
          </p:cNvSpPr>
          <p:nvPr>
            <p:ph sz="quarter" idx="1"/>
          </p:nvPr>
        </p:nvSpPr>
        <p:spPr/>
        <p:txBody>
          <a:bodyPr>
            <a:normAutofit fontScale="85000" lnSpcReduction="10000"/>
          </a:bodyPr>
          <a:lstStyle/>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 351 až 362 ZP</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Průměrný hrubý hodinový výdělek, není-li stanoveno jinak</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dirty="0"/>
              <a:t>Z hrubé mzdy nebo platu zúčtované v rozhodném období a z odpracované doby v rozhodném období</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Rozhodné období – předchozí kalendářní čtvrtletí</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dirty="0"/>
              <a:t>Pravděpodobn</a:t>
            </a:r>
            <a:r>
              <a:rPr lang="cs-CZ" dirty="0"/>
              <a:t>ý výdělek</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dirty="0"/>
              <a:t>Formy průměrného výdělku </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Zvyšování do minimální mzdy a nejnižších úrovní zaručené mzdy</a:t>
            </a:r>
          </a:p>
          <a:p>
            <a:pPr marL="320040" lvl="1" indent="-320040">
              <a:lnSpc>
                <a:spcPct val="80000"/>
              </a:lnSpc>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dirty="0"/>
              <a:t>Část platu poskytována za delší období než kalendářní čtvrtletí</a:t>
            </a:r>
          </a:p>
        </p:txBody>
      </p:sp>
    </p:spTree>
    <p:extLst>
      <p:ext uri="{BB962C8B-B14F-4D97-AF65-F5344CB8AC3E}">
        <p14:creationId xmlns:p14="http://schemas.microsoft.com/office/powerpoint/2010/main" val="36027570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Novela ZP č. 281/2023 </a:t>
            </a:r>
          </a:p>
        </p:txBody>
      </p:sp>
      <p:sp>
        <p:nvSpPr>
          <p:cNvPr id="3" name="Zástupný symbol pro obsah 2"/>
          <p:cNvSpPr>
            <a:spLocks noGrp="1"/>
          </p:cNvSpPr>
          <p:nvPr>
            <p:ph sz="quarter" idx="1"/>
          </p:nvPr>
        </p:nvSpPr>
        <p:spPr/>
        <p:txBody>
          <a:bodyPr>
            <a:normAutofit fontScale="55000" lnSpcReduction="20000"/>
          </a:bodyPr>
          <a:lstStyle/>
          <a:p>
            <a:pPr marL="320040" lvl="1" indent="-320040">
              <a:lnSpc>
                <a:spcPct val="120000"/>
              </a:lnSpc>
              <a:spcBef>
                <a:spcPts val="600"/>
              </a:spcBef>
              <a:spcAft>
                <a:spcPts val="6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Příplatky u DPP a DPČ</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b="1" dirty="0"/>
              <a:t>§ 115 až 118 se použije obdobně, tzn. mzdová úprava!</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Svátek, noční práce, ztížené pracovní prostředí, práce v sobotu </a:t>
            </a:r>
            <a:br>
              <a:rPr lang="cs-CZ" dirty="0"/>
            </a:br>
            <a:r>
              <a:rPr lang="cs-CZ" dirty="0"/>
              <a:t>a v neděli</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b="1" dirty="0"/>
              <a:t>Vždy však platí § 110 odst. 1 ZP – stejná odměna za stejnou práci a práci stejné hodnoty</a:t>
            </a:r>
          </a:p>
          <a:p>
            <a:pPr marL="320040" lvl="1" indent="-320040">
              <a:lnSpc>
                <a:spcPct val="120000"/>
              </a:lnSpc>
              <a:spcBef>
                <a:spcPts val="600"/>
              </a:spcBef>
              <a:spcAft>
                <a:spcPts val="6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b="1" dirty="0"/>
              <a:t>Práce na dálku (</a:t>
            </a:r>
            <a:r>
              <a:rPr lang="cs-CZ" b="1" dirty="0" err="1"/>
              <a:t>homeworking</a:t>
            </a:r>
            <a:r>
              <a:rPr lang="cs-CZ" b="1" dirty="0"/>
              <a:t>)</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b="1" dirty="0"/>
              <a:t>§ 317 (podmínky práce na dálku)</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b="1" dirty="0"/>
              <a:t>§ 190a (náhrady nákladů při výkonu práce na dálku)</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Zrušení specifické úpravy odměňování</a:t>
            </a:r>
          </a:p>
          <a:p>
            <a:pPr marL="594360" lvl="2" indent="-320040" algn="just">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Paušál – zaměstnavatelé odměňující platem jej poskytují ve výši dle </a:t>
            </a:r>
            <a:r>
              <a:rPr lang="cs-CZ" b="1" dirty="0"/>
              <a:t>vyhlášky MPSV č. 397/2023 Sb., </a:t>
            </a:r>
            <a:r>
              <a:rPr lang="cs-CZ" dirty="0"/>
              <a:t>tzn. 4,50 Kč za započatou hodinu práce na dálku </a:t>
            </a:r>
          </a:p>
          <a:p>
            <a:pPr marL="594360" lvl="2" indent="-320040" algn="just">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možnost dohody o neposkytnutí náhrady nákladů za práci na dálku</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Novela ZP „</a:t>
            </a:r>
            <a:r>
              <a:rPr lang="cs-CZ" dirty="0" err="1"/>
              <a:t>valmech</a:t>
            </a:r>
            <a:r>
              <a:rPr lang="cs-CZ" dirty="0"/>
              <a:t>“ </a:t>
            </a:r>
          </a:p>
        </p:txBody>
      </p:sp>
      <p:sp>
        <p:nvSpPr>
          <p:cNvPr id="3" name="Zástupný symbol pro obsah 2"/>
          <p:cNvSpPr>
            <a:spLocks noGrp="1"/>
          </p:cNvSpPr>
          <p:nvPr>
            <p:ph sz="quarter" idx="1"/>
          </p:nvPr>
        </p:nvSpPr>
        <p:spPr/>
        <p:txBody>
          <a:bodyPr>
            <a:normAutofit fontScale="70000" lnSpcReduction="20000"/>
          </a:bodyPr>
          <a:lstStyle/>
          <a:p>
            <a:pPr marL="320040" lvl="1" indent="-320040">
              <a:lnSpc>
                <a:spcPct val="120000"/>
              </a:lnSpc>
              <a:spcBef>
                <a:spcPts val="600"/>
              </a:spcBef>
              <a:spcAft>
                <a:spcPts val="6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Jednání vlády dne 20. 3. 2024, předpokládaná účinnost 1. 7. 2024, </a:t>
            </a:r>
            <a:r>
              <a:rPr lang="cs-CZ" sz="2600" b="1" u="sng" dirty="0"/>
              <a:t>MM a NÚZP poprvé stanoveny pro rok 2025</a:t>
            </a:r>
          </a:p>
          <a:p>
            <a:pPr marL="320040" lvl="1" indent="-320040">
              <a:lnSpc>
                <a:spcPct val="120000"/>
              </a:lnSpc>
              <a:spcBef>
                <a:spcPts val="600"/>
              </a:spcBef>
              <a:spcAft>
                <a:spcPts val="6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Zavedení valorizačního mechanismu minimální mzdy </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Vláda nařízením stanoví koeficient/ty vždy na období dvou let, podmínky pro stanovení výše koeficientu budou dány ZP</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MM se vypočte jako součin koeficientu stanoveného nařízením vlády a predikce výše průměrné mzdy v národním hospodářství zveřejněné MF do konce srpna</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MM pro následující kalendářní rok se bude vyhlašovat sdělením MPSV do konce měsíce září</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„Orientační referenční hodnota“ stanovena v ZP na 47 % průměrné mzdy </a:t>
            </a:r>
            <a:br>
              <a:rPr lang="cs-CZ" dirty="0"/>
            </a:br>
            <a:r>
              <a:rPr lang="cs-CZ" dirty="0"/>
              <a:t>v národním hospodářství</a:t>
            </a:r>
          </a:p>
        </p:txBody>
      </p:sp>
    </p:spTree>
    <p:extLst>
      <p:ext uri="{BB962C8B-B14F-4D97-AF65-F5344CB8AC3E}">
        <p14:creationId xmlns:p14="http://schemas.microsoft.com/office/powerpoint/2010/main" val="41081372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Novela ZP „</a:t>
            </a:r>
            <a:r>
              <a:rPr lang="cs-CZ" dirty="0" err="1"/>
              <a:t>valmech</a:t>
            </a:r>
            <a:r>
              <a:rPr lang="cs-CZ" dirty="0"/>
              <a:t>“ </a:t>
            </a:r>
          </a:p>
        </p:txBody>
      </p:sp>
      <p:sp>
        <p:nvSpPr>
          <p:cNvPr id="3" name="Zástupný symbol pro obsah 2"/>
          <p:cNvSpPr>
            <a:spLocks noGrp="1"/>
          </p:cNvSpPr>
          <p:nvPr>
            <p:ph sz="quarter" idx="1"/>
          </p:nvPr>
        </p:nvSpPr>
        <p:spPr/>
        <p:txBody>
          <a:bodyPr>
            <a:normAutofit fontScale="55000" lnSpcReduction="20000"/>
          </a:bodyPr>
          <a:lstStyle/>
          <a:p>
            <a:pPr marL="320040" lvl="1" indent="-320040">
              <a:lnSpc>
                <a:spcPct val="120000"/>
              </a:lnSpc>
              <a:spcBef>
                <a:spcPts val="600"/>
              </a:spcBef>
              <a:spcAft>
                <a:spcPts val="6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600" b="1" dirty="0"/>
              <a:t>Jednání vlády dne 20. 3. 2024, předpokládaná účinnost 1. 7. 2024, </a:t>
            </a:r>
            <a:r>
              <a:rPr lang="cs-CZ" sz="2600" b="1" u="sng" dirty="0"/>
              <a:t>MM a NÚZP poprvé stanoveny pro rok 2025</a:t>
            </a:r>
          </a:p>
          <a:p>
            <a:pPr marL="320040" lvl="1" indent="-320040">
              <a:lnSpc>
                <a:spcPct val="120000"/>
              </a:lnSpc>
              <a:spcBef>
                <a:spcPts val="600"/>
              </a:spcBef>
              <a:spcAft>
                <a:spcPts val="6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b="1" dirty="0"/>
              <a:t>Úprava zaručené </a:t>
            </a:r>
            <a:r>
              <a:rPr lang="cs-CZ" b="1" strike="sngStrike" dirty="0"/>
              <a:t>mzdy</a:t>
            </a:r>
            <a:r>
              <a:rPr lang="cs-CZ" b="1" dirty="0"/>
              <a:t> platu =&gt; zrušení zaručené mzdy pro mzdovou sféru, zachování jen pro platovou sféru</a:t>
            </a:r>
            <a:endParaRPr lang="cs-CZ" b="1" strike="sngStrike" dirty="0"/>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Snížení počtu skupin prací na 4</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Pro jednotlivé skupiny prací stanoveny v ZP koeficienty pro určení výše NÚZM</a:t>
            </a:r>
          </a:p>
          <a:p>
            <a:pPr marL="1051560" lvl="3"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1. skupina prací – 1násobek MM</a:t>
            </a:r>
          </a:p>
          <a:p>
            <a:pPr marL="1051560" lvl="3"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2. skupina prací – 1,2násobek MM</a:t>
            </a:r>
          </a:p>
          <a:p>
            <a:pPr marL="1051560" lvl="3"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3. skupina prací – 1,4násobek MM</a:t>
            </a:r>
          </a:p>
          <a:p>
            <a:pPr marL="1051560" lvl="3"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4. skupina prací – 1,6násobek MM</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Rozdělení platových tříd dle „kvalifikační náročnosti prací“, primárně dle vzdělání, bude uvedeno v NV. VŠ vzdělání ve 4. skupině prací</a:t>
            </a:r>
          </a:p>
          <a:p>
            <a:pPr marL="594360" lvl="2" indent="-320040">
              <a:lnSpc>
                <a:spcPct val="120000"/>
              </a:lnSpc>
              <a:spcBef>
                <a:spcPts val="600"/>
              </a:spcBef>
              <a:spcAft>
                <a:spcPts val="600"/>
              </a:spcAft>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dirty="0"/>
              <a:t>NÚZM vyhlašovány sdělením MPSV do konce září společně s MM</a:t>
            </a:r>
          </a:p>
        </p:txBody>
      </p:sp>
    </p:spTree>
    <p:extLst>
      <p:ext uri="{BB962C8B-B14F-4D97-AF65-F5344CB8AC3E}">
        <p14:creationId xmlns:p14="http://schemas.microsoft.com/office/powerpoint/2010/main" val="2084897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Jiné formy odměňování ve veřejném sektoru</a:t>
            </a:r>
          </a:p>
        </p:txBody>
      </p:sp>
      <p:sp>
        <p:nvSpPr>
          <p:cNvPr id="3" name="Zástupný symbol pro obsah 2"/>
          <p:cNvSpPr>
            <a:spLocks noGrp="1"/>
          </p:cNvSpPr>
          <p:nvPr>
            <p:ph sz="quarter" idx="1"/>
          </p:nvPr>
        </p:nvSpPr>
        <p:spPr>
          <a:xfrm>
            <a:off x="612648" y="1600200"/>
            <a:ext cx="8153400" cy="4853136"/>
          </a:xfrm>
        </p:spPr>
        <p:txBody>
          <a:bodyPr>
            <a:normAutofit lnSpcReduction="10000"/>
          </a:bodyPr>
          <a:lstStyle/>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000" b="1" dirty="0"/>
              <a:t>Zákon č. 234/2014 Sb., o státní službě, ve znění pozdějších předpisů</a:t>
            </a:r>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000" b="1" dirty="0"/>
              <a:t>Členové zastupitelstev ÚSC</a:t>
            </a:r>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000" b="1" dirty="0"/>
              <a:t>Zákon č. 236/1995 Sb., o platu a dalších náležitostech spojených s výkonem funkce představitelů státní moci a některých státních orgánů a soudců a poslanců Evropského parlamentu, ve znění pozdějších předpisů</a:t>
            </a:r>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000" b="1" dirty="0"/>
              <a:t>Zákon č. 201/1997 Sb., o platu a některých dalších náležitostech státních zástupců</a:t>
            </a:r>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000" b="1" dirty="0"/>
              <a:t>Příslušníci bezpečnostních sborů</a:t>
            </a:r>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r>
              <a:rPr lang="cs-CZ" sz="2000" b="1" dirty="0"/>
              <a:t>Vojáci z povolání</a:t>
            </a:r>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endParaRPr lang="cs-CZ" sz="2000" b="1" dirty="0"/>
          </a:p>
          <a:p>
            <a:pPr marL="320040" lvl="1" indent="-320040">
              <a:spcBef>
                <a:spcPts val="700"/>
              </a:spcBef>
              <a:spcAft>
                <a:spcPts val="1800"/>
              </a:spcAft>
              <a:buClr>
                <a:schemeClr val="accent2"/>
              </a:buClr>
              <a:buSzPct val="60000"/>
              <a:buFont typeface="Wingdings"/>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defRPr sz="2600"/>
            </a:pPr>
            <a:endParaRPr lang="cs-CZ" sz="2000" b="1" dirty="0"/>
          </a:p>
        </p:txBody>
      </p:sp>
    </p:spTree>
    <p:extLst>
      <p:ext uri="{BB962C8B-B14F-4D97-AF65-F5344CB8AC3E}">
        <p14:creationId xmlns:p14="http://schemas.microsoft.com/office/powerpoint/2010/main" val="24079341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a:bodyPr>
          <a:lstStyle/>
          <a:p>
            <a:pPr>
              <a:buNone/>
            </a:pPr>
            <a:r>
              <a:rPr lang="cs-CZ" b="1" dirty="0">
                <a:solidFill>
                  <a:srgbClr val="C00000"/>
                </a:solidFill>
              </a:rPr>
              <a:t>Metodická pomoc</a:t>
            </a:r>
          </a:p>
          <a:p>
            <a:r>
              <a:rPr lang="cs-CZ" dirty="0"/>
              <a:t>SUIP, oblastní inspektoráty, zákonné zmocnění k poskytování metodické pomoci zaměstnavatelům, opava@suip.cz, epodatelna@suip.cz</a:t>
            </a:r>
          </a:p>
          <a:p>
            <a:r>
              <a:rPr lang="cs-CZ" dirty="0"/>
              <a:t>MPSV, posta@mpsv.cz</a:t>
            </a:r>
          </a:p>
          <a:p>
            <a:pPr>
              <a:buNone/>
            </a:pPr>
            <a:r>
              <a:rPr lang="cs-CZ" dirty="0"/>
              <a:t>	https://ppropo.mpsv.cz – příručka pro personální agendu a odměňování zaměstnanců</a:t>
            </a:r>
            <a:endParaRPr lang="cs-CZ" sz="2400" i="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p>
          <a:p>
            <a:pPr>
              <a:buNone/>
            </a:pPr>
            <a:endParaRPr lang="cs-CZ" dirty="0"/>
          </a:p>
          <a:p>
            <a:pPr>
              <a:buNone/>
            </a:pPr>
            <a:endParaRPr lang="cs-CZ" dirty="0"/>
          </a:p>
          <a:p>
            <a:pPr algn="ctr">
              <a:buNone/>
            </a:pPr>
            <a:r>
              <a:rPr lang="cs-CZ" sz="6000" b="1" i="1" dirty="0">
                <a:solidFill>
                  <a:srgbClr val="C00000"/>
                </a:solidFill>
              </a:rPr>
              <a:t>Prostor pro dotazy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marL="0" indent="0">
              <a:buNone/>
            </a:pPr>
            <a:endParaRPr lang="cs-CZ" dirty="0"/>
          </a:p>
          <a:p>
            <a:pPr marL="0" indent="0">
              <a:buNone/>
            </a:pPr>
            <a:endParaRPr lang="cs-CZ" dirty="0"/>
          </a:p>
          <a:p>
            <a:pPr marL="0" indent="0">
              <a:buNone/>
            </a:pPr>
            <a:endParaRPr lang="cs-CZ" dirty="0"/>
          </a:p>
          <a:p>
            <a:pPr marL="0" indent="0" algn="ctr">
              <a:buNone/>
            </a:pPr>
            <a:r>
              <a:rPr lang="cs-CZ" dirty="0"/>
              <a:t>Děkuji za pozornost </a:t>
            </a:r>
          </a:p>
          <a:p>
            <a:pPr marL="0" indent="0" algn="ctr">
              <a:buNone/>
            </a:pPr>
            <a:endParaRPr lang="cs-CZ" dirty="0"/>
          </a:p>
          <a:p>
            <a:pPr marL="0" indent="0" algn="ctr">
              <a:buNone/>
            </a:pPr>
            <a:r>
              <a:rPr lang="cs-CZ" dirty="0"/>
              <a:t>Mgr. Stanislav </a:t>
            </a:r>
            <a:r>
              <a:rPr lang="cs-CZ" dirty="0" err="1"/>
              <a:t>Szpandrzyk</a:t>
            </a:r>
            <a:endParaRPr lang="cs-CZ" dirty="0"/>
          </a:p>
        </p:txBody>
      </p:sp>
    </p:spTree>
    <p:extLst>
      <p:ext uri="{BB962C8B-B14F-4D97-AF65-F5344CB8AC3E}">
        <p14:creationId xmlns:p14="http://schemas.microsoft.com/office/powerpoint/2010/main" val="3834269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763285-2AC9-48A4-954C-941BA34F968C}"/>
              </a:ext>
            </a:extLst>
          </p:cNvPr>
          <p:cNvSpPr>
            <a:spLocks noGrp="1"/>
          </p:cNvSpPr>
          <p:nvPr>
            <p:ph type="title"/>
          </p:nvPr>
        </p:nvSpPr>
        <p:spPr/>
        <p:txBody>
          <a:bodyPr>
            <a:normAutofit fontScale="90000"/>
          </a:bodyPr>
          <a:lstStyle/>
          <a:p>
            <a:r>
              <a:rPr lang="cs-CZ" dirty="0"/>
              <a:t>Odměna za práci, zásady odměňování</a:t>
            </a:r>
          </a:p>
        </p:txBody>
      </p:sp>
      <p:sp>
        <p:nvSpPr>
          <p:cNvPr id="3" name="Zástupný obsah 2">
            <a:extLst>
              <a:ext uri="{FF2B5EF4-FFF2-40B4-BE49-F238E27FC236}">
                <a16:creationId xmlns:a16="http://schemas.microsoft.com/office/drawing/2014/main" id="{BFBAA724-8442-4E4F-A055-ED5177E59851}"/>
              </a:ext>
            </a:extLst>
          </p:cNvPr>
          <p:cNvSpPr>
            <a:spLocks noGrp="1"/>
          </p:cNvSpPr>
          <p:nvPr>
            <p:ph sz="quarter" idx="1"/>
          </p:nvPr>
        </p:nvSpPr>
        <p:spPr/>
        <p:txBody>
          <a:bodyPr/>
          <a:lstStyle/>
          <a:p>
            <a:r>
              <a:rPr lang="cs-CZ" dirty="0"/>
              <a:t>§ 4 ZP</a:t>
            </a:r>
          </a:p>
          <a:p>
            <a:pPr lvl="1"/>
            <a:r>
              <a:rPr lang="cs-CZ" dirty="0"/>
              <a:t>Subsidiární použití občanského zákoníku</a:t>
            </a:r>
          </a:p>
          <a:p>
            <a:endParaRPr lang="cs-CZ" dirty="0"/>
          </a:p>
          <a:p>
            <a:r>
              <a:rPr lang="cs-CZ" dirty="0"/>
              <a:t>§ 4a ZP</a:t>
            </a:r>
          </a:p>
          <a:p>
            <a:pPr lvl="1"/>
            <a:r>
              <a:rPr lang="cs-CZ" dirty="0"/>
              <a:t>Dispozitivnost norem ZP, odchýlení se od pravidel ZP</a:t>
            </a:r>
          </a:p>
          <a:p>
            <a:pPr lvl="1"/>
            <a:r>
              <a:rPr lang="cs-CZ" dirty="0"/>
              <a:t>Vzdání se práva</a:t>
            </a:r>
          </a:p>
        </p:txBody>
      </p:sp>
    </p:spTree>
    <p:extLst>
      <p:ext uri="{BB962C8B-B14F-4D97-AF65-F5344CB8AC3E}">
        <p14:creationId xmlns:p14="http://schemas.microsoft.com/office/powerpoint/2010/main" val="2936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0C17E-651C-49CE-811E-F6E65AF49631}"/>
              </a:ext>
            </a:extLst>
          </p:cNvPr>
          <p:cNvSpPr>
            <a:spLocks noGrp="1"/>
          </p:cNvSpPr>
          <p:nvPr>
            <p:ph type="title"/>
          </p:nvPr>
        </p:nvSpPr>
        <p:spPr/>
        <p:txBody>
          <a:bodyPr>
            <a:normAutofit fontScale="90000"/>
          </a:bodyPr>
          <a:lstStyle/>
          <a:p>
            <a:r>
              <a:rPr lang="cs-CZ" dirty="0"/>
              <a:t>Odměna za práci, zásady odměňování</a:t>
            </a:r>
          </a:p>
        </p:txBody>
      </p:sp>
      <p:sp>
        <p:nvSpPr>
          <p:cNvPr id="3" name="Zástupný obsah 2">
            <a:extLst>
              <a:ext uri="{FF2B5EF4-FFF2-40B4-BE49-F238E27FC236}">
                <a16:creationId xmlns:a16="http://schemas.microsoft.com/office/drawing/2014/main" id="{E0FAFDBA-2E29-4972-A196-2DACECDD4806}"/>
              </a:ext>
            </a:extLst>
          </p:cNvPr>
          <p:cNvSpPr>
            <a:spLocks noGrp="1"/>
          </p:cNvSpPr>
          <p:nvPr>
            <p:ph sz="quarter" idx="1"/>
          </p:nvPr>
        </p:nvSpPr>
        <p:spPr>
          <a:xfrm>
            <a:off x="612648" y="1600200"/>
            <a:ext cx="8153400" cy="4853136"/>
          </a:xfrm>
        </p:spPr>
        <p:txBody>
          <a:bodyPr>
            <a:normAutofit fontScale="92500" lnSpcReduction="10000"/>
          </a:bodyPr>
          <a:lstStyle/>
          <a:p>
            <a:r>
              <a:rPr lang="cs-CZ" dirty="0"/>
              <a:t>Za výkon závislé práce náleží (§ 109 ZP)</a:t>
            </a:r>
          </a:p>
          <a:p>
            <a:pPr lvl="1"/>
            <a:r>
              <a:rPr lang="cs-CZ" dirty="0"/>
              <a:t>Mzda</a:t>
            </a:r>
          </a:p>
          <a:p>
            <a:pPr lvl="2"/>
            <a:r>
              <a:rPr lang="cs-CZ" dirty="0"/>
              <a:t>„soukromá sféra“ </a:t>
            </a:r>
          </a:p>
          <a:p>
            <a:pPr lvl="2"/>
            <a:r>
              <a:rPr lang="cs-CZ" dirty="0"/>
              <a:t>peněžité nebo naturální plnění</a:t>
            </a:r>
          </a:p>
          <a:p>
            <a:pPr lvl="2"/>
            <a:r>
              <a:rPr lang="cs-CZ" dirty="0"/>
              <a:t>sjednává se nebo stanoví či určuje zaměstnavatel</a:t>
            </a:r>
          </a:p>
          <a:p>
            <a:pPr lvl="1"/>
            <a:r>
              <a:rPr lang="cs-CZ" dirty="0"/>
              <a:t>Plat </a:t>
            </a:r>
          </a:p>
          <a:p>
            <a:pPr lvl="2"/>
            <a:r>
              <a:rPr lang="cs-CZ" dirty="0"/>
              <a:t>„veřejné sféra“</a:t>
            </a:r>
          </a:p>
          <a:p>
            <a:pPr lvl="2"/>
            <a:r>
              <a:rPr lang="cs-CZ" dirty="0"/>
              <a:t>výhradně peněžité plnění</a:t>
            </a:r>
          </a:p>
          <a:p>
            <a:pPr lvl="2"/>
            <a:r>
              <a:rPr lang="cs-CZ" dirty="0"/>
              <a:t>určuje zaměstnavatel</a:t>
            </a:r>
          </a:p>
          <a:p>
            <a:pPr lvl="1"/>
            <a:r>
              <a:rPr lang="cs-CZ" dirty="0"/>
              <a:t>Odměna z dohody</a:t>
            </a:r>
          </a:p>
          <a:p>
            <a:pPr lvl="2"/>
            <a:r>
              <a:rPr lang="cs-CZ" dirty="0"/>
              <a:t>používá se v soukromé i veřejné sféře</a:t>
            </a:r>
          </a:p>
          <a:p>
            <a:pPr lvl="2"/>
            <a:r>
              <a:rPr lang="cs-CZ" dirty="0"/>
              <a:t>peněžité plnění</a:t>
            </a:r>
          </a:p>
          <a:p>
            <a:pPr lvl="2"/>
            <a:r>
              <a:rPr lang="cs-CZ" dirty="0"/>
              <a:t>sjednává se</a:t>
            </a:r>
          </a:p>
        </p:txBody>
      </p:sp>
    </p:spTree>
    <p:extLst>
      <p:ext uri="{BB962C8B-B14F-4D97-AF65-F5344CB8AC3E}">
        <p14:creationId xmlns:p14="http://schemas.microsoft.com/office/powerpoint/2010/main" val="483253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C52F63-5051-46DD-858D-7678C83C8A69}"/>
              </a:ext>
            </a:extLst>
          </p:cNvPr>
          <p:cNvSpPr>
            <a:spLocks noGrp="1"/>
          </p:cNvSpPr>
          <p:nvPr>
            <p:ph type="title"/>
          </p:nvPr>
        </p:nvSpPr>
        <p:spPr/>
        <p:txBody>
          <a:bodyPr>
            <a:normAutofit fontScale="90000"/>
          </a:bodyPr>
          <a:lstStyle/>
          <a:p>
            <a:r>
              <a:rPr lang="cs-CZ" dirty="0"/>
              <a:t>Odměna za práci, zásady odměňování</a:t>
            </a:r>
          </a:p>
        </p:txBody>
      </p:sp>
      <p:sp>
        <p:nvSpPr>
          <p:cNvPr id="3" name="Zástupný obsah 2">
            <a:extLst>
              <a:ext uri="{FF2B5EF4-FFF2-40B4-BE49-F238E27FC236}">
                <a16:creationId xmlns:a16="http://schemas.microsoft.com/office/drawing/2014/main" id="{0AA4619F-40D7-4311-8ADA-82D7FBCDB14F}"/>
              </a:ext>
            </a:extLst>
          </p:cNvPr>
          <p:cNvSpPr>
            <a:spLocks noGrp="1"/>
          </p:cNvSpPr>
          <p:nvPr>
            <p:ph sz="quarter" idx="1"/>
          </p:nvPr>
        </p:nvSpPr>
        <p:spPr/>
        <p:txBody>
          <a:bodyPr/>
          <a:lstStyle/>
          <a:p>
            <a:r>
              <a:rPr lang="cs-CZ" sz="3200" dirty="0"/>
              <a:t>Plat je peněžité plnění poskytované zaměstnancům uvedených zaměstnavatelů (taxativní výčet v § 109 odst. 3 ZP)</a:t>
            </a:r>
          </a:p>
          <a:p>
            <a:pPr lvl="1"/>
            <a:r>
              <a:rPr lang="cs-CZ" sz="2800" dirty="0"/>
              <a:t>Stát, ÚSC, státní fond,</a:t>
            </a:r>
          </a:p>
          <a:p>
            <a:pPr lvl="1"/>
            <a:r>
              <a:rPr lang="cs-CZ" sz="2800" dirty="0"/>
              <a:t>Příspěvková organizace – náklady na platy </a:t>
            </a:r>
            <a:br>
              <a:rPr lang="cs-CZ" sz="2800" dirty="0"/>
            </a:br>
            <a:r>
              <a:rPr lang="cs-CZ" sz="2800" dirty="0"/>
              <a:t>„z veřejných peněz“</a:t>
            </a:r>
          </a:p>
          <a:p>
            <a:pPr lvl="1"/>
            <a:r>
              <a:rPr lang="cs-CZ" sz="2800" dirty="0"/>
              <a:t>Školy podle školského zákona (regionální školství)</a:t>
            </a:r>
          </a:p>
        </p:txBody>
      </p:sp>
    </p:spTree>
    <p:extLst>
      <p:ext uri="{BB962C8B-B14F-4D97-AF65-F5344CB8AC3E}">
        <p14:creationId xmlns:p14="http://schemas.microsoft.com/office/powerpoint/2010/main" val="1051847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Plat</a:t>
            </a:r>
          </a:p>
        </p:txBody>
      </p:sp>
      <p:sp>
        <p:nvSpPr>
          <p:cNvPr id="3" name="Zástupný symbol pro obsah 2"/>
          <p:cNvSpPr>
            <a:spLocks noGrp="1"/>
          </p:cNvSpPr>
          <p:nvPr>
            <p:ph sz="quarter" idx="1"/>
          </p:nvPr>
        </p:nvSpPr>
        <p:spPr>
          <a:xfrm>
            <a:off x="612648" y="1600200"/>
            <a:ext cx="8153400" cy="4709120"/>
          </a:xfrm>
        </p:spPr>
        <p:txBody>
          <a:bodyPr>
            <a:normAutofit fontScale="62500" lnSpcReduction="20000"/>
          </a:bodyPr>
          <a:lstStyle/>
          <a:p>
            <a:pPr lvl="0">
              <a:spcAft>
                <a:spcPts val="1200"/>
              </a:spcAft>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500" dirty="0"/>
              <a:t>§ 122 ZP</a:t>
            </a:r>
          </a:p>
          <a:p>
            <a:pPr marL="0" lvl="0" indent="0">
              <a:spcAft>
                <a:spcPts val="12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(1) Plat </a:t>
            </a:r>
            <a:r>
              <a:rPr lang="cs-CZ" sz="3400" b="1" dirty="0"/>
              <a:t>určuje</a:t>
            </a:r>
            <a:r>
              <a:rPr lang="cs-CZ" sz="3400" dirty="0"/>
              <a:t> zaměstnanci </a:t>
            </a:r>
            <a:r>
              <a:rPr lang="cs-CZ" sz="3400" b="1" dirty="0"/>
              <a:t>zaměstnavatel</a:t>
            </a:r>
            <a:r>
              <a:rPr lang="cs-CZ" sz="3400" dirty="0"/>
              <a:t>, není-li v odstavci 2 stanoveno jinak, a to podle tohoto zákona, nařízení vlády vydaného k jeho provedení podle § 111 odst. 2, § 112 odst. 2, § 123 odst. 6, § 128 odst. 2 a § 129 odst. 2 a v jejich mezích podle kolektivní smlouvy, popřípadě vnitřního předpisu. Plat </a:t>
            </a:r>
            <a:r>
              <a:rPr lang="cs-CZ" sz="3400" b="1" dirty="0"/>
              <a:t>není možné určit jiným způsobem v jiném složení a jiné výši, než stanoví tento zákon a právní předpisy vydané k jeho provedení</a:t>
            </a:r>
            <a:r>
              <a:rPr lang="cs-CZ" sz="3400" dirty="0"/>
              <a:t>, nestanoví-li zvláštní zákon jinak.</a:t>
            </a:r>
          </a:p>
          <a:p>
            <a:pPr marL="0" lvl="0" indent="0">
              <a:spcAft>
                <a:spcPts val="1200"/>
              </a:spcAft>
              <a:buNone/>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cs-CZ" sz="3400" dirty="0"/>
              <a:t>(2) Vedoucímu zaměstnanci, který je statutárním orgánem zaměstnavatele, nebo který je vedoucím organizační složky státu nebo územního samosprávného celku (dále jen "vedoucí organizační složky"), určuje plat orgán, který ho na pracovní místo ustanovil, pokud zvláštní právní předpis nestanoví jinak. Obdobně se postupuje u zástupce vedoucího zaměstnance podle věty první, pokud není pracovní místo tohoto vedoucího zaměstnance dočasně obsazeno, nebo pokud vedoucí zaměstnanec práci přechodně nevykonává.</a:t>
            </a:r>
            <a:endParaRPr lang="cs-CZ" sz="3400" b="1" dirty="0"/>
          </a:p>
        </p:txBody>
      </p:sp>
    </p:spTree>
    <p:extLst>
      <p:ext uri="{BB962C8B-B14F-4D97-AF65-F5344CB8AC3E}">
        <p14:creationId xmlns:p14="http://schemas.microsoft.com/office/powerpoint/2010/main" val="29342598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16107</TotalTime>
  <Words>7464</Words>
  <Application>Microsoft Office PowerPoint</Application>
  <PresentationFormat>Předvádění na obrazovce (4:3)</PresentationFormat>
  <Paragraphs>534</Paragraphs>
  <Slides>59</Slides>
  <Notes>58</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59</vt:i4>
      </vt:variant>
    </vt:vector>
  </HeadingPairs>
  <TitlesOfParts>
    <vt:vector size="66" baseType="lpstr">
      <vt:lpstr>-apple-system</vt:lpstr>
      <vt:lpstr>Calibri</vt:lpstr>
      <vt:lpstr>Tw Cen MT</vt:lpstr>
      <vt:lpstr>var(--theme-font-family)</vt:lpstr>
      <vt:lpstr>Wingdings</vt:lpstr>
      <vt:lpstr>Wingdings 2</vt:lpstr>
      <vt:lpstr>Medián</vt:lpstr>
      <vt:lpstr>   Odměňování zaměstnanců ve veřejných službách  a správě podle zákoníku práce   </vt:lpstr>
      <vt:lpstr>Program</vt:lpstr>
      <vt:lpstr>Právní předpisy</vt:lpstr>
      <vt:lpstr>Odměna za práci, zásady odměňování</vt:lpstr>
      <vt:lpstr>Odměna za práci, zásady odměňování</vt:lpstr>
      <vt:lpstr>Odměna za práci, zásady odměňování</vt:lpstr>
      <vt:lpstr>Odměna za práci, zásady odměňování</vt:lpstr>
      <vt:lpstr>Odměna za práci, zásady odměňování</vt:lpstr>
      <vt:lpstr>Plat</vt:lpstr>
      <vt:lpstr>Určení platu – platový tarif</vt:lpstr>
      <vt:lpstr>Určení platu – platová třída</vt:lpstr>
      <vt:lpstr>Určení platu – platová třída</vt:lpstr>
      <vt:lpstr>Určení platu – platová třída</vt:lpstr>
      <vt:lpstr>Určení platu – platová třída</vt:lpstr>
      <vt:lpstr>Určení platu – platový stupeň</vt:lpstr>
      <vt:lpstr>Určení platu – platový stupeň</vt:lpstr>
      <vt:lpstr>Určení platu – platový stupeň</vt:lpstr>
      <vt:lpstr>Určení platu – platový stupeň</vt:lpstr>
      <vt:lpstr>Určení platu – platový stupeň</vt:lpstr>
      <vt:lpstr>Určení platu – platový stupeň</vt:lpstr>
      <vt:lpstr>Určení platu – platový tarif</vt:lpstr>
      <vt:lpstr>Určení platu – platový tarif</vt:lpstr>
      <vt:lpstr>Určení platu – platový tarif</vt:lpstr>
      <vt:lpstr>Určení platu – platový tarif</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Určení platu – další složky platu</vt:lpstr>
      <vt:lpstr>Platový výměr</vt:lpstr>
      <vt:lpstr>Minimální mzda a zaručená mzda</vt:lpstr>
      <vt:lpstr>Splatnost a výplata platu</vt:lpstr>
      <vt:lpstr>Splatnost a výplata platu</vt:lpstr>
      <vt:lpstr>Splatnost a výplata platu</vt:lpstr>
      <vt:lpstr>Zjišťování průměrného výdělku</vt:lpstr>
      <vt:lpstr>Novela ZP č. 281/2023 </vt:lpstr>
      <vt:lpstr>Novela ZP „valmech“ </vt:lpstr>
      <vt:lpstr>Novela ZP „valmech“ </vt:lpstr>
      <vt:lpstr>Jiné formy odměňování ve veřejném sektoru</vt:lpstr>
      <vt:lpstr>Prezentace aplikace PowerPoint</vt:lpstr>
      <vt:lpstr>Prezentace aplikace PowerPoint</vt:lpstr>
      <vt:lpstr>Prezentace aplikace PowerPoint</vt:lpstr>
    </vt:vector>
  </TitlesOfParts>
  <Company>MVČR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Odměňování členů zastupitelstev ÚSC</dc:title>
  <dc:creator>Pösl Tomáš</dc:creator>
  <cp:lastModifiedBy>Ilona Pokorná</cp:lastModifiedBy>
  <cp:revision>217</cp:revision>
  <cp:lastPrinted>2023-06-14T13:42:26Z</cp:lastPrinted>
  <dcterms:created xsi:type="dcterms:W3CDTF">2017-07-24T10:47:47Z</dcterms:created>
  <dcterms:modified xsi:type="dcterms:W3CDTF">2024-03-21T14:10:13Z</dcterms:modified>
</cp:coreProperties>
</file>