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62" r:id="rId6"/>
    <p:sldId id="263" r:id="rId7"/>
    <p:sldId id="273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61" r:id="rId16"/>
    <p:sldId id="259" r:id="rId17"/>
    <p:sldId id="274" r:id="rId18"/>
    <p:sldId id="275" r:id="rId19"/>
    <p:sldId id="270" r:id="rId20"/>
    <p:sldId id="277" r:id="rId21"/>
    <p:sldId id="278" r:id="rId22"/>
    <p:sldId id="279" r:id="rId23"/>
    <p:sldId id="27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DAF"/>
    <a:srgbClr val="CC00FF"/>
    <a:srgbClr val="FF3399"/>
    <a:srgbClr val="FF00FF"/>
    <a:srgbClr val="008000"/>
    <a:srgbClr val="003300"/>
    <a:srgbClr val="008080"/>
    <a:srgbClr val="0066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D8C83A2-35AD-4897-ADCC-2DAFD05A1048}" type="datetimeFigureOut">
              <a:rPr lang="cs-CZ" smtClean="0"/>
              <a:pPr/>
              <a:t>14.11.2012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898D36-78AF-4720-86F5-21AED102D8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hi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612576" y="116632"/>
            <a:ext cx="5328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0" b="1" spc="600" dirty="0" smtClean="0">
                <a:solidFill>
                  <a:srgbClr val="FD3D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rkAvenue BT" pitchFamily="66" charset="0"/>
                <a:ea typeface="Batang" pitchFamily="18" charset="-127"/>
              </a:rPr>
              <a:t>Čína</a:t>
            </a:r>
            <a:endParaRPr lang="cs-CZ" sz="11000" dirty="0">
              <a:solidFill>
                <a:srgbClr val="FD3DAF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909348" y="116632"/>
            <a:ext cx="4915128" cy="1569660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Datum: 31. 10. 2012 </a:t>
            </a:r>
          </a:p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(od 15:00 do 21:00, </a:t>
            </a:r>
          </a:p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později upravováno)</a:t>
            </a:r>
          </a:p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Třída: 6. A GVM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Uctívali božstva, nebe, země, vody, atd.</a:t>
            </a:r>
          </a:p>
          <a:p>
            <a:r>
              <a:rPr lang="cs-CZ" sz="2800" dirty="0" smtClean="0"/>
              <a:t>Užívali talismany, zaříkávání, meditace, mají řadu svátků a obřadů</a:t>
            </a:r>
          </a:p>
          <a:p>
            <a:r>
              <a:rPr lang="cs-CZ" sz="2800" dirty="0" smtClean="0"/>
              <a:t>Dodržují pět zákazů a deset dobrých myšlenek</a:t>
            </a:r>
          </a:p>
          <a:p>
            <a:r>
              <a:rPr lang="cs-CZ" sz="2800" b="1" dirty="0" smtClean="0"/>
              <a:t>Pokladnice </a:t>
            </a:r>
            <a:r>
              <a:rPr lang="cs-CZ" sz="2800" b="1" dirty="0" err="1" smtClean="0"/>
              <a:t>tao</a:t>
            </a:r>
            <a:r>
              <a:rPr lang="cs-CZ" sz="2800" b="1" dirty="0" smtClean="0"/>
              <a:t> </a:t>
            </a:r>
            <a:r>
              <a:rPr lang="cs-CZ" sz="2800" dirty="0" smtClean="0"/>
              <a:t>= taoistické texty </a:t>
            </a:r>
            <a:endParaRPr lang="cs-CZ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Říše </a:t>
            </a:r>
            <a:r>
              <a:rPr lang="cs-CZ" dirty="0" err="1" smtClean="0"/>
              <a:t>čchin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 ní pojmenovaná Čína</a:t>
            </a:r>
          </a:p>
          <a:p>
            <a:r>
              <a:rPr lang="cs-CZ" dirty="0" smtClean="0"/>
              <a:t>Mezi léty 230-221 př. n. l. dobyl a podmanil si ostatní státy → vznikl první centralizovaný stát v Číně - panovník </a:t>
            </a:r>
            <a:r>
              <a:rPr lang="cs-CZ" b="1" dirty="0" err="1" smtClean="0"/>
              <a:t>Jing</a:t>
            </a:r>
            <a:r>
              <a:rPr lang="cs-CZ" b="1" dirty="0" smtClean="0"/>
              <a:t> </a:t>
            </a:r>
            <a:r>
              <a:rPr lang="cs-CZ" b="1" dirty="0" err="1" smtClean="0"/>
              <a:t>Čeng</a:t>
            </a:r>
            <a:r>
              <a:rPr lang="cs-CZ" b="1" dirty="0" smtClean="0"/>
              <a:t> </a:t>
            </a:r>
            <a:r>
              <a:rPr lang="cs-CZ" dirty="0" smtClean="0"/>
              <a:t>→ udělil si titul První císař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Jing</a:t>
            </a:r>
            <a:r>
              <a:rPr lang="cs-CZ" dirty="0" smtClean="0"/>
              <a:t> </a:t>
            </a:r>
            <a:r>
              <a:rPr lang="cs-CZ" dirty="0" err="1" smtClean="0"/>
              <a:t>Čeng</a:t>
            </a:r>
            <a:r>
              <a:rPr lang="cs-CZ" dirty="0" smtClean="0"/>
              <a:t> učinil konfiskaci zbraní v podmaněných státech → tím si zajistil v provinciích klid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Císař nechal sjednotit měnu míry a váhy → usnadnění obchodu mezi kraji říše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Zavedl jednotné písmo a zákony</a:t>
            </a:r>
          </a:p>
          <a:p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marL="514350" indent="-514350">
              <a:buNone/>
            </a:pPr>
            <a:r>
              <a:rPr lang="cs-CZ" dirty="0" smtClean="0">
                <a:solidFill>
                  <a:srgbClr val="FD3DAF"/>
                </a:solidFill>
              </a:rPr>
              <a:t>4. </a:t>
            </a:r>
            <a:r>
              <a:rPr lang="cs-CZ" dirty="0" smtClean="0"/>
              <a:t>Zboural hradby mezi jednotlivými státy a začal se stavbou </a:t>
            </a:r>
            <a:r>
              <a:rPr lang="cs-CZ" b="1" dirty="0" smtClean="0"/>
              <a:t>Velké čínské zdi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rgbClr val="FD3DAF"/>
                </a:solidFill>
              </a:rPr>
              <a:t>5</a:t>
            </a:r>
            <a:r>
              <a:rPr lang="cs-CZ" b="1" dirty="0" smtClean="0">
                <a:solidFill>
                  <a:srgbClr val="FD3DAF"/>
                </a:solidFill>
              </a:rPr>
              <a:t>. </a:t>
            </a:r>
            <a:r>
              <a:rPr lang="cs-CZ" dirty="0" smtClean="0"/>
              <a:t>Vybudoval síť silnic o délce asi 6 500 km </a:t>
            </a:r>
          </a:p>
          <a:p>
            <a:pPr>
              <a:buNone/>
            </a:pPr>
            <a:r>
              <a:rPr lang="cs-CZ" dirty="0" smtClean="0">
                <a:solidFill>
                  <a:srgbClr val="FD3DAF"/>
                </a:solidFill>
              </a:rPr>
              <a:t>6. </a:t>
            </a:r>
            <a:r>
              <a:rPr lang="cs-CZ" dirty="0" smtClean="0"/>
              <a:t>Provedl daňovou reformu (byla stanovena pevná daň z výměry polí → motivace zemědělců k vyšší produktivitě práce)</a:t>
            </a:r>
          </a:p>
          <a:p>
            <a:r>
              <a:rPr lang="cs-CZ" dirty="0" smtClean="0"/>
              <a:t>Vytvoření </a:t>
            </a:r>
            <a:r>
              <a:rPr lang="cs-CZ" b="1" dirty="0" smtClean="0"/>
              <a:t>centrální organizované správy</a:t>
            </a:r>
          </a:p>
          <a:p>
            <a:r>
              <a:rPr lang="cs-CZ" dirty="0" smtClean="0"/>
              <a:t>Zápory despotické vlády Prvního císaře</a:t>
            </a:r>
          </a:p>
          <a:p>
            <a:pPr lvl="1"/>
            <a:r>
              <a:rPr lang="cs-CZ" dirty="0" smtClean="0"/>
              <a:t>Stavební podniky vyžadovaly ↑ finanční částky a také ↑ množství pracovních sil</a:t>
            </a:r>
          </a:p>
          <a:p>
            <a:pPr lvl="1"/>
            <a:r>
              <a:rPr lang="cs-CZ" dirty="0" smtClean="0"/>
              <a:t>Neustálé války</a:t>
            </a:r>
          </a:p>
          <a:p>
            <a:pPr lvl="1"/>
            <a:r>
              <a:rPr lang="cs-CZ" dirty="0" smtClean="0"/>
              <a:t>Konfiskace děl</a:t>
            </a:r>
          </a:p>
          <a:p>
            <a:r>
              <a:rPr lang="cs-CZ" dirty="0" smtClean="0"/>
              <a:t>Nástupce Druhý císař- bezohledný panovník</a:t>
            </a: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Proti Druhému císaři vypuklo povstání</a:t>
            </a:r>
          </a:p>
          <a:p>
            <a:r>
              <a:rPr lang="cs-CZ" sz="2800" dirty="0" smtClean="0"/>
              <a:t>Boje o trůn vedli k decentralizaci říše</a:t>
            </a:r>
          </a:p>
          <a:p>
            <a:r>
              <a:rPr lang="cs-CZ" sz="2800" b="1" dirty="0" smtClean="0"/>
              <a:t>Rok 202 př. n. l. </a:t>
            </a:r>
            <a:r>
              <a:rPr lang="cs-CZ" sz="2800" dirty="0" smtClean="0"/>
              <a:t>Čína sjednocena jedním z povstalců a dal vzniknout státu </a:t>
            </a:r>
            <a:r>
              <a:rPr lang="cs-CZ" sz="2800" b="1" dirty="0" err="1" smtClean="0"/>
              <a:t>Chan</a:t>
            </a:r>
            <a:endParaRPr lang="cs-CZ" sz="2800" b="1" dirty="0" smtClean="0"/>
          </a:p>
        </p:txBody>
      </p:sp>
      <p:pic>
        <p:nvPicPr>
          <p:cNvPr id="6146" name="Picture 2" descr="http://leccos.com/pics/pic/cchin-_polo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2885306" cy="2435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Říše </a:t>
            </a:r>
            <a:r>
              <a:rPr lang="cs-CZ" dirty="0" err="1" smtClean="0"/>
              <a:t>chan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Dosáhla největší rozlohy</a:t>
            </a:r>
          </a:p>
          <a:p>
            <a:r>
              <a:rPr lang="cs-CZ" dirty="0" smtClean="0"/>
              <a:t>Obnovena centrální moc</a:t>
            </a:r>
          </a:p>
          <a:p>
            <a:r>
              <a:rPr lang="cs-CZ" dirty="0" smtClean="0"/>
              <a:t>Propukla rolnická povstání, doprovázeny </a:t>
            </a:r>
            <a:br>
              <a:rPr lang="cs-CZ" dirty="0" smtClean="0"/>
            </a:br>
            <a:r>
              <a:rPr lang="cs-CZ" dirty="0" smtClean="0"/>
              <a:t>i boji o moc</a:t>
            </a:r>
          </a:p>
          <a:p>
            <a:r>
              <a:rPr lang="cs-CZ" dirty="0" smtClean="0"/>
              <a:t>Počátkem 3. století n. l. se říše rozpadla </a:t>
            </a:r>
            <a:br>
              <a:rPr lang="cs-CZ" dirty="0" smtClean="0"/>
            </a:br>
            <a:r>
              <a:rPr lang="cs-CZ" b="1" dirty="0" smtClean="0"/>
              <a:t>na tři menší státy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5122" name="Picture 2" descr="http://leccos.com/pics/pic/tri_rise-_polo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2381250" cy="20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a vzdělanost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Vývoj izolovaně od okolního světa</a:t>
            </a:r>
          </a:p>
          <a:p>
            <a:r>
              <a:rPr lang="cs-CZ" sz="2800" dirty="0" smtClean="0"/>
              <a:t>Konec 3. tisíciletí- </a:t>
            </a:r>
            <a:r>
              <a:rPr lang="cs-CZ" sz="2800" b="1" dirty="0" smtClean="0"/>
              <a:t>znalost bronzu</a:t>
            </a:r>
          </a:p>
          <a:p>
            <a:r>
              <a:rPr lang="cs-CZ" sz="2800" dirty="0" smtClean="0"/>
              <a:t>Hlavní města chráněné mohutnými hradby </a:t>
            </a:r>
            <a:br>
              <a:rPr lang="cs-CZ" sz="2800" dirty="0" smtClean="0"/>
            </a:br>
            <a:r>
              <a:rPr lang="cs-CZ" sz="2800" dirty="0" smtClean="0"/>
              <a:t>z hlíny udusané po tenkých vrstvách</a:t>
            </a:r>
          </a:p>
          <a:p>
            <a:r>
              <a:rPr lang="cs-CZ" sz="2800" dirty="0" smtClean="0"/>
              <a:t>Společnost byla </a:t>
            </a:r>
            <a:r>
              <a:rPr lang="cs-CZ" sz="2800" b="1" dirty="0" smtClean="0"/>
              <a:t>hierarchizována</a:t>
            </a:r>
          </a:p>
          <a:p>
            <a:r>
              <a:rPr lang="cs-CZ" sz="2800" dirty="0" smtClean="0"/>
              <a:t>Rozdíly mezi společenskými vrstvami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Čína dosáhla neobvyklé </a:t>
            </a:r>
            <a:r>
              <a:rPr lang="cs-CZ" sz="2800" b="1" dirty="0" smtClean="0"/>
              <a:t>kulturní homogenity </a:t>
            </a:r>
            <a:r>
              <a:rPr lang="cs-CZ" sz="2800" dirty="0" smtClean="0"/>
              <a:t>→ větší tvorba státních útvarů a centralizace Číny</a:t>
            </a:r>
          </a:p>
          <a:p>
            <a:r>
              <a:rPr lang="cs-CZ" sz="2800" dirty="0" smtClean="0"/>
              <a:t>Přijmutí nadvlády vítězného státu znamenalo přijmutí rituálu vládnoucí dynastie a její </a:t>
            </a:r>
            <a:r>
              <a:rPr lang="cs-CZ" sz="2800" dirty="0" err="1" smtClean="0"/>
              <a:t>kosmopologie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cs-CZ" dirty="0" smtClean="0"/>
              <a:t>Vynálezy Číny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3538736" cy="4968552"/>
          </a:xfrm>
        </p:spPr>
        <p:txBody>
          <a:bodyPr/>
          <a:lstStyle/>
          <a:p>
            <a:r>
              <a:rPr lang="cs-CZ" b="1" dirty="0" smtClean="0"/>
              <a:t>Akupunktura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= medicínská praktika spočívající v zavádění jehel do konkrétních míst na těle za léčebným účelem a jako prostředek k utišení bolesti</a:t>
            </a:r>
            <a:endParaRPr lang="cs-CZ" dirty="0"/>
          </a:p>
        </p:txBody>
      </p:sp>
      <p:pic>
        <p:nvPicPr>
          <p:cNvPr id="1026" name="Picture 2" descr="http://upload.wikimedia.org/wikipedia/commons/d/d2/ChineseMede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1621349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www.akupunktura-ostrava.cz/image/akupunktur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324036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sujokakupunktura.cz/wp-content/uploads/2010/08/akupunkt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5"/>
            <a:ext cx="1600018" cy="237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Bankovky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= papírové peníze,</a:t>
            </a:r>
            <a:br>
              <a:rPr lang="cs-CZ" sz="2800" dirty="0" smtClean="0"/>
            </a:br>
            <a:r>
              <a:rPr lang="cs-CZ" sz="2800" dirty="0" smtClean="0"/>
              <a:t> z dynastie </a:t>
            </a:r>
            <a:r>
              <a:rPr lang="cs-CZ" sz="2800" dirty="0" err="1" smtClean="0"/>
              <a:t>Tchang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dirty="0" smtClean="0"/>
              <a:t>Čaj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= první čínská </a:t>
            </a:r>
            <a:br>
              <a:rPr lang="cs-CZ" sz="2800" dirty="0" smtClean="0"/>
            </a:br>
            <a:r>
              <a:rPr lang="cs-CZ" sz="2800" dirty="0" smtClean="0"/>
              <a:t>čajová kultura</a:t>
            </a:r>
            <a:r>
              <a:rPr lang="cs-CZ" sz="2800" b="1" dirty="0" smtClean="0"/>
              <a:t> </a:t>
            </a:r>
            <a:br>
              <a:rPr lang="cs-CZ" sz="2800" b="1" dirty="0" smtClean="0"/>
            </a:br>
            <a:r>
              <a:rPr lang="cs-CZ" sz="2800" dirty="0" smtClean="0"/>
              <a:t>v dynastii </a:t>
            </a:r>
            <a:r>
              <a:rPr lang="cs-CZ" sz="2800" dirty="0" err="1" smtClean="0"/>
              <a:t>Chan</a:t>
            </a:r>
            <a:endParaRPr lang="cs-CZ" sz="2800" dirty="0" smtClean="0"/>
          </a:p>
        </p:txBody>
      </p:sp>
      <p:pic>
        <p:nvPicPr>
          <p:cNvPr id="32772" name="Picture 4" descr="http://www.sberatel.com/diskuse/imagesExtension/img/6632/105128/4025_Yx8Z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034" y="476672"/>
            <a:ext cx="3806057" cy="2244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4" name="Picture 6" descr="http://kaleidoscope.cultural-china.com/chinaWH/images/arbigimages/2afaec935e175e178dc896cae824b8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067" y="3068960"/>
            <a:ext cx="3870020" cy="289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5832648"/>
          </a:xfrm>
        </p:spPr>
        <p:txBody>
          <a:bodyPr>
            <a:normAutofit/>
          </a:bodyPr>
          <a:lstStyle/>
          <a:p>
            <a:r>
              <a:rPr lang="cs-CZ" b="1" dirty="0" smtClean="0"/>
              <a:t>Hedvábí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= nejžádanějším vývozním zbožím </a:t>
            </a:r>
            <a:br>
              <a:rPr lang="cs-CZ" dirty="0" smtClean="0"/>
            </a:br>
            <a:r>
              <a:rPr lang="cs-CZ" dirty="0" smtClean="0"/>
              <a:t>– podle něj pojmenovaná obchodní stezka (hedvábná stezka)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 descr="C:\Users\oem\AppData\Local\Microsoft\Windows\Temporary Internet Files\Content.IE5\8B1OSIU2\MP9001642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2454400" cy="3885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cs-CZ" dirty="0" smtClean="0"/>
              <a:t>První státní útvary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21. století př. n. l. první státní útvary </a:t>
            </a:r>
            <a:br>
              <a:rPr lang="cs-CZ" sz="2800" dirty="0" smtClean="0"/>
            </a:br>
            <a:r>
              <a:rPr lang="cs-CZ" sz="2800" dirty="0" smtClean="0"/>
              <a:t>v povodí Žluté řeky</a:t>
            </a:r>
          </a:p>
          <a:p>
            <a:r>
              <a:rPr lang="cs-CZ" sz="2800" dirty="0" smtClean="0"/>
              <a:t>11. století př. n. l. prosazen stát kmene </a:t>
            </a:r>
            <a:r>
              <a:rPr lang="cs-CZ" sz="2800" b="1" dirty="0" err="1" smtClean="0"/>
              <a:t>Čou</a:t>
            </a:r>
            <a:endParaRPr lang="cs-CZ" sz="2800" b="1" dirty="0" smtClean="0"/>
          </a:p>
          <a:p>
            <a:r>
              <a:rPr lang="cs-CZ" sz="2800" dirty="0" smtClean="0"/>
              <a:t>Na vrcholku společnosti král </a:t>
            </a:r>
            <a:r>
              <a:rPr lang="cs-CZ" sz="2800" b="1" i="1" dirty="0" err="1" smtClean="0"/>
              <a:t>wang</a:t>
            </a:r>
            <a:endParaRPr lang="cs-CZ" sz="2800" b="1" i="1" dirty="0" smtClean="0"/>
          </a:p>
          <a:p>
            <a:pPr lvl="1"/>
            <a:r>
              <a:rPr lang="cs-CZ" sz="2400" dirty="0" smtClean="0"/>
              <a:t>Považován za prostředníka mezi bohem a lidmi</a:t>
            </a:r>
          </a:p>
          <a:p>
            <a:pPr lvl="1"/>
            <a:r>
              <a:rPr lang="cs-CZ" sz="2400" dirty="0" smtClean="0"/>
              <a:t>Užíval titul Syn nebes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800" b="1" i="1" dirty="0" err="1" smtClean="0">
                <a:solidFill>
                  <a:schemeClr val="tx1"/>
                </a:solidFill>
              </a:rPr>
              <a:t>Ču</a:t>
            </a:r>
            <a:r>
              <a:rPr lang="cs-CZ" sz="2800" b="1" i="1" dirty="0" smtClean="0">
                <a:solidFill>
                  <a:schemeClr val="tx1"/>
                </a:solidFill>
              </a:rPr>
              <a:t>-</a:t>
            </a:r>
            <a:r>
              <a:rPr lang="cs-CZ" sz="2800" b="1" i="1" dirty="0" err="1" smtClean="0">
                <a:solidFill>
                  <a:schemeClr val="tx1"/>
                </a:solidFill>
              </a:rPr>
              <a:t>chou</a:t>
            </a:r>
            <a:r>
              <a:rPr lang="cs-CZ" sz="2800" dirty="0" smtClean="0">
                <a:solidFill>
                  <a:schemeClr val="tx1"/>
                </a:solidFill>
              </a:rPr>
              <a:t> = zástupci krále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800" b="1" i="1" dirty="0" smtClean="0">
                <a:solidFill>
                  <a:schemeClr val="tx1"/>
                </a:solidFill>
              </a:rPr>
              <a:t>Ta-</a:t>
            </a:r>
            <a:r>
              <a:rPr lang="cs-CZ" sz="2800" b="1" i="1" dirty="0" err="1" smtClean="0">
                <a:solidFill>
                  <a:schemeClr val="tx1"/>
                </a:solidFill>
              </a:rPr>
              <a:t>fu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= náčelníci rodových klanů, podřízeni </a:t>
            </a:r>
            <a:r>
              <a:rPr lang="cs-CZ" sz="2800" dirty="0" err="1" smtClean="0">
                <a:solidFill>
                  <a:schemeClr val="tx1"/>
                </a:solidFill>
              </a:rPr>
              <a:t>ču</a:t>
            </a:r>
            <a:r>
              <a:rPr lang="cs-CZ" sz="2800" dirty="0" smtClean="0">
                <a:solidFill>
                  <a:schemeClr val="tx1"/>
                </a:solidFill>
              </a:rPr>
              <a:t>-</a:t>
            </a:r>
            <a:r>
              <a:rPr lang="cs-CZ" sz="2800" dirty="0" err="1" smtClean="0">
                <a:solidFill>
                  <a:schemeClr val="tx1"/>
                </a:solidFill>
              </a:rPr>
              <a:t>chouům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cs-CZ" sz="2800" b="1" dirty="0" smtClean="0">
                <a:solidFill>
                  <a:schemeClr val="tx1"/>
                </a:solidFill>
              </a:rPr>
              <a:t>Š‘starších rodin </a:t>
            </a:r>
            <a:r>
              <a:rPr lang="cs-CZ" sz="2800" dirty="0" smtClean="0">
                <a:solidFill>
                  <a:schemeClr val="tx1"/>
                </a:solidFill>
              </a:rPr>
              <a:t>= zodpovídali se ta-</a:t>
            </a:r>
            <a:r>
              <a:rPr lang="cs-CZ" sz="2800" dirty="0" err="1" smtClean="0">
                <a:solidFill>
                  <a:schemeClr val="tx1"/>
                </a:solidFill>
              </a:rPr>
              <a:t>fuům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r>
              <a:rPr lang="cs-CZ" b="1" dirty="0" smtClean="0"/>
              <a:t>Pěstování prosa, rýže a sóji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Porcelán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= v dynastii </a:t>
            </a:r>
            <a:r>
              <a:rPr lang="cs-CZ" dirty="0" err="1" smtClean="0"/>
              <a:t>Tchang</a:t>
            </a: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34818" name="Picture 2" descr="http://www.ecopoint.asia/wp-content/uploads/2012/07/China-Rice-Terraces-Guangx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98" y="1196752"/>
            <a:ext cx="393643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http://botany.cz/foto/pros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3"/>
            <a:ext cx="2232248" cy="297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Kompas</a:t>
            </a:r>
          </a:p>
          <a:p>
            <a:pPr lvl="1"/>
            <a:r>
              <a:rPr lang="cs-CZ" dirty="0" smtClean="0"/>
              <a:t>První zmínka ze 4. století</a:t>
            </a:r>
          </a:p>
          <a:p>
            <a:pPr lvl="1"/>
            <a:r>
              <a:rPr lang="cs-CZ" dirty="0" smtClean="0"/>
              <a:t>Určuje světové strany</a:t>
            </a:r>
          </a:p>
          <a:p>
            <a:pPr lvl="1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Více na http://www.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cinske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zbozi.cz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skatule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zajimavosti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cinske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vynalezy</a:t>
            </a:r>
            <a:endParaRPr lang="cs-CZ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842" name="Picture 2" descr="http://www.ucin.cz/obrazky-komp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2736304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/>
          <a:lstStyle/>
          <a:p>
            <a:r>
              <a:rPr lang="cs-CZ" sz="2800" b="1" dirty="0" smtClean="0"/>
              <a:t>Písmo</a:t>
            </a:r>
            <a:r>
              <a:rPr lang="cs-CZ" sz="2800" dirty="0" smtClean="0"/>
              <a:t> je v Číně dlouho známo</a:t>
            </a:r>
          </a:p>
          <a:p>
            <a:r>
              <a:rPr lang="cs-CZ" sz="2800" dirty="0" smtClean="0"/>
              <a:t>2. tisíciletí př. n. l. = </a:t>
            </a:r>
            <a:r>
              <a:rPr lang="cs-CZ" sz="2800" b="1" dirty="0" smtClean="0"/>
              <a:t>objevení piktogramů </a:t>
            </a:r>
            <a:r>
              <a:rPr lang="cs-CZ" sz="2800" dirty="0" smtClean="0"/>
              <a:t>na zvířecích lopatkách, želvích krunýřích, bronzových nádobách</a:t>
            </a:r>
          </a:p>
          <a:p>
            <a:r>
              <a:rPr lang="cs-CZ" sz="2800" dirty="0" smtClean="0"/>
              <a:t>Kolem r. 100 př. n. l. </a:t>
            </a:r>
            <a:r>
              <a:rPr lang="cs-CZ" sz="2800" b="1" dirty="0" smtClean="0"/>
              <a:t>vznik písemných pramenů důležitých pro historii</a:t>
            </a:r>
          </a:p>
          <a:p>
            <a:r>
              <a:rPr lang="cs-CZ" sz="2800" dirty="0" smtClean="0"/>
              <a:t>Knihy psány na plátcích naštípaných </a:t>
            </a:r>
            <a:br>
              <a:rPr lang="cs-CZ" sz="2800" dirty="0" smtClean="0"/>
            </a:br>
            <a:r>
              <a:rPr lang="cs-CZ" sz="2800" dirty="0" smtClean="0"/>
              <a:t>z bambusových stvolů nebo na hedvábí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73216"/>
            <a:ext cx="7239000" cy="108252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Vytvořily: </a:t>
            </a:r>
          </a:p>
          <a:p>
            <a:pPr>
              <a:buNone/>
            </a:pPr>
            <a:r>
              <a:rPr lang="cs-CZ" dirty="0" smtClean="0">
                <a:solidFill>
                  <a:srgbClr val="FD3DAF"/>
                </a:solidFill>
              </a:rPr>
              <a:t>Kamila </a:t>
            </a:r>
            <a:r>
              <a:rPr lang="cs-CZ" dirty="0" err="1" smtClean="0">
                <a:solidFill>
                  <a:srgbClr val="FD3DAF"/>
                </a:solidFill>
              </a:rPr>
              <a:t>Obršlíková</a:t>
            </a:r>
            <a:r>
              <a:rPr lang="cs-CZ" dirty="0" smtClean="0">
                <a:solidFill>
                  <a:srgbClr val="FD3DAF"/>
                </a:solidFill>
              </a:rPr>
              <a:t> a Kateřina Doleželová</a:t>
            </a:r>
            <a:endParaRPr lang="cs-CZ" dirty="0">
              <a:solidFill>
                <a:srgbClr val="FD3DAF"/>
              </a:solidFill>
            </a:endParaRPr>
          </a:p>
        </p:txBody>
      </p:sp>
      <p:pic>
        <p:nvPicPr>
          <p:cNvPr id="1026" name="Picture 2" descr="C:\Users\oem\AppData\Local\Microsoft\Windows\Temporary Internet Files\Content.IE5\PWQD59NY\MP900178516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35696" y="1700808"/>
            <a:ext cx="4656156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idx="1"/>
          </p:nvPr>
        </p:nvSpPr>
        <p:spPr>
          <a:xfrm>
            <a:off x="467544" y="548680"/>
            <a:ext cx="7239000" cy="5907088"/>
          </a:xfrm>
        </p:spPr>
        <p:txBody>
          <a:bodyPr>
            <a:normAutofit/>
          </a:bodyPr>
          <a:lstStyle/>
          <a:p>
            <a:r>
              <a:rPr lang="cs-CZ" sz="2800" b="1" i="1" dirty="0" err="1" smtClean="0"/>
              <a:t>Šu</a:t>
            </a:r>
            <a:r>
              <a:rPr lang="cs-CZ" sz="2800" b="1" i="1" dirty="0" smtClean="0"/>
              <a:t>-žen</a:t>
            </a:r>
            <a:r>
              <a:rPr lang="cs-CZ" sz="2800" dirty="0" smtClean="0"/>
              <a:t> = prostí lidé, nejnižší a nejširší vrstva, většinou rolníci</a:t>
            </a:r>
          </a:p>
          <a:p>
            <a:r>
              <a:rPr lang="cs-CZ" sz="2800" dirty="0" smtClean="0"/>
              <a:t>Brzy začal ve státě </a:t>
            </a:r>
            <a:r>
              <a:rPr lang="cs-CZ" sz="2800" dirty="0" err="1" smtClean="0"/>
              <a:t>Čou</a:t>
            </a:r>
            <a:r>
              <a:rPr lang="cs-CZ" sz="2800" dirty="0" smtClean="0"/>
              <a:t> čas </a:t>
            </a:r>
            <a:r>
              <a:rPr lang="cs-CZ" sz="2800" b="1" dirty="0" err="1" smtClean="0"/>
              <a:t>decentalizace</a:t>
            </a:r>
            <a:endParaRPr lang="cs-CZ" sz="2800" b="1" dirty="0" smtClean="0"/>
          </a:p>
          <a:p>
            <a:r>
              <a:rPr lang="cs-CZ" sz="2800" b="1" dirty="0" smtClean="0"/>
              <a:t>První fáze bojů = Období jar a podzimů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(8.-5. století př. n. l.)</a:t>
            </a:r>
          </a:p>
          <a:p>
            <a:r>
              <a:rPr lang="cs-CZ" sz="2800" b="1" dirty="0" smtClean="0"/>
              <a:t>Druhá fáze bojů = Období válčících států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(5. století-221 př. n. l.)</a:t>
            </a:r>
          </a:p>
          <a:p>
            <a:r>
              <a:rPr lang="cs-CZ" sz="2800" dirty="0" smtClean="0"/>
              <a:t>Rozšiřovalo se </a:t>
            </a:r>
            <a:r>
              <a:rPr lang="cs-CZ" sz="2800" b="1" dirty="0" smtClean="0"/>
              <a:t>užívání železa </a:t>
            </a:r>
            <a:r>
              <a:rPr lang="cs-CZ" sz="2800" dirty="0" smtClean="0"/>
              <a:t>→ vznikala vrstva bohatých venkovských držitelů půdy (tito lidé začali pronikat do státí správy a úřady se začaly dělit na civilní a vojenské)</a:t>
            </a:r>
            <a:endParaRPr lang="cs-CZ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Filozofické směry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Tři filozofické směry: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sz="3200" dirty="0" smtClean="0"/>
              <a:t>Konfucianismus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sz="3200" dirty="0" err="1" smtClean="0"/>
              <a:t>Legismus</a:t>
            </a:r>
            <a:endParaRPr lang="cs-CZ" sz="3200" dirty="0" smtClean="0"/>
          </a:p>
          <a:p>
            <a:pPr marL="749808" lvl="1" indent="-457200">
              <a:buFont typeface="+mj-lt"/>
              <a:buAutoNum type="arabicPeriod"/>
            </a:pPr>
            <a:r>
              <a:rPr lang="cs-CZ" sz="3200" dirty="0" smtClean="0"/>
              <a:t>Taoismus</a:t>
            </a:r>
            <a:endParaRPr lang="cs-CZ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cs-CZ" dirty="0" smtClean="0"/>
              <a:t>Konfucianismus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Mistr </a:t>
            </a:r>
            <a:r>
              <a:rPr lang="cs-CZ" sz="2800" dirty="0" err="1" smtClean="0"/>
              <a:t>Kchung</a:t>
            </a:r>
            <a:r>
              <a:rPr lang="cs-CZ" sz="2800" dirty="0" smtClean="0"/>
              <a:t> = </a:t>
            </a:r>
            <a:r>
              <a:rPr lang="cs-CZ" sz="2800" b="1" dirty="0" err="1" smtClean="0"/>
              <a:t>Konfucius</a:t>
            </a:r>
            <a:r>
              <a:rPr lang="cs-CZ" sz="2800" b="1" dirty="0" smtClean="0"/>
              <a:t> </a:t>
            </a:r>
            <a:r>
              <a:rPr lang="cs-CZ" sz="2800" dirty="0" smtClean="0"/>
              <a:t>(551-400 př. n. l.)</a:t>
            </a:r>
          </a:p>
          <a:p>
            <a:pPr lvl="1"/>
            <a:r>
              <a:rPr lang="cs-CZ" sz="2400" dirty="0" smtClean="0"/>
              <a:t>Podle Číňanů největší mudrc všech dob</a:t>
            </a:r>
          </a:p>
          <a:p>
            <a:pPr lvl="1"/>
            <a:r>
              <a:rPr lang="cs-CZ" sz="2400" dirty="0" smtClean="0"/>
              <a:t>Cestovatel → poznání různých zvyků a obyčejů</a:t>
            </a:r>
          </a:p>
          <a:p>
            <a:pPr lvl="1"/>
            <a:r>
              <a:rPr lang="cs-CZ" sz="2400" dirty="0" smtClean="0"/>
              <a:t>Během dvaceti let procestoval 20 čínských států</a:t>
            </a:r>
          </a:p>
          <a:p>
            <a:r>
              <a:rPr lang="cs-CZ" sz="2800" dirty="0" smtClean="0"/>
              <a:t>Klade důraz na mravnost a konání dobra, přísnost k sobě a laskavost k druhým</a:t>
            </a:r>
          </a:p>
          <a:p>
            <a:r>
              <a:rPr lang="cs-CZ" sz="2800" i="1" dirty="0" smtClean="0"/>
              <a:t>Vládce podle </a:t>
            </a:r>
            <a:r>
              <a:rPr lang="cs-CZ" sz="2800" i="1" dirty="0" err="1" smtClean="0"/>
              <a:t>Konfucia</a:t>
            </a:r>
            <a:r>
              <a:rPr lang="cs-CZ" sz="2800" i="1" dirty="0" smtClean="0"/>
              <a:t>:</a:t>
            </a:r>
          </a:p>
          <a:p>
            <a:pPr lvl="1"/>
            <a:r>
              <a:rPr lang="cs-CZ" sz="2400" i="1" dirty="0" smtClean="0"/>
              <a:t>Vzorem správného jednání a chování pro své poddané</a:t>
            </a:r>
          </a:p>
          <a:p>
            <a:pPr lvl="1"/>
            <a:r>
              <a:rPr lang="cs-CZ" sz="2400" i="1" dirty="0" smtClean="0"/>
              <a:t>Příkladem ve šlechetnosti, moudrosti, čestnosti, sebezdokonalování, sebevzdělávání,…</a:t>
            </a:r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r>
              <a:rPr lang="cs-CZ" dirty="0" smtClean="0"/>
              <a:t>Tvrdil: </a:t>
            </a:r>
            <a:r>
              <a:rPr lang="cs-CZ" i="1" dirty="0" smtClean="0"/>
              <a:t>„Slušný člověk nikdy nemůže chtít, aby jedna osoba měla všechny schopnosti a ctnosti.“</a:t>
            </a:r>
          </a:p>
          <a:p>
            <a:r>
              <a:rPr lang="cs-CZ" dirty="0" smtClean="0"/>
              <a:t>Konfuciánství počítá se stavovskou společností, což vyhovovalo zejména vyšším vrstvám</a:t>
            </a:r>
          </a:p>
          <a:p>
            <a:r>
              <a:rPr lang="cs-CZ" dirty="0" smtClean="0"/>
              <a:t>Postupně došli k názoru, že </a:t>
            </a:r>
            <a:r>
              <a:rPr lang="cs-CZ" b="1" dirty="0" smtClean="0"/>
              <a:t>najít ideálního vládce je nemožné</a:t>
            </a:r>
            <a:r>
              <a:rPr lang="cs-CZ" dirty="0" smtClean="0"/>
              <a:t> → vznik dalšího směru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_0vfVB_CsDp4/TJuSF30stqI/AAAAAAAAAKg/ITn2DLP0n5o/s1600/017+-+Konfuci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019168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cs-CZ" dirty="0" err="1" smtClean="0"/>
              <a:t>Legismus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Autofit/>
          </a:bodyPr>
          <a:lstStyle/>
          <a:p>
            <a:r>
              <a:rPr lang="cs-CZ" sz="2400" dirty="0" smtClean="0"/>
              <a:t>Vychází z předpokladu, že pokud člověk není omezen soustavou zákonů, příkazů, trestů a odměn, tak se obvykle snaží prosadit svoje zájmy na úkor druhých</a:t>
            </a:r>
          </a:p>
          <a:p>
            <a:r>
              <a:rPr lang="cs-CZ" sz="2400" dirty="0" smtClean="0"/>
              <a:t>Spíše státoprávní teorie než filozofie</a:t>
            </a:r>
          </a:p>
          <a:p>
            <a:r>
              <a:rPr lang="cs-CZ" sz="2400" dirty="0" smtClean="0"/>
              <a:t>Prosazuje </a:t>
            </a:r>
            <a:r>
              <a:rPr lang="cs-CZ" sz="2400" b="1" dirty="0" smtClean="0"/>
              <a:t>právo a zákon</a:t>
            </a:r>
            <a:r>
              <a:rPr lang="cs-CZ" sz="2400" dirty="0" smtClean="0"/>
              <a:t>, přesně definovaný a přesně dodržovaný</a:t>
            </a:r>
          </a:p>
          <a:p>
            <a:r>
              <a:rPr lang="cs-CZ" sz="2400" dirty="0" smtClean="0"/>
              <a:t>Pomáhal posilovat neomezenou panovnickou moc</a:t>
            </a:r>
          </a:p>
          <a:p>
            <a:r>
              <a:rPr lang="cs-CZ" sz="2400" dirty="0" smtClean="0"/>
              <a:t>Vytvářel určitou rovnost mezi obyvatelstvem</a:t>
            </a:r>
          </a:p>
          <a:p>
            <a:r>
              <a:rPr lang="cs-CZ" sz="2400" dirty="0" smtClean="0"/>
              <a:t>Zákony se daly obcházet a úředníci podplácet</a:t>
            </a:r>
            <a:endParaRPr lang="cs-CZ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Taoismus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Nejen filozofický proud, ale i náboženství</a:t>
            </a:r>
          </a:p>
          <a:p>
            <a:r>
              <a:rPr lang="cs-CZ" dirty="0" smtClean="0"/>
              <a:t>Zakladatelem </a:t>
            </a:r>
            <a:r>
              <a:rPr lang="cs-CZ" b="1" dirty="0" smtClean="0"/>
              <a:t>Mistr </a:t>
            </a:r>
            <a:r>
              <a:rPr lang="cs-CZ" b="1" dirty="0" err="1" smtClean="0"/>
              <a:t>Lao</a:t>
            </a:r>
            <a:r>
              <a:rPr lang="cs-CZ" b="1" dirty="0" smtClean="0"/>
              <a:t> </a:t>
            </a:r>
            <a:r>
              <a:rPr lang="cs-CZ" dirty="0" smtClean="0"/>
              <a:t>(6. století př. n. l.)</a:t>
            </a:r>
          </a:p>
          <a:p>
            <a:r>
              <a:rPr lang="cs-CZ" dirty="0" smtClean="0"/>
              <a:t>Taoisté věřili v existenci blaženého zlatého věku, které lidstvo dříve zažívalo a k němuž se dá vrátit → k tomu je potřeba správná cesta, kterou viděli v návratu lidské přirozenosti a přírodním zákonům</a:t>
            </a:r>
          </a:p>
          <a:p>
            <a:r>
              <a:rPr lang="cs-CZ" dirty="0" smtClean="0"/>
              <a:t>Byl pro státní ideologii nepřijatelný → vyvinulo se z něj náboženství → cílem hledání dlouhověkosti a nesmrtelnosti</a:t>
            </a:r>
          </a:p>
        </p:txBody>
      </p:sp>
      <p:pic>
        <p:nvPicPr>
          <p:cNvPr id="10242" name="Picture 2" descr="http://www.healthymindheartbody.com/wp-content/uploads/2012/03/taoism-ying-y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1469551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Vlastní 9">
      <a:dk1>
        <a:sysClr val="windowText" lastClr="000000"/>
      </a:dk1>
      <a:lt1>
        <a:srgbClr val="F2F2F2"/>
      </a:lt1>
      <a:dk2>
        <a:srgbClr val="FF00FF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379</TotalTime>
  <Words>681</Words>
  <Application>Microsoft Office PowerPoint</Application>
  <PresentationFormat>Předvádění na obrazovce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Bohatý</vt:lpstr>
      <vt:lpstr>Prezentace aplikace PowerPoint</vt:lpstr>
      <vt:lpstr>První státní útvary</vt:lpstr>
      <vt:lpstr>Prezentace aplikace PowerPoint</vt:lpstr>
      <vt:lpstr>Filozofické směry</vt:lpstr>
      <vt:lpstr>Konfucianismus</vt:lpstr>
      <vt:lpstr>Prezentace aplikace PowerPoint</vt:lpstr>
      <vt:lpstr>Prezentace aplikace PowerPoint</vt:lpstr>
      <vt:lpstr>Legismus</vt:lpstr>
      <vt:lpstr>Taoismus</vt:lpstr>
      <vt:lpstr>Prezentace aplikace PowerPoint</vt:lpstr>
      <vt:lpstr>Říše čchin</vt:lpstr>
      <vt:lpstr>Prezentace aplikace PowerPoint</vt:lpstr>
      <vt:lpstr>Prezentace aplikace PowerPoint</vt:lpstr>
      <vt:lpstr>Říše chan</vt:lpstr>
      <vt:lpstr>Kultura a vzdělanost</vt:lpstr>
      <vt:lpstr>Prezentace aplikace PowerPoint</vt:lpstr>
      <vt:lpstr>Vynálezy Číny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Vít Rosecký</cp:lastModifiedBy>
  <cp:revision>37</cp:revision>
  <dcterms:created xsi:type="dcterms:W3CDTF">2012-10-31T15:28:52Z</dcterms:created>
  <dcterms:modified xsi:type="dcterms:W3CDTF">2012-11-14T11:30:29Z</dcterms:modified>
</cp:coreProperties>
</file>