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3BFE-EE8B-4DFA-BC31-53AD684100A2}" type="datetimeFigureOut">
              <a:rPr lang="cs-CZ" smtClean="0"/>
              <a:t>14.1.2013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C97-7A39-4D4D-9357-36B6D8E7D5C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3BFE-EE8B-4DFA-BC31-53AD684100A2}" type="datetimeFigureOut">
              <a:rPr lang="cs-CZ" smtClean="0"/>
              <a:t>14.1.2013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C97-7A39-4D4D-9357-36B6D8E7D5C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3BFE-EE8B-4DFA-BC31-53AD684100A2}" type="datetimeFigureOut">
              <a:rPr lang="cs-CZ" smtClean="0"/>
              <a:t>14.1.2013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C97-7A39-4D4D-9357-36B6D8E7D5C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3BFE-EE8B-4DFA-BC31-53AD684100A2}" type="datetimeFigureOut">
              <a:rPr lang="cs-CZ" smtClean="0"/>
              <a:t>14.1.2013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C97-7A39-4D4D-9357-36B6D8E7D5C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3BFE-EE8B-4DFA-BC31-53AD684100A2}" type="datetimeFigureOut">
              <a:rPr lang="cs-CZ" smtClean="0"/>
              <a:t>14.1.2013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C97-7A39-4D4D-9357-36B6D8E7D5C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3BFE-EE8B-4DFA-BC31-53AD684100A2}" type="datetimeFigureOut">
              <a:rPr lang="cs-CZ" smtClean="0"/>
              <a:t>14.1.2013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C97-7A39-4D4D-9357-36B6D8E7D5C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3BFE-EE8B-4DFA-BC31-53AD684100A2}" type="datetimeFigureOut">
              <a:rPr lang="cs-CZ" smtClean="0"/>
              <a:t>14.1.2013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C97-7A39-4D4D-9357-36B6D8E7D5C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3BFE-EE8B-4DFA-BC31-53AD684100A2}" type="datetimeFigureOut">
              <a:rPr lang="cs-CZ" smtClean="0"/>
              <a:t>14.1.2013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C1CC97-7A39-4D4D-9357-36B6D8E7D5C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3BFE-EE8B-4DFA-BC31-53AD684100A2}" type="datetimeFigureOut">
              <a:rPr lang="cs-CZ" smtClean="0"/>
              <a:t>14.1.2013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C97-7A39-4D4D-9357-36B6D8E7D5C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3BFE-EE8B-4DFA-BC31-53AD684100A2}" type="datetimeFigureOut">
              <a:rPr lang="cs-CZ" smtClean="0"/>
              <a:t>14.1.2013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9C1CC97-7A39-4D4D-9357-36B6D8E7D5C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D0CC3BFE-EE8B-4DFA-BC31-53AD684100A2}" type="datetimeFigureOut">
              <a:rPr lang="cs-CZ" smtClean="0"/>
              <a:t>14.1.2013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C97-7A39-4D4D-9357-36B6D8E7D5C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0CC3BFE-EE8B-4DFA-BC31-53AD684100A2}" type="datetimeFigureOut">
              <a:rPr lang="cs-CZ" smtClean="0"/>
              <a:t>14.1.2013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9C1CC97-7A39-4D4D-9357-36B6D8E7D5CF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jpeg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jpeg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8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Památky </a:t>
            </a:r>
            <a:br>
              <a:rPr lang="cs-CZ" sz="8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cs-CZ" sz="8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v Paříži (</a:t>
            </a:r>
            <a:r>
              <a:rPr lang="cs-CZ" sz="8000" dirty="0" err="1" smtClean="0">
                <a:solidFill>
                  <a:schemeClr val="bg2">
                    <a:lumMod val="40000"/>
                    <a:lumOff val="6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pvp</a:t>
            </a:r>
            <a:r>
              <a:rPr lang="cs-CZ" sz="8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)</a:t>
            </a:r>
            <a:endParaRPr lang="cs-CZ" sz="8000" dirty="0">
              <a:solidFill>
                <a:schemeClr val="bg2">
                  <a:lumMod val="40000"/>
                  <a:lumOff val="6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latin typeface="Gabriola" pitchFamily="82" charset="0"/>
              </a:rPr>
              <a:t>Klára Pospíchalová</a:t>
            </a:r>
            <a:endParaRPr lang="cs-CZ" sz="4400" dirty="0">
              <a:latin typeface="Gabriol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latin typeface="Gabriola" pitchFamily="82" charset="0"/>
              </a:rPr>
              <a:t>Justiční palác (</a:t>
            </a:r>
            <a:r>
              <a:rPr lang="fr-FR" sz="3600" i="1" dirty="0" smtClean="0">
                <a:latin typeface="Gabriola" pitchFamily="82" charset="0"/>
              </a:rPr>
              <a:t>Palais de Justice de Paris</a:t>
            </a:r>
            <a:r>
              <a:rPr lang="cs-CZ" sz="3600" i="1" dirty="0" smtClean="0">
                <a:latin typeface="Gabriola" pitchFamily="82" charset="0"/>
              </a:rPr>
              <a:t>)</a:t>
            </a:r>
            <a:endParaRPr lang="cs-CZ" sz="3600" dirty="0">
              <a:latin typeface="Gabriola" pitchFamily="8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Komplex soudních budov</a:t>
            </a:r>
          </a:p>
          <a:p>
            <a:r>
              <a:rPr lang="cs-CZ" dirty="0" smtClean="0"/>
              <a:t>Několikrát vyhořel</a:t>
            </a:r>
          </a:p>
          <a:p>
            <a:r>
              <a:rPr lang="cs-CZ" dirty="0" smtClean="0"/>
              <a:t>Během Francouzské revoluce zde sídlil výbor veřejného blaha a revoluční tribunál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inde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548680"/>
            <a:ext cx="4766071" cy="3171604"/>
          </a:xfrm>
          <a:prstGeom prst="rect">
            <a:avLst/>
          </a:prstGeom>
        </p:spPr>
      </p:pic>
      <p:pic>
        <p:nvPicPr>
          <p:cNvPr id="3" name="Obrázek 2" descr="index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87824" y="692696"/>
            <a:ext cx="5746247" cy="3823866"/>
          </a:xfrm>
          <a:prstGeom prst="rect">
            <a:avLst/>
          </a:prstGeom>
        </p:spPr>
      </p:pic>
      <p:pic>
        <p:nvPicPr>
          <p:cNvPr id="4" name="Obrázek 3" descr="index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99592" y="2500312"/>
            <a:ext cx="4905895" cy="36936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r>
              <a:rPr lang="cs-CZ" sz="3600" dirty="0" err="1" smtClean="0">
                <a:latin typeface="Gabriola" pitchFamily="82" charset="0"/>
              </a:rPr>
              <a:t>Sacré</a:t>
            </a:r>
            <a:r>
              <a:rPr lang="cs-CZ" sz="3600" dirty="0" smtClean="0">
                <a:latin typeface="Gabriola" pitchFamily="82" charset="0"/>
              </a:rPr>
              <a:t>- </a:t>
            </a:r>
            <a:r>
              <a:rPr lang="cs-CZ" sz="3600" dirty="0" err="1" smtClean="0">
                <a:latin typeface="Gabriola" pitchFamily="82" charset="0"/>
              </a:rPr>
              <a:t>Cœur</a:t>
            </a:r>
            <a:r>
              <a:rPr lang="cs-CZ" sz="3600" dirty="0" smtClean="0">
                <a:latin typeface="Gabriola" pitchFamily="82" charset="0"/>
              </a:rPr>
              <a:t> (</a:t>
            </a:r>
            <a:r>
              <a:rPr lang="cs-CZ" sz="3600" i="1" dirty="0" err="1" smtClean="0">
                <a:latin typeface="Gabriola" pitchFamily="82" charset="0"/>
              </a:rPr>
              <a:t>Basilique</a:t>
            </a:r>
            <a:r>
              <a:rPr lang="cs-CZ" sz="3600" i="1" dirty="0" smtClean="0">
                <a:latin typeface="Gabriola" pitchFamily="82" charset="0"/>
              </a:rPr>
              <a:t> </a:t>
            </a:r>
            <a:r>
              <a:rPr lang="cs-CZ" sz="3600" i="1" dirty="0" err="1" smtClean="0">
                <a:latin typeface="Gabriola" pitchFamily="82" charset="0"/>
              </a:rPr>
              <a:t>du</a:t>
            </a:r>
            <a:r>
              <a:rPr lang="cs-CZ" sz="3600" i="1" dirty="0" smtClean="0">
                <a:latin typeface="Gabriola" pitchFamily="82" charset="0"/>
              </a:rPr>
              <a:t> </a:t>
            </a:r>
            <a:r>
              <a:rPr lang="cs-CZ" sz="3600" i="1" dirty="0" err="1" smtClean="0">
                <a:latin typeface="Gabriola" pitchFamily="82" charset="0"/>
              </a:rPr>
              <a:t>Sacré</a:t>
            </a:r>
            <a:r>
              <a:rPr lang="cs-CZ" sz="3600" i="1" dirty="0" smtClean="0">
                <a:latin typeface="Gabriola" pitchFamily="82" charset="0"/>
              </a:rPr>
              <a:t>-</a:t>
            </a:r>
            <a:r>
              <a:rPr lang="cs-CZ" sz="3600" i="1" dirty="0" err="1" smtClean="0">
                <a:latin typeface="Gabriola" pitchFamily="82" charset="0"/>
              </a:rPr>
              <a:t>Cœur</a:t>
            </a:r>
            <a:r>
              <a:rPr lang="cs-CZ" sz="3600" i="1" dirty="0" smtClean="0">
                <a:latin typeface="Gabriola" pitchFamily="82" charset="0"/>
              </a:rPr>
              <a:t>)</a:t>
            </a:r>
            <a:endParaRPr lang="cs-CZ" sz="3600" dirty="0">
              <a:latin typeface="Gabriola" pitchFamily="8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7467600" cy="4929411"/>
          </a:xfrm>
        </p:spPr>
        <p:txBody>
          <a:bodyPr/>
          <a:lstStyle/>
          <a:p>
            <a:r>
              <a:rPr lang="cs-CZ" dirty="0" smtClean="0"/>
              <a:t>Římskokatolický farní kostel</a:t>
            </a:r>
          </a:p>
          <a:p>
            <a:r>
              <a:rPr lang="cs-CZ" dirty="0" smtClean="0"/>
              <a:t>Smíšení byzantského a románského slohu</a:t>
            </a:r>
          </a:p>
          <a:p>
            <a:r>
              <a:rPr lang="cs-CZ" dirty="0" smtClean="0"/>
              <a:t>Stavba započata 16. června 1875 a dokončena 1914 (bohoslužby až 1919)</a:t>
            </a:r>
          </a:p>
          <a:p>
            <a:r>
              <a:rPr lang="cs-CZ" dirty="0" smtClean="0"/>
              <a:t>Druhá nejnavštěvovanější pamětihodnost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908720"/>
            <a:ext cx="5115529" cy="3391818"/>
          </a:xfrm>
          <a:prstGeom prst="rect">
            <a:avLst/>
          </a:prstGeom>
        </p:spPr>
      </p:pic>
      <p:pic>
        <p:nvPicPr>
          <p:cNvPr id="3" name="Obrázek 2" descr="images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5976" y="620688"/>
            <a:ext cx="4117519" cy="3084165"/>
          </a:xfrm>
          <a:prstGeom prst="rect">
            <a:avLst/>
          </a:prstGeom>
        </p:spPr>
      </p:pic>
      <p:pic>
        <p:nvPicPr>
          <p:cNvPr id="4" name="Obrázek 3" descr="images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6595" y="2562224"/>
            <a:ext cx="5264618" cy="3459063"/>
          </a:xfrm>
          <a:prstGeom prst="rect">
            <a:avLst/>
          </a:prstGeom>
        </p:spPr>
      </p:pic>
      <p:pic>
        <p:nvPicPr>
          <p:cNvPr id="5" name="Obrázek 4" descr="index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79912" y="2348880"/>
            <a:ext cx="4714369" cy="3928641"/>
          </a:xfrm>
          <a:prstGeom prst="rect">
            <a:avLst/>
          </a:prstGeom>
        </p:spPr>
      </p:pic>
      <p:pic>
        <p:nvPicPr>
          <p:cNvPr id="6" name="Obrázek 5" descr="index1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403648" y="2132856"/>
            <a:ext cx="5205203" cy="34638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err="1" smtClean="0">
                <a:latin typeface="Gabriola" pitchFamily="82" charset="0"/>
              </a:rPr>
              <a:t>Eiffelova</a:t>
            </a:r>
            <a:r>
              <a:rPr lang="cs-CZ" sz="3600" dirty="0" smtClean="0">
                <a:latin typeface="Gabriola" pitchFamily="82" charset="0"/>
              </a:rPr>
              <a:t> věž (</a:t>
            </a:r>
            <a:r>
              <a:rPr lang="fr-FR" sz="3600" dirty="0" smtClean="0">
                <a:latin typeface="Gabriola" pitchFamily="82" charset="0"/>
              </a:rPr>
              <a:t>La Tour Eiffel</a:t>
            </a:r>
            <a:r>
              <a:rPr lang="cs-CZ" sz="3600" dirty="0" smtClean="0">
                <a:latin typeface="Gabriola" pitchFamily="82" charset="0"/>
              </a:rPr>
              <a:t>)</a:t>
            </a:r>
            <a:endParaRPr lang="cs-CZ" sz="3600" dirty="0">
              <a:latin typeface="Gabriola" pitchFamily="8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Stavba 1887 až 1889</a:t>
            </a:r>
          </a:p>
          <a:p>
            <a:r>
              <a:rPr lang="cs-CZ" dirty="0" smtClean="0"/>
              <a:t>Výška 324 m</a:t>
            </a:r>
          </a:p>
          <a:p>
            <a:r>
              <a:rPr lang="cs-CZ" dirty="0" smtClean="0"/>
              <a:t>Dříve nejvyšší budova světa</a:t>
            </a:r>
          </a:p>
          <a:p>
            <a:r>
              <a:rPr lang="cs-CZ" dirty="0" smtClean="0"/>
              <a:t>Postavena u příležitosti 100. výročí velké francouzské revoluce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404664"/>
            <a:ext cx="4380309" cy="5870517"/>
          </a:xfrm>
          <a:prstGeom prst="rect">
            <a:avLst/>
          </a:prstGeom>
        </p:spPr>
      </p:pic>
      <p:pic>
        <p:nvPicPr>
          <p:cNvPr id="3" name="Obrázek 2" descr="images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35896" y="620688"/>
            <a:ext cx="4694326" cy="3516213"/>
          </a:xfrm>
          <a:prstGeom prst="rect">
            <a:avLst/>
          </a:prstGeom>
        </p:spPr>
      </p:pic>
      <p:pic>
        <p:nvPicPr>
          <p:cNvPr id="4" name="Obrázek 3" descr="images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44008" y="2132856"/>
            <a:ext cx="3300189" cy="4405922"/>
          </a:xfrm>
          <a:prstGeom prst="rect">
            <a:avLst/>
          </a:prstGeom>
        </p:spPr>
      </p:pic>
      <p:pic>
        <p:nvPicPr>
          <p:cNvPr id="5" name="Obrázek 4" descr="index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907704" y="2204864"/>
            <a:ext cx="5121919" cy="3836495"/>
          </a:xfrm>
          <a:prstGeom prst="rect">
            <a:avLst/>
          </a:prstGeom>
        </p:spPr>
      </p:pic>
      <p:pic>
        <p:nvPicPr>
          <p:cNvPr id="7" name="Obrázek 6" descr="index2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987824" y="2132856"/>
            <a:ext cx="5424461" cy="37709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cs-CZ" sz="7200" dirty="0" smtClean="0">
                <a:latin typeface="Gabriola" pitchFamily="82" charset="0"/>
              </a:rPr>
              <a:t>Děkuji za pozornost</a:t>
            </a:r>
            <a:endParaRPr lang="cs-CZ" sz="7200" dirty="0">
              <a:latin typeface="Gabriol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Gabriola" pitchFamily="82" charset="0"/>
              </a:rPr>
              <a:t>Katedrála </a:t>
            </a:r>
            <a:r>
              <a:rPr lang="cs-CZ" sz="3200" dirty="0" err="1" smtClean="0">
                <a:latin typeface="Gabriola" pitchFamily="82" charset="0"/>
              </a:rPr>
              <a:t>Notre</a:t>
            </a:r>
            <a:r>
              <a:rPr lang="cs-CZ" sz="3200" dirty="0" smtClean="0">
                <a:latin typeface="Gabriola" pitchFamily="82" charset="0"/>
              </a:rPr>
              <a:t> </a:t>
            </a:r>
            <a:r>
              <a:rPr lang="cs-CZ" sz="3200" dirty="0" err="1" smtClean="0">
                <a:latin typeface="Gabriola" pitchFamily="82" charset="0"/>
              </a:rPr>
              <a:t>dame</a:t>
            </a:r>
            <a:r>
              <a:rPr lang="cs-CZ" sz="3200" dirty="0" smtClean="0">
                <a:latin typeface="Gabriola" pitchFamily="82" charset="0"/>
              </a:rPr>
              <a:t> (</a:t>
            </a:r>
            <a:r>
              <a:rPr lang="cs-CZ" sz="3200" i="1" dirty="0" err="1" smtClean="0">
                <a:latin typeface="Gabriola" pitchFamily="82" charset="0"/>
              </a:rPr>
              <a:t>Cathédrale</a:t>
            </a:r>
            <a:r>
              <a:rPr lang="cs-CZ" sz="3200" i="1" dirty="0" smtClean="0">
                <a:latin typeface="Gabriola" pitchFamily="82" charset="0"/>
              </a:rPr>
              <a:t> </a:t>
            </a:r>
            <a:r>
              <a:rPr lang="cs-CZ" sz="3200" i="1" dirty="0" err="1" smtClean="0">
                <a:latin typeface="Gabriola" pitchFamily="82" charset="0"/>
              </a:rPr>
              <a:t>Notre</a:t>
            </a:r>
            <a:r>
              <a:rPr lang="cs-CZ" sz="3200" i="1" dirty="0" smtClean="0">
                <a:latin typeface="Gabriola" pitchFamily="82" charset="0"/>
              </a:rPr>
              <a:t>-</a:t>
            </a:r>
            <a:r>
              <a:rPr lang="cs-CZ" sz="3200" i="1" dirty="0" err="1" smtClean="0">
                <a:latin typeface="Gabriola" pitchFamily="82" charset="0"/>
              </a:rPr>
              <a:t>Dame</a:t>
            </a:r>
            <a:r>
              <a:rPr lang="cs-CZ" sz="3200" i="1" dirty="0" smtClean="0">
                <a:latin typeface="Gabriola" pitchFamily="82" charset="0"/>
              </a:rPr>
              <a:t> de Paris)</a:t>
            </a:r>
            <a:endParaRPr lang="cs-CZ" sz="3200" dirty="0">
              <a:latin typeface="Gabriola" pitchFamily="8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Gotická římskokatolická katedrála</a:t>
            </a:r>
          </a:p>
          <a:p>
            <a:r>
              <a:rPr lang="cs-CZ" dirty="0" smtClean="0"/>
              <a:t>Stavba zahájena 1163 a dokončena 1345</a:t>
            </a:r>
          </a:p>
          <a:p>
            <a:r>
              <a:rPr lang="cs-CZ" dirty="0" smtClean="0"/>
              <a:t>Unikátní přechod od pozdně románské ke gotické architektuře</a:t>
            </a:r>
          </a:p>
          <a:p>
            <a:r>
              <a:rPr lang="cs-CZ" dirty="0" smtClean="0"/>
              <a:t>Stojí na východní polovině ostrova </a:t>
            </a:r>
            <a:r>
              <a:rPr lang="cs-CZ" dirty="0" err="1" smtClean="0"/>
              <a:t>Île</a:t>
            </a:r>
            <a:r>
              <a:rPr lang="cs-CZ" dirty="0" smtClean="0"/>
              <a:t> de la </a:t>
            </a:r>
            <a:r>
              <a:rPr lang="cs-CZ" dirty="0" err="1" smtClean="0"/>
              <a:t>Cité</a:t>
            </a:r>
            <a:r>
              <a:rPr lang="cs-CZ" b="1" dirty="0" smtClean="0"/>
              <a:t> </a:t>
            </a:r>
            <a:r>
              <a:rPr lang="cs-CZ" dirty="0" smtClean="0"/>
              <a:t>na Sieně v Paříži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836712"/>
            <a:ext cx="3969791" cy="2973511"/>
          </a:xfrm>
          <a:prstGeom prst="rect">
            <a:avLst/>
          </a:prstGeom>
        </p:spPr>
      </p:pic>
      <p:pic>
        <p:nvPicPr>
          <p:cNvPr id="3" name="Obrázek 2" descr="images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1960" y="908720"/>
            <a:ext cx="4192934" cy="2952328"/>
          </a:xfrm>
          <a:prstGeom prst="rect">
            <a:avLst/>
          </a:prstGeom>
        </p:spPr>
      </p:pic>
      <p:pic>
        <p:nvPicPr>
          <p:cNvPr id="4" name="Obrázek 3" descr="images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3568" y="2852936"/>
            <a:ext cx="4790460" cy="3588221"/>
          </a:xfrm>
          <a:prstGeom prst="rect">
            <a:avLst/>
          </a:prstGeom>
        </p:spPr>
      </p:pic>
      <p:pic>
        <p:nvPicPr>
          <p:cNvPr id="5" name="Obrázek 4" descr="index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851920" y="2996952"/>
            <a:ext cx="4627215" cy="34659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latin typeface="Gabriola" pitchFamily="82" charset="0"/>
              </a:rPr>
              <a:t>Vítězný oblouk (</a:t>
            </a:r>
            <a:r>
              <a:rPr lang="fr-FR" sz="3600" dirty="0" smtClean="0">
                <a:latin typeface="Gabriola" pitchFamily="82" charset="0"/>
              </a:rPr>
              <a:t>Arc de Triomphe de l'Étoile</a:t>
            </a:r>
            <a:r>
              <a:rPr lang="cs-CZ" sz="3600" dirty="0" smtClean="0">
                <a:latin typeface="Gabriola" pitchFamily="82" charset="0"/>
              </a:rPr>
              <a:t>)</a:t>
            </a:r>
            <a:endParaRPr lang="cs-CZ" sz="3600" dirty="0">
              <a:latin typeface="Gabriola" pitchFamily="8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506916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Dal ho postavit Napoleon Bonaparte</a:t>
            </a:r>
          </a:p>
          <a:p>
            <a:r>
              <a:rPr lang="cs-CZ" dirty="0" smtClean="0"/>
              <a:t>Vybudován v </a:t>
            </a:r>
            <a:r>
              <a:rPr lang="cs-CZ" smtClean="0"/>
              <a:t>letech </a:t>
            </a:r>
            <a:r>
              <a:rPr lang="cs-CZ" smtClean="0"/>
              <a:t>1806-1836</a:t>
            </a:r>
            <a:endParaRPr lang="cs-CZ" dirty="0" smtClean="0"/>
          </a:p>
          <a:p>
            <a:r>
              <a:rPr lang="cs-CZ" dirty="0" smtClean="0"/>
              <a:t>Stojí uprostřed náměstí </a:t>
            </a:r>
            <a:r>
              <a:rPr lang="cs-CZ" dirty="0" err="1" smtClean="0"/>
              <a:t>Place</a:t>
            </a:r>
            <a:r>
              <a:rPr lang="cs-CZ" dirty="0" smtClean="0"/>
              <a:t> </a:t>
            </a:r>
            <a:r>
              <a:rPr lang="cs-CZ" dirty="0" err="1" smtClean="0"/>
              <a:t>Charles</a:t>
            </a:r>
            <a:r>
              <a:rPr lang="cs-CZ" dirty="0" smtClean="0"/>
              <a:t>-de-</a:t>
            </a:r>
            <a:r>
              <a:rPr lang="cs-CZ" dirty="0" err="1" smtClean="0"/>
              <a:t>Gaulle</a:t>
            </a:r>
            <a:endParaRPr lang="cs-CZ" dirty="0" smtClean="0"/>
          </a:p>
          <a:p>
            <a:r>
              <a:rPr lang="cs-CZ" dirty="0" smtClean="0"/>
              <a:t>Autorem návrhu je (byl) Jean </a:t>
            </a:r>
            <a:r>
              <a:rPr lang="cs-CZ" dirty="0" err="1" smtClean="0"/>
              <a:t>Francois</a:t>
            </a:r>
            <a:r>
              <a:rPr lang="cs-CZ" dirty="0" smtClean="0"/>
              <a:t>-</a:t>
            </a:r>
            <a:r>
              <a:rPr lang="cs-CZ" dirty="0" err="1" smtClean="0"/>
              <a:t>Thérèse</a:t>
            </a:r>
            <a:r>
              <a:rPr lang="cs-CZ" dirty="0" smtClean="0"/>
              <a:t> </a:t>
            </a:r>
            <a:r>
              <a:rPr lang="cs-CZ" dirty="0" err="1" smtClean="0"/>
              <a:t>Chalgrin</a:t>
            </a:r>
            <a:endParaRPr lang="cs-CZ" dirty="0" smtClean="0"/>
          </a:p>
          <a:p>
            <a:r>
              <a:rPr lang="cs-CZ" dirty="0" smtClean="0"/>
              <a:t>Výška-51 m a šířka-45m</a:t>
            </a:r>
          </a:p>
          <a:p>
            <a:r>
              <a:rPr lang="cs-CZ" dirty="0" smtClean="0"/>
              <a:t>Stavba byla objednána po Bitvě u Slavkova</a:t>
            </a:r>
          </a:p>
          <a:p>
            <a:r>
              <a:rPr lang="cs-CZ" dirty="0" smtClean="0"/>
              <a:t>Uvnitř malé muzeum o historii oblouku</a:t>
            </a:r>
          </a:p>
          <a:p>
            <a:r>
              <a:rPr lang="cs-CZ" dirty="0" smtClean="0"/>
              <a:t>Každý rok je zde ukončován </a:t>
            </a:r>
            <a:r>
              <a:rPr lang="cs-CZ" dirty="0" err="1" smtClean="0"/>
              <a:t>Tour</a:t>
            </a:r>
            <a:r>
              <a:rPr lang="cs-CZ" dirty="0" smtClean="0"/>
              <a:t> de France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620688"/>
            <a:ext cx="5211301" cy="3888432"/>
          </a:xfrm>
          <a:prstGeom prst="rect">
            <a:avLst/>
          </a:prstGeom>
        </p:spPr>
      </p:pic>
      <p:pic>
        <p:nvPicPr>
          <p:cNvPr id="3" name="Obrázek 2" descr="images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91880" y="1052736"/>
            <a:ext cx="4835666" cy="3003203"/>
          </a:xfrm>
          <a:prstGeom prst="rect">
            <a:avLst/>
          </a:prstGeom>
        </p:spPr>
      </p:pic>
      <p:pic>
        <p:nvPicPr>
          <p:cNvPr id="4" name="Obrázek 3" descr="index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19672" y="2996952"/>
            <a:ext cx="5451287" cy="35043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Gabriola" pitchFamily="82" charset="0"/>
              </a:rPr>
              <a:t>  Louvre </a:t>
            </a:r>
            <a:endParaRPr lang="cs-CZ" sz="4000" dirty="0">
              <a:latin typeface="Gabriola" pitchFamily="8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Jedno z největších muzeí</a:t>
            </a:r>
          </a:p>
          <a:p>
            <a:r>
              <a:rPr lang="cs-CZ" dirty="0" smtClean="0"/>
              <a:t>V palácovém komplexu </a:t>
            </a:r>
            <a:r>
              <a:rPr lang="cs-CZ" dirty="0" err="1" smtClean="0"/>
              <a:t>Palais</a:t>
            </a:r>
            <a:r>
              <a:rPr lang="cs-CZ" dirty="0" smtClean="0"/>
              <a:t> </a:t>
            </a:r>
            <a:r>
              <a:rPr lang="cs-CZ" dirty="0" err="1" smtClean="0"/>
              <a:t>du</a:t>
            </a:r>
            <a:r>
              <a:rPr lang="cs-CZ" dirty="0" smtClean="0"/>
              <a:t> Louvre</a:t>
            </a:r>
          </a:p>
          <a:p>
            <a:r>
              <a:rPr lang="cs-CZ" dirty="0" smtClean="0"/>
              <a:t>Původ sbírky v 16. století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908720"/>
            <a:ext cx="4334023" cy="2884095"/>
          </a:xfrm>
          <a:prstGeom prst="rect">
            <a:avLst/>
          </a:prstGeom>
        </p:spPr>
      </p:pic>
      <p:pic>
        <p:nvPicPr>
          <p:cNvPr id="3" name="Obrázek 2" descr="inde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79712" y="2204864"/>
            <a:ext cx="5205203" cy="3463826"/>
          </a:xfrm>
          <a:prstGeom prst="rect">
            <a:avLst/>
          </a:prstGeom>
        </p:spPr>
      </p:pic>
      <p:pic>
        <p:nvPicPr>
          <p:cNvPr id="4" name="Obrázek 3" descr="index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39952" y="548680"/>
            <a:ext cx="4334594" cy="3234274"/>
          </a:xfrm>
          <a:prstGeom prst="rect">
            <a:avLst/>
          </a:prstGeom>
        </p:spPr>
      </p:pic>
      <p:pic>
        <p:nvPicPr>
          <p:cNvPr id="5" name="Obrázek 4" descr="index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43608" y="4221088"/>
            <a:ext cx="7110513" cy="2376264"/>
          </a:xfrm>
          <a:prstGeom prst="rect">
            <a:avLst/>
          </a:prstGeom>
        </p:spPr>
      </p:pic>
      <p:pic>
        <p:nvPicPr>
          <p:cNvPr id="6" name="Obrázek 5" descr="index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627784" y="2204864"/>
            <a:ext cx="4838650" cy="36103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latin typeface="Gabriola" pitchFamily="82" charset="0"/>
              </a:rPr>
              <a:t>Invalidovna (</a:t>
            </a:r>
            <a:r>
              <a:rPr lang="cs-CZ" sz="3600" i="1" dirty="0" err="1" smtClean="0">
                <a:latin typeface="Gabriola" pitchFamily="82" charset="0"/>
              </a:rPr>
              <a:t>Invalides</a:t>
            </a:r>
            <a:r>
              <a:rPr lang="cs-CZ" sz="3600" i="1" dirty="0" smtClean="0">
                <a:latin typeface="Gabriola" pitchFamily="82" charset="0"/>
              </a:rPr>
              <a:t>)</a:t>
            </a:r>
            <a:endParaRPr lang="cs-CZ" sz="3600" dirty="0">
              <a:latin typeface="Gabriola" pitchFamily="8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53136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Zahrnuje Muzeum armády, vojenskou nemocnici a domov pro válečné veterány</a:t>
            </a:r>
          </a:p>
          <a:p>
            <a:r>
              <a:rPr lang="cs-CZ" dirty="0" smtClean="0"/>
              <a:t>Zdejší Dóm je </a:t>
            </a:r>
            <a:r>
              <a:rPr lang="cs-CZ" dirty="0" smtClean="0">
                <a:latin typeface="+mj-lt"/>
              </a:rPr>
              <a:t>katedrálním kostelem </a:t>
            </a:r>
            <a:r>
              <a:rPr lang="cs-CZ" dirty="0" smtClean="0"/>
              <a:t>Francouzského vojenského ordinariátu</a:t>
            </a:r>
          </a:p>
          <a:p>
            <a:r>
              <a:rPr lang="cs-CZ" dirty="0" smtClean="0">
                <a:latin typeface="+mj-lt"/>
              </a:rPr>
              <a:t>Rozkaz ke stavbě od Ludvíka XIV. z </a:t>
            </a:r>
            <a:r>
              <a:rPr lang="cs-CZ" dirty="0" smtClean="0"/>
              <a:t>24. listopadu 1670</a:t>
            </a:r>
          </a:p>
          <a:p>
            <a:r>
              <a:rPr lang="cs-CZ" dirty="0" smtClean="0"/>
              <a:t>Stavba dokončena 1676</a:t>
            </a:r>
          </a:p>
          <a:p>
            <a:r>
              <a:rPr lang="cs-CZ" dirty="0" smtClean="0"/>
              <a:t>Je zde pohřben Napoleon Bonaparte, někteří členové jeho rodiny a někteří váleční hrdinové</a:t>
            </a:r>
          </a:p>
          <a:p>
            <a:endParaRPr lang="cs-CZ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836712"/>
            <a:ext cx="3286472" cy="4929708"/>
          </a:xfrm>
          <a:prstGeom prst="rect">
            <a:avLst/>
          </a:prstGeom>
        </p:spPr>
      </p:pic>
      <p:pic>
        <p:nvPicPr>
          <p:cNvPr id="3" name="Obrázek 2" descr="images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5856" y="2420888"/>
            <a:ext cx="4982729" cy="3732237"/>
          </a:xfrm>
          <a:prstGeom prst="rect">
            <a:avLst/>
          </a:prstGeom>
        </p:spPr>
      </p:pic>
      <p:pic>
        <p:nvPicPr>
          <p:cNvPr id="4" name="Obrázek 3" descr="index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5576" y="2708920"/>
            <a:ext cx="5529829" cy="3679850"/>
          </a:xfrm>
          <a:prstGeom prst="rect">
            <a:avLst/>
          </a:prstGeom>
        </p:spPr>
      </p:pic>
      <p:pic>
        <p:nvPicPr>
          <p:cNvPr id="5" name="Obrázek 4" descr="index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491880" y="764704"/>
            <a:ext cx="4772367" cy="31757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84</TotalTime>
  <Words>256</Words>
  <Application>Microsoft Office PowerPoint</Application>
  <PresentationFormat>Předvádění na obrazovce (4:3)</PresentationFormat>
  <Paragraphs>41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Technický</vt:lpstr>
      <vt:lpstr>Památky  v Paříži (pvp)</vt:lpstr>
      <vt:lpstr>Katedrála Notre dame (Cathédrale Notre-Dame de Paris)</vt:lpstr>
      <vt:lpstr>Prezentace aplikace PowerPoint</vt:lpstr>
      <vt:lpstr>Vítězný oblouk (Arc de Triomphe de l'Étoile)</vt:lpstr>
      <vt:lpstr>Prezentace aplikace PowerPoint</vt:lpstr>
      <vt:lpstr>  Louvre </vt:lpstr>
      <vt:lpstr>Prezentace aplikace PowerPoint</vt:lpstr>
      <vt:lpstr>Invalidovna (Invalides)</vt:lpstr>
      <vt:lpstr>Prezentace aplikace PowerPoint</vt:lpstr>
      <vt:lpstr>Justiční palác (Palais de Justice de Paris)</vt:lpstr>
      <vt:lpstr>Prezentace aplikace PowerPoint</vt:lpstr>
      <vt:lpstr>Sacré- Cœur (Basilique du Sacré-Cœur)</vt:lpstr>
      <vt:lpstr>Prezentace aplikace PowerPoint</vt:lpstr>
      <vt:lpstr>Eiffelova věž (La Tour Eiffel)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Referát</dc:title>
  <dc:creator>pospíchal</dc:creator>
  <cp:lastModifiedBy>Vít Rosecký</cp:lastModifiedBy>
  <cp:revision>10</cp:revision>
  <dcterms:created xsi:type="dcterms:W3CDTF">2013-01-08T14:38:56Z</dcterms:created>
  <dcterms:modified xsi:type="dcterms:W3CDTF">2013-01-14T13:38:45Z</dcterms:modified>
</cp:coreProperties>
</file>