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602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3F1C-AA49-44F6-824D-351D36ACCA22}" type="datetimeFigureOut">
              <a:rPr lang="cs-CZ" smtClean="0"/>
              <a:pPr/>
              <a:t>17.12.2012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7AC7-9719-46A0-9BFD-1203B6FF6C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3F1C-AA49-44F6-824D-351D36ACCA22}" type="datetimeFigureOut">
              <a:rPr lang="cs-CZ" smtClean="0"/>
              <a:pPr/>
              <a:t>17.12.2012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7AC7-9719-46A0-9BFD-1203B6FF6C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3F1C-AA49-44F6-824D-351D36ACCA22}" type="datetimeFigureOut">
              <a:rPr lang="cs-CZ" smtClean="0"/>
              <a:pPr/>
              <a:t>17.12.2012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7AC7-9719-46A0-9BFD-1203B6FF6C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3F1C-AA49-44F6-824D-351D36ACCA22}" type="datetimeFigureOut">
              <a:rPr lang="cs-CZ" smtClean="0"/>
              <a:pPr/>
              <a:t>17.12.2012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7AC7-9719-46A0-9BFD-1203B6FF6C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3F1C-AA49-44F6-824D-351D36ACCA22}" type="datetimeFigureOut">
              <a:rPr lang="cs-CZ" smtClean="0"/>
              <a:pPr/>
              <a:t>17.12.2012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7AC7-9719-46A0-9BFD-1203B6FF6C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3F1C-AA49-44F6-824D-351D36ACCA22}" type="datetimeFigureOut">
              <a:rPr lang="cs-CZ" smtClean="0"/>
              <a:pPr/>
              <a:t>17.12.2012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7AC7-9719-46A0-9BFD-1203B6FF6C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3F1C-AA49-44F6-824D-351D36ACCA22}" type="datetimeFigureOut">
              <a:rPr lang="cs-CZ" smtClean="0"/>
              <a:pPr/>
              <a:t>17.12.2012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7AC7-9719-46A0-9BFD-1203B6FF6C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3F1C-AA49-44F6-824D-351D36ACCA22}" type="datetimeFigureOut">
              <a:rPr lang="cs-CZ" smtClean="0"/>
              <a:pPr/>
              <a:t>17.12.2012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7AC7-9719-46A0-9BFD-1203B6FF6C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3F1C-AA49-44F6-824D-351D36ACCA22}" type="datetimeFigureOut">
              <a:rPr lang="cs-CZ" smtClean="0"/>
              <a:pPr/>
              <a:t>17.12.2012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7AC7-9719-46A0-9BFD-1203B6FF6C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3F1C-AA49-44F6-824D-351D36ACCA22}" type="datetimeFigureOut">
              <a:rPr lang="cs-CZ" smtClean="0"/>
              <a:pPr/>
              <a:t>17.12.2012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7AC7-9719-46A0-9BFD-1203B6FF6C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3F1C-AA49-44F6-824D-351D36ACCA22}" type="datetimeFigureOut">
              <a:rPr lang="cs-CZ" smtClean="0"/>
              <a:pPr/>
              <a:t>17.12.2012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D7AC7-9719-46A0-9BFD-1203B6FF6C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83F1C-AA49-44F6-824D-351D36ACCA22}" type="datetimeFigureOut">
              <a:rPr lang="cs-CZ" smtClean="0"/>
              <a:pPr/>
              <a:t>17.12.2012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D7AC7-9719-46A0-9BFD-1203B6FF6C9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13800" dirty="0" smtClean="0">
                <a:solidFill>
                  <a:srgbClr val="FF9900"/>
                </a:solidFill>
              </a:rPr>
              <a:t>Vikingové</a:t>
            </a:r>
            <a:endParaRPr lang="cs-CZ" sz="13800" dirty="0">
              <a:solidFill>
                <a:srgbClr val="FF99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solidFill>
                  <a:srgbClr val="FF9900"/>
                </a:solidFill>
              </a:rPr>
              <a:t>Kdo </a:t>
            </a:r>
            <a:r>
              <a:rPr lang="cs-CZ" dirty="0">
                <a:solidFill>
                  <a:srgbClr val="FF9900"/>
                </a:solidFill>
              </a:rPr>
              <a:t>b</a:t>
            </a:r>
            <a:r>
              <a:rPr lang="cs-CZ" dirty="0" smtClean="0">
                <a:solidFill>
                  <a:srgbClr val="FF9900"/>
                </a:solidFill>
              </a:rPr>
              <a:t>yli vikingové</a:t>
            </a:r>
            <a:endParaRPr lang="cs-CZ" dirty="0">
              <a:solidFill>
                <a:srgbClr val="FF99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cs-CZ" dirty="0"/>
              <a:t>patřili mezi germánské </a:t>
            </a:r>
            <a:r>
              <a:rPr lang="cs-CZ" dirty="0" smtClean="0"/>
              <a:t>kmeny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slovo</a:t>
            </a:r>
            <a:r>
              <a:rPr lang="cs-CZ" dirty="0"/>
              <a:t> </a:t>
            </a:r>
            <a:r>
              <a:rPr lang="cs-CZ" b="1" dirty="0"/>
              <a:t>Viking</a:t>
            </a:r>
            <a:r>
              <a:rPr lang="cs-CZ" dirty="0"/>
              <a:t> je pravděpodobně odvozeno od </a:t>
            </a:r>
            <a:r>
              <a:rPr lang="cs-CZ" dirty="0" smtClean="0"/>
              <a:t>vík=záliv</a:t>
            </a:r>
            <a:r>
              <a:rPr lang="cs-CZ" dirty="0"/>
              <a:t>, říkali si tak obyvatelé </a:t>
            </a:r>
            <a:r>
              <a:rPr lang="cs-CZ" dirty="0" smtClean="0"/>
              <a:t>dnešního </a:t>
            </a:r>
            <a:r>
              <a:rPr lang="cs-CZ" dirty="0"/>
              <a:t>Dánska, Norska a Švédska. V západní Evropě jim spíše přezdívali Normané a ve východní zase </a:t>
            </a:r>
            <a:r>
              <a:rPr lang="cs-CZ" dirty="0" err="1"/>
              <a:t>Varjagové</a:t>
            </a:r>
            <a:r>
              <a:rPr lang="cs-CZ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byli nejen obávanými </a:t>
            </a:r>
            <a:r>
              <a:rPr lang="cs-CZ" dirty="0" smtClean="0"/>
              <a:t>válečníky</a:t>
            </a:r>
            <a:r>
              <a:rPr lang="cs-CZ" dirty="0"/>
              <a:t>, ale zároveň zručnými řemeslníky, šikovnými obchodníky a především pravými mistry ve stavbě lodí a v ovládání lodní </a:t>
            </a:r>
            <a:r>
              <a:rPr lang="cs-CZ" dirty="0" smtClean="0"/>
              <a:t>plachty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solidFill>
                  <a:srgbClr val="FF9900"/>
                </a:solidFill>
              </a:rPr>
              <a:t>Běžný život </a:t>
            </a:r>
            <a:r>
              <a:rPr lang="cs-CZ" dirty="0" err="1" smtClean="0">
                <a:solidFill>
                  <a:srgbClr val="FF9900"/>
                </a:solidFill>
              </a:rPr>
              <a:t>vikingů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vikingové</a:t>
            </a:r>
            <a:r>
              <a:rPr lang="cs-CZ" dirty="0" smtClean="0"/>
              <a:t> byli nejen válečníci, ale také </a:t>
            </a:r>
            <a:r>
              <a:rPr lang="cs-CZ" dirty="0" smtClean="0"/>
              <a:t>zemědělci</a:t>
            </a:r>
            <a:r>
              <a:rPr lang="cs-CZ" dirty="0" smtClean="0"/>
              <a:t>, pastevci a </a:t>
            </a:r>
            <a:r>
              <a:rPr lang="cs-CZ" dirty="0" smtClean="0"/>
              <a:t>řemeslníci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pěstovali </a:t>
            </a:r>
            <a:r>
              <a:rPr lang="cs-CZ" dirty="0" smtClean="0"/>
              <a:t>oves a ječmen někdy i žito a </a:t>
            </a:r>
            <a:r>
              <a:rPr lang="cs-CZ" dirty="0" smtClean="0"/>
              <a:t>pšenici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živili </a:t>
            </a:r>
            <a:r>
              <a:rPr lang="cs-CZ" dirty="0" smtClean="0"/>
              <a:t>se stravou rostlinného původu např. </a:t>
            </a:r>
            <a:r>
              <a:rPr lang="cs-CZ" dirty="0" smtClean="0"/>
              <a:t>ořechy </a:t>
            </a:r>
            <a:r>
              <a:rPr lang="cs-CZ" dirty="0" smtClean="0"/>
              <a:t>a různými druhy planého </a:t>
            </a:r>
            <a:r>
              <a:rPr lang="cs-CZ" dirty="0" smtClean="0"/>
              <a:t>ovoce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podstatnou složku jídelníčku tvořilo maso (hovězí, vepřové, skopové, zvěřina, tulení a rybí např. lososí nebo sledí) a </a:t>
            </a:r>
            <a:r>
              <a:rPr lang="cs-CZ" dirty="0" smtClean="0"/>
              <a:t>chléb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chovali krávy i kvůli mléku, uměli udělat máslo a tvaroh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chovali ovce pro vlnu a slepice pro vejce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solidFill>
                  <a:srgbClr val="FF9900"/>
                </a:solidFill>
              </a:rPr>
              <a:t>Běžný život </a:t>
            </a:r>
            <a:r>
              <a:rPr lang="cs-CZ" dirty="0" err="1" smtClean="0">
                <a:solidFill>
                  <a:srgbClr val="FF9900"/>
                </a:solidFill>
              </a:rPr>
              <a:t>vikingů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vykopávky z poslední doby poskytly velké množství důkazů o řemeslech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nalezly </a:t>
            </a:r>
            <a:r>
              <a:rPr lang="cs-CZ" dirty="0" smtClean="0"/>
              <a:t>se zbytky z výroby každodenních i luxusních předmětů z jantaru, kostí, parohů, dřeva, železa, bronzu a vzácných </a:t>
            </a:r>
            <a:r>
              <a:rPr lang="cs-CZ" dirty="0" smtClean="0"/>
              <a:t>kovů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přes zimu spravovali nástroje, zpracovávali kůži a kožešiny a také </a:t>
            </a:r>
            <a:r>
              <a:rPr lang="cs-CZ" dirty="0" smtClean="0"/>
              <a:t>tkali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 </a:t>
            </a:r>
            <a:r>
              <a:rPr lang="cs-CZ" dirty="0" smtClean="0"/>
              <a:t>hospodářství zůstávaly pouze ženy, děti, starci a </a:t>
            </a:r>
            <a:r>
              <a:rPr lang="cs-CZ" dirty="0" smtClean="0"/>
              <a:t>otroci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vdaná </a:t>
            </a:r>
            <a:r>
              <a:rPr lang="cs-CZ" dirty="0" smtClean="0"/>
              <a:t>žena měla povinnost pečovat o domácnost a v nepřítomnosti muže byla hlavou rodiny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solidFill>
                  <a:srgbClr val="FF9900"/>
                </a:solidFill>
              </a:rPr>
              <a:t>Oblečení </a:t>
            </a:r>
            <a:r>
              <a:rPr lang="cs-CZ" dirty="0" err="1" smtClean="0">
                <a:solidFill>
                  <a:srgbClr val="FF9900"/>
                </a:solidFill>
              </a:rPr>
              <a:t>vikingů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protože </a:t>
            </a:r>
            <a:r>
              <a:rPr lang="cs-CZ" dirty="0" smtClean="0"/>
              <a:t>skandinávské podnebí je chladné, bylo </a:t>
            </a:r>
            <a:r>
              <a:rPr lang="cs-CZ" dirty="0" smtClean="0"/>
              <a:t>oblečení </a:t>
            </a:r>
            <a:r>
              <a:rPr lang="cs-CZ" dirty="0" smtClean="0"/>
              <a:t>teplé, většinou vlněné nebo </a:t>
            </a:r>
            <a:r>
              <a:rPr lang="cs-CZ" dirty="0" smtClean="0"/>
              <a:t>lněné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vikingové </a:t>
            </a:r>
            <a:r>
              <a:rPr lang="cs-CZ" dirty="0" smtClean="0"/>
              <a:t>měli rádi pestré barvy a často jimi své oblečení </a:t>
            </a:r>
            <a:r>
              <a:rPr lang="cs-CZ" dirty="0" smtClean="0"/>
              <a:t>zdobili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b</a:t>
            </a:r>
            <a:r>
              <a:rPr lang="pt-BR" dirty="0" smtClean="0"/>
              <a:t>arviva </a:t>
            </a:r>
            <a:r>
              <a:rPr lang="pt-BR" dirty="0" smtClean="0"/>
              <a:t>na látky byla přírodní a získávala se z </a:t>
            </a:r>
            <a:r>
              <a:rPr lang="pt-BR" dirty="0" smtClean="0"/>
              <a:t>rostlin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každá </a:t>
            </a:r>
            <a:r>
              <a:rPr lang="cs-CZ" dirty="0" err="1" smtClean="0"/>
              <a:t>vikingská</a:t>
            </a:r>
            <a:r>
              <a:rPr lang="cs-CZ" dirty="0" smtClean="0"/>
              <a:t> žena měla doma nástroje pro výrobu </a:t>
            </a:r>
            <a:r>
              <a:rPr lang="cs-CZ" dirty="0" smtClean="0"/>
              <a:t>látek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ženy </a:t>
            </a:r>
            <a:r>
              <a:rPr lang="cs-CZ" dirty="0" smtClean="0"/>
              <a:t>nosily lněné šaty na kterých měly </a:t>
            </a:r>
            <a:r>
              <a:rPr lang="cs-CZ" dirty="0" smtClean="0"/>
              <a:t>zástěru</a:t>
            </a:r>
            <a:r>
              <a:rPr lang="cs-CZ" dirty="0"/>
              <a:t> </a:t>
            </a:r>
            <a:r>
              <a:rPr lang="cs-CZ" dirty="0" smtClean="0"/>
              <a:t>a na </a:t>
            </a:r>
            <a:r>
              <a:rPr lang="cs-CZ" dirty="0" smtClean="0"/>
              <a:t>hlavě nosily šátek</a:t>
            </a:r>
            <a:endParaRPr lang="cs-CZ" dirty="0" smtClean="0"/>
          </a:p>
        </p:txBody>
      </p:sp>
      <p:pic>
        <p:nvPicPr>
          <p:cNvPr id="4" name="Picture 2" descr="Ukázka ženského oblečení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77388"/>
            <a:ext cx="2664296" cy="6580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err="1" smtClean="0">
                <a:solidFill>
                  <a:srgbClr val="FF9900"/>
                </a:solidFill>
              </a:rPr>
              <a:t>Vikingská</a:t>
            </a:r>
            <a:r>
              <a:rPr lang="cs-CZ" dirty="0" smtClean="0">
                <a:solidFill>
                  <a:srgbClr val="FF9900"/>
                </a:solidFill>
              </a:rPr>
              <a:t> obydlí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ze začátku žili převážně na malých osamocených statcích (osadách) popřípadě v malých </a:t>
            </a:r>
            <a:r>
              <a:rPr lang="cs-CZ" dirty="0" smtClean="0"/>
              <a:t>vesnicích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města </a:t>
            </a:r>
            <a:r>
              <a:rPr lang="cs-CZ" dirty="0" smtClean="0"/>
              <a:t>stavěli až později převážně u pobřeží řek, jezer a </a:t>
            </a:r>
            <a:r>
              <a:rPr lang="cs-CZ" dirty="0" smtClean="0"/>
              <a:t>moře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Domy se na ostrovech v severním Atlantiku stavěly pouze z kamene na sucho (bez malty) nebo z kamene spojeného trávou. Takto postavené zdi mohly být velmi masivní (až 1,8 m tlusté). Tyto domy měly jako typickou přístavbu chlév pro zimní ustájení zvířat (sousedil s obytnými místnostmi, aby dobytek zahřál lidi), stodolu pro krmivo, stáje a malou kovárnu.</a:t>
            </a:r>
            <a:endParaRPr lang="cs-CZ" dirty="0"/>
          </a:p>
        </p:txBody>
      </p:sp>
      <p:pic>
        <p:nvPicPr>
          <p:cNvPr id="3074" name="Picture 2" descr="Zbytek vikingského kamenného dom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5868145" cy="3802559"/>
          </a:xfrm>
          <a:prstGeom prst="rect">
            <a:avLst/>
          </a:prstGeom>
          <a:noFill/>
        </p:spPr>
      </p:pic>
      <p:pic>
        <p:nvPicPr>
          <p:cNvPr id="3076" name="Picture 4" descr="Zbytek vikingského kamenného dom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7336" y="2686287"/>
            <a:ext cx="5976664" cy="4171713"/>
          </a:xfrm>
          <a:prstGeom prst="rect">
            <a:avLst/>
          </a:prstGeom>
          <a:noFill/>
        </p:spPr>
      </p:pic>
      <p:pic>
        <p:nvPicPr>
          <p:cNvPr id="3078" name="Picture 6" descr="Zbytek vikingského kamenného dom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1052736"/>
            <a:ext cx="6480720" cy="4173584"/>
          </a:xfrm>
          <a:prstGeom prst="rect">
            <a:avLst/>
          </a:prstGeom>
          <a:noFill/>
        </p:spPr>
      </p:pic>
      <p:pic>
        <p:nvPicPr>
          <p:cNvPr id="3080" name="Picture 8" descr="replika dřevěné vikingské truhl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2060848"/>
            <a:ext cx="5112568" cy="4389992"/>
          </a:xfrm>
          <a:prstGeom prst="rect">
            <a:avLst/>
          </a:prstGeom>
          <a:noFill/>
        </p:spPr>
      </p:pic>
      <p:pic>
        <p:nvPicPr>
          <p:cNvPr id="3082" name="Picture 10" descr="Vikingský dřevěný dům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83904" y="0"/>
            <a:ext cx="6960096" cy="5220072"/>
          </a:xfrm>
          <a:prstGeom prst="rect">
            <a:avLst/>
          </a:prstGeom>
          <a:noFill/>
        </p:spPr>
      </p:pic>
      <p:pic>
        <p:nvPicPr>
          <p:cNvPr id="3084" name="Picture 12" descr="Vikingský dřevěný dům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700808"/>
            <a:ext cx="6876256" cy="5157192"/>
          </a:xfrm>
          <a:prstGeom prst="rect">
            <a:avLst/>
          </a:prstGeom>
          <a:noFill/>
        </p:spPr>
      </p:pic>
      <p:pic>
        <p:nvPicPr>
          <p:cNvPr id="3086" name="Picture 14" descr="Vikingský dřevěný dům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584" y="620688"/>
            <a:ext cx="8316416" cy="6237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err="1" smtClean="0">
                <a:solidFill>
                  <a:srgbClr val="FF9900"/>
                </a:solidFill>
              </a:rPr>
              <a:t>Vikingské</a:t>
            </a:r>
            <a:r>
              <a:rPr lang="cs-CZ" dirty="0" smtClean="0">
                <a:solidFill>
                  <a:srgbClr val="FF9900"/>
                </a:solidFill>
              </a:rPr>
              <a:t> lodě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cs-CZ" dirty="0" err="1" smtClean="0"/>
              <a:t>vikingské</a:t>
            </a:r>
            <a:r>
              <a:rPr lang="cs-CZ" dirty="0" smtClean="0"/>
              <a:t> </a:t>
            </a:r>
            <a:r>
              <a:rPr lang="cs-CZ" dirty="0" smtClean="0"/>
              <a:t>lodě tvořily hlavní zbraň při loupežných </a:t>
            </a:r>
            <a:r>
              <a:rPr lang="cs-CZ" dirty="0" smtClean="0"/>
              <a:t>výpravách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Základem </a:t>
            </a:r>
            <a:r>
              <a:rPr lang="cs-CZ" dirty="0" err="1" smtClean="0"/>
              <a:t>vikingského</a:t>
            </a:r>
            <a:r>
              <a:rPr lang="cs-CZ" dirty="0" smtClean="0"/>
              <a:t> loďstva se stal </a:t>
            </a:r>
            <a:r>
              <a:rPr lang="cs-CZ" dirty="0" err="1" smtClean="0"/>
              <a:t>langskip</a:t>
            </a:r>
            <a:r>
              <a:rPr lang="cs-CZ" dirty="0" smtClean="0"/>
              <a:t> - válečná loď z 8. století n. l. s velikou plachtou a spoustou veslařů ukrytých za hradbou z kruhových štítů. </a:t>
            </a:r>
            <a:r>
              <a:rPr lang="cs-CZ" dirty="0" err="1" smtClean="0"/>
              <a:t>Langskip</a:t>
            </a:r>
            <a:r>
              <a:rPr lang="cs-CZ" dirty="0" smtClean="0"/>
              <a:t> byl vpředu často zdoben dračí hlavou, proto se též můžeme setkat s názvem </a:t>
            </a:r>
            <a:r>
              <a:rPr lang="cs-CZ" dirty="0" err="1" smtClean="0"/>
              <a:t>Drakkar</a:t>
            </a:r>
            <a:r>
              <a:rPr lang="cs-CZ" dirty="0" smtClean="0"/>
              <a:t>. Některé lodě měly příď zdobenu hadími hlavami.Taková loď se nazývá </a:t>
            </a:r>
            <a:r>
              <a:rPr lang="cs-CZ" dirty="0" err="1" smtClean="0"/>
              <a:t>snekkar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26" name="Picture 2" descr="http://www.marineinsight.com/wp-content/uploads/2010/10/VikingShi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43454"/>
            <a:ext cx="6552728" cy="4914546"/>
          </a:xfrm>
          <a:prstGeom prst="rect">
            <a:avLst/>
          </a:prstGeom>
          <a:noFill/>
        </p:spPr>
      </p:pic>
      <p:pic>
        <p:nvPicPr>
          <p:cNvPr id="1028" name="Picture 4" descr="http://1.bp.blogspot.com/-NMrzT9pxyEg/TlR4cf39X2I/AAAAAAAAED8/BWMAozXc0GU/s1600/viking_ship_at_sea_amazing_ships_wallpapers_1024_x_768-1024x76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104" y="0"/>
            <a:ext cx="8064896" cy="60486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162</Words>
  <Application>Microsoft Office PowerPoint</Application>
  <PresentationFormat>Předvádění na obrazovce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Vikingové</vt:lpstr>
      <vt:lpstr>Kdo byli vikingové</vt:lpstr>
      <vt:lpstr>Běžný život vikingů</vt:lpstr>
      <vt:lpstr>Běžný život vikingů</vt:lpstr>
      <vt:lpstr>Oblečení vikingů</vt:lpstr>
      <vt:lpstr>Vikingská obydlí</vt:lpstr>
      <vt:lpstr>Vikingské lodě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xxx1</dc:creator>
  <cp:lastModifiedBy>xxx1</cp:lastModifiedBy>
  <cp:revision>17</cp:revision>
  <dcterms:created xsi:type="dcterms:W3CDTF">2012-12-17T16:07:18Z</dcterms:created>
  <dcterms:modified xsi:type="dcterms:W3CDTF">2012-12-17T20:28:26Z</dcterms:modified>
</cp:coreProperties>
</file>