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100" d="100"/>
          <a:sy n="100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92F27-AA05-4396-8621-DC9C8AC9E35B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A5CB0-B68D-4439-925C-8AC6E554986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FA5CB0-B68D-4439-925C-8AC6E554986B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F8F9A0F-D90F-4E4A-99CF-AFE4C850D891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B6CB0A-50CB-4C45-8109-3B2A0EAAA64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892480" cy="2376264"/>
          </a:xfrm>
        </p:spPr>
        <p:txBody>
          <a:bodyPr>
            <a:normAutofit/>
          </a:bodyPr>
          <a:lstStyle/>
          <a:p>
            <a:r>
              <a:rPr lang="cs-CZ" sz="8000" dirty="0" smtClean="0"/>
              <a:t>Karel IV.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Jana Marková 2.C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Blanka z </a:t>
            </a:r>
            <a:r>
              <a:rPr lang="cs-CZ" dirty="0" err="1" smtClean="0"/>
              <a:t>valois</a:t>
            </a:r>
            <a:r>
              <a:rPr lang="cs-CZ" dirty="0" smtClean="0"/>
              <a:t> (Markéta)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Poznala se s Karlem na </a:t>
            </a:r>
            <a:r>
              <a:rPr lang="cs-CZ" dirty="0" err="1" smtClean="0"/>
              <a:t>francouzkém</a:t>
            </a:r>
            <a:r>
              <a:rPr lang="cs-CZ" dirty="0" smtClean="0"/>
              <a:t> dvoře </a:t>
            </a:r>
          </a:p>
          <a:p>
            <a:r>
              <a:rPr lang="cs-CZ" dirty="0" smtClean="0"/>
              <a:t> 1335 se manželům narodilo první dítě, dcera Markéta, pojmenovaná po matce (provdána za uherského krále Ludvíka I</a:t>
            </a:r>
            <a:r>
              <a:rPr lang="cs-CZ" dirty="0" smtClean="0"/>
              <a:t>.)</a:t>
            </a:r>
          </a:p>
          <a:p>
            <a:r>
              <a:rPr lang="cs-CZ" dirty="0" smtClean="0"/>
              <a:t>V roce 1342 se jí narodilo druhé dítě, Kateřina (provdána za rakouského vévodu Rudolfa IV. </a:t>
            </a:r>
            <a:r>
              <a:rPr lang="cs-CZ" dirty="0" smtClean="0"/>
              <a:t>Habsburského a </a:t>
            </a:r>
            <a:r>
              <a:rPr lang="cs-CZ" dirty="0" smtClean="0"/>
              <a:t>poté Otu V. Bavorského).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5923384" cy="5115198"/>
          </a:xfrm>
        </p:spPr>
        <p:txBody>
          <a:bodyPr/>
          <a:lstStyle/>
          <a:p>
            <a:r>
              <a:rPr lang="cs-CZ" u="sng" dirty="0" smtClean="0"/>
              <a:t>1348</a:t>
            </a:r>
            <a:r>
              <a:rPr lang="cs-CZ" dirty="0" smtClean="0"/>
              <a:t> Blanka </a:t>
            </a:r>
            <a:r>
              <a:rPr lang="cs-CZ" dirty="0" smtClean="0"/>
              <a:t>zemřela po krátké </a:t>
            </a:r>
            <a:r>
              <a:rPr lang="cs-CZ" dirty="0" smtClean="0"/>
              <a:t>nemoci </a:t>
            </a:r>
            <a:r>
              <a:rPr lang="cs-CZ" dirty="0" smtClean="0"/>
              <a:t>ve věku necelých dvaatřiceti let</a:t>
            </a:r>
            <a:r>
              <a:rPr lang="cs-CZ" dirty="0" smtClean="0"/>
              <a:t>.</a:t>
            </a:r>
          </a:p>
          <a:p>
            <a:r>
              <a:rPr lang="cs-CZ" dirty="0" smtClean="0"/>
              <a:t>Blanka z </a:t>
            </a:r>
            <a:r>
              <a:rPr lang="cs-CZ" dirty="0" err="1" smtClean="0"/>
              <a:t>Valois</a:t>
            </a:r>
            <a:r>
              <a:rPr lang="cs-CZ" dirty="0" smtClean="0"/>
              <a:t> je pochována v chrámu sv. Víta na Pražském hradě.</a:t>
            </a:r>
            <a:endParaRPr lang="cs-CZ" dirty="0"/>
          </a:p>
        </p:txBody>
      </p:sp>
      <p:pic>
        <p:nvPicPr>
          <p:cNvPr id="4" name="Obrázek 3" descr="Her_Majesty_Bohemian_queen_Blanch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556792"/>
            <a:ext cx="2448272" cy="427334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ANNA </a:t>
            </a:r>
            <a:r>
              <a:rPr lang="cs-CZ" dirty="0" err="1" smtClean="0"/>
              <a:t>FALCKá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6643464" cy="53038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byla česká a římská královna, dcera rýnského falckraběte Rudolfa II. a Anny Korutanské </a:t>
            </a:r>
            <a:endParaRPr lang="cs-CZ" dirty="0" smtClean="0"/>
          </a:p>
          <a:p>
            <a:r>
              <a:rPr lang="cs-CZ" dirty="0" smtClean="0"/>
              <a:t> 1350 se </a:t>
            </a:r>
            <a:r>
              <a:rPr lang="cs-CZ" dirty="0" smtClean="0"/>
              <a:t>Anně </a:t>
            </a:r>
            <a:r>
              <a:rPr lang="cs-CZ" dirty="0" smtClean="0"/>
              <a:t>v Praze narodil vytoužený syn, křtěný Václav, který ale ve věku necelých dvou </a:t>
            </a:r>
            <a:r>
              <a:rPr lang="cs-CZ" dirty="0" smtClean="0"/>
              <a:t>let</a:t>
            </a:r>
            <a:r>
              <a:rPr lang="cs-CZ" dirty="0" smtClean="0"/>
              <a:t> 1351, zemřel. Třináct měsíců </a:t>
            </a:r>
            <a:r>
              <a:rPr lang="cs-CZ" dirty="0" smtClean="0"/>
              <a:t>nato 1353</a:t>
            </a:r>
            <a:r>
              <a:rPr lang="cs-CZ" dirty="0" smtClean="0"/>
              <a:t>, zemřela v Praze i Anna Falcká ve věku třiadvaceti let</a:t>
            </a:r>
            <a:r>
              <a:rPr lang="cs-CZ" dirty="0" smtClean="0"/>
              <a:t>.</a:t>
            </a:r>
          </a:p>
          <a:p>
            <a:r>
              <a:rPr lang="cs-CZ" dirty="0" smtClean="0"/>
              <a:t> je </a:t>
            </a:r>
            <a:r>
              <a:rPr lang="cs-CZ" dirty="0" err="1" smtClean="0"/>
              <a:t>pochováma</a:t>
            </a:r>
            <a:r>
              <a:rPr lang="cs-CZ" dirty="0" smtClean="0"/>
              <a:t> v katedrále </a:t>
            </a:r>
            <a:r>
              <a:rPr lang="cs-CZ" dirty="0" smtClean="0"/>
              <a:t>svatého Víta, Václava a </a:t>
            </a:r>
            <a:r>
              <a:rPr lang="cs-CZ" dirty="0" smtClean="0"/>
              <a:t>Vojtěcha</a:t>
            </a:r>
            <a:endParaRPr lang="cs-CZ" dirty="0"/>
          </a:p>
        </p:txBody>
      </p:sp>
      <p:pic>
        <p:nvPicPr>
          <p:cNvPr id="4" name="Obrázek 3" descr="anna-falcka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1052735"/>
            <a:ext cx="2195736" cy="289437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ANNA </a:t>
            </a:r>
            <a:r>
              <a:rPr lang="cs-CZ" dirty="0" err="1" smtClean="0"/>
              <a:t>SVÍdnická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Anna byla jedinou dcerou </a:t>
            </a:r>
            <a:r>
              <a:rPr lang="cs-CZ" dirty="0" err="1" smtClean="0"/>
              <a:t>svídnického</a:t>
            </a:r>
            <a:r>
              <a:rPr lang="cs-CZ" dirty="0" smtClean="0"/>
              <a:t> knížete Jindřicha II. </a:t>
            </a:r>
            <a:r>
              <a:rPr lang="cs-CZ" dirty="0" err="1" smtClean="0"/>
              <a:t>Svídnického</a:t>
            </a:r>
            <a:r>
              <a:rPr lang="cs-CZ" dirty="0" smtClean="0"/>
              <a:t>, který zemřel, když byly Anně čtyři roky, a uherské princezny Kateřiny.</a:t>
            </a:r>
          </a:p>
          <a:p>
            <a:r>
              <a:rPr lang="cs-CZ" dirty="0" smtClean="0"/>
              <a:t>Anna byla vychována na uherském královském dvoře strýce </a:t>
            </a:r>
            <a:r>
              <a:rPr lang="cs-CZ" u="sng" dirty="0" smtClean="0"/>
              <a:t>Ludvíka </a:t>
            </a:r>
            <a:r>
              <a:rPr lang="cs-CZ" u="sng" dirty="0" smtClean="0"/>
              <a:t>I</a:t>
            </a:r>
          </a:p>
          <a:p>
            <a:r>
              <a:rPr lang="cs-CZ" dirty="0" smtClean="0"/>
              <a:t>V roce 1358 Anna porodila dceru Alžbětu (1358–1373) a o 3 roky </a:t>
            </a:r>
            <a:r>
              <a:rPr lang="cs-CZ" dirty="0" smtClean="0"/>
              <a:t>později 1361</a:t>
            </a:r>
            <a:r>
              <a:rPr lang="cs-CZ" dirty="0" smtClean="0"/>
              <a:t>, na císařském hradě v Norimberku syna Václava, který se stal králem jako Václav </a:t>
            </a:r>
            <a:r>
              <a:rPr lang="cs-CZ" dirty="0" smtClean="0"/>
              <a:t>IV.</a:t>
            </a:r>
            <a:r>
              <a:rPr lang="cs-CZ" dirty="0" smtClean="0"/>
              <a:t> Karel se tak konečně dočkal syna a </a:t>
            </a:r>
            <a:r>
              <a:rPr lang="cs-CZ" dirty="0" smtClean="0"/>
              <a:t>dědice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0"/>
            <a:ext cx="1714872" cy="220483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Alžběta pomořanská (</a:t>
            </a:r>
            <a:r>
              <a:rPr lang="cs-CZ" dirty="0" err="1" smtClean="0"/>
              <a:t>eliška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000" dirty="0" smtClean="0"/>
              <a:t>S Alžbětou se Karel IV. oženil necelý rok po smrti své třetí manželky Anny </a:t>
            </a:r>
            <a:r>
              <a:rPr lang="cs-CZ" sz="3000" dirty="0" err="1" smtClean="0"/>
              <a:t>Svídnické</a:t>
            </a:r>
            <a:r>
              <a:rPr lang="cs-CZ" sz="3000" dirty="0" smtClean="0"/>
              <a:t> mimo jiné z diplomatických </a:t>
            </a:r>
            <a:r>
              <a:rPr lang="cs-CZ" sz="3000" dirty="0" smtClean="0"/>
              <a:t>důvodů</a:t>
            </a:r>
          </a:p>
          <a:p>
            <a:r>
              <a:rPr lang="cs-CZ" sz="3000" dirty="0" smtClean="0"/>
              <a:t>Od svých předchůdkyň se Alžběta odlišovala ve více směrech. Byla popisována jako urostlá žena silné postavy a kypící zdravím, po svém otci </a:t>
            </a:r>
            <a:r>
              <a:rPr lang="cs-CZ" sz="3000" dirty="0" err="1" smtClean="0"/>
              <a:t>Bogislavovi</a:t>
            </a:r>
            <a:r>
              <a:rPr lang="cs-CZ" sz="3000" dirty="0" smtClean="0"/>
              <a:t> rázná, sebevědomá a cílevědomá. Byla nejplodnější z Karlových manželek a během manželství mu porodila šest dětí, z toho čtyři syny - víc než jeho tři předchozí manželky dohromady</a:t>
            </a:r>
            <a:r>
              <a:rPr lang="cs-CZ" sz="3000" dirty="0" smtClean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Její zřejmě vřelý vztah ke Karlovi se stal vděčným námětem uměleckých děl jako např. </a:t>
            </a:r>
            <a:r>
              <a:rPr lang="cs-CZ" i="1" dirty="0" smtClean="0"/>
              <a:t>Noc na </a:t>
            </a:r>
            <a:r>
              <a:rPr lang="cs-CZ" i="1" dirty="0" smtClean="0"/>
              <a:t>Karlštejně</a:t>
            </a:r>
            <a:endParaRPr lang="cs-CZ" dirty="0"/>
          </a:p>
        </p:txBody>
      </p:sp>
      <p:pic>
        <p:nvPicPr>
          <p:cNvPr id="4" name="Obrázek 3" descr="700_200x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429000"/>
            <a:ext cx="2851803" cy="2880320"/>
          </a:xfrm>
          <a:prstGeom prst="rect">
            <a:avLst/>
          </a:prstGeom>
        </p:spPr>
      </p:pic>
      <p:pic>
        <p:nvPicPr>
          <p:cNvPr id="5" name="Obrázek 4" descr="eliska-pomoranska-f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284984"/>
            <a:ext cx="3096344" cy="309634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kámen Karlova mostu položil Karel IV. v roce 1357</a:t>
            </a:r>
            <a:endParaRPr lang="cs-CZ" dirty="0"/>
          </a:p>
        </p:txBody>
      </p:sp>
      <p:pic>
        <p:nvPicPr>
          <p:cNvPr id="4" name="Obrázek 3" descr="karluv-most-odles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564904"/>
            <a:ext cx="6135638" cy="409042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6840760" cy="484233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Pr_vnick_fakulta_Univerzity_Karlovy_v_Praz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556792"/>
            <a:ext cx="7739006" cy="435964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uk-49b6893e600d8_275x27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556792"/>
            <a:ext cx="4761880" cy="476188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Karel IV se narodil 14. 5. 1316 a zemřel 29. 11. 1378, byl to český a německý král od roku 1346, a římskoněmecký císař od roku 1355 z dynastie Lucemburků. Také nejvýznamnější evropský vládce pozdního středověku byl nejstarší syn Jana Lucemburského a Elišky Přemyslovny. 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250px-Charles_IV-John_Ocko_votive_picture-fragme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79818"/>
            <a:ext cx="3960440" cy="578224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Roztržky </a:t>
            </a:r>
            <a:r>
              <a:rPr lang="cs-CZ" dirty="0" smtClean="0"/>
              <a:t>mezi jeho rodiči vedly nejprve k tomu, že Jan syna odtrhl od matky, a poté k jeho internaci na Křivoklátě. Malý Václav byl nakonec poslán do Paříže na vychování k francouzskému královskému dvoru, kam dorazil 4. dubna 1323. Téhož roku byl biřmován a od svého kmotra, jímž byl jeho strýc, francouzský král Karel IV. Sličný (1322–1328), přijal jméno Karel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Paříži získal Karel rozsáhlé vzdělání: budoucí císař uměl německy, francouzsky, latinsky a italsky (česky se znovu naučil až po svém návratu do </a:t>
            </a:r>
            <a:r>
              <a:rPr lang="cs-CZ" u="sng" dirty="0" smtClean="0"/>
              <a:t>země</a:t>
            </a:r>
            <a:r>
              <a:rPr lang="cs-CZ" dirty="0" smtClean="0"/>
              <a:t> roku 1333). Jeho učitelem byl </a:t>
            </a:r>
            <a:r>
              <a:rPr lang="cs-CZ" dirty="0" err="1" smtClean="0"/>
              <a:t>Pierre</a:t>
            </a:r>
            <a:r>
              <a:rPr lang="cs-CZ" dirty="0" smtClean="0"/>
              <a:t> de </a:t>
            </a:r>
            <a:r>
              <a:rPr lang="cs-CZ" dirty="0" err="1" smtClean="0"/>
              <a:t>Rosieres</a:t>
            </a:r>
            <a:r>
              <a:rPr lang="cs-CZ" dirty="0" smtClean="0"/>
              <a:t> (pozdější papež Klement VI.). V letech 1330–1331 pobýval Karel v Lucembursku, v letech 1331–1333 působil jako zástupce svého </a:t>
            </a:r>
            <a:r>
              <a:rPr lang="cs-CZ" dirty="0" smtClean="0"/>
              <a:t>otce v </a:t>
            </a:r>
            <a:r>
              <a:rPr lang="cs-CZ" dirty="0" err="1" smtClean="0"/>
              <a:t>I</a:t>
            </a:r>
            <a:r>
              <a:rPr lang="cs-CZ" dirty="0" err="1" smtClean="0"/>
              <a:t>talii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196px-Karolus_Moravi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95070"/>
            <a:ext cx="2880319" cy="64703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konci října 1333 se Karel vrátil do Čech a spravoval České království </a:t>
            </a:r>
            <a:r>
              <a:rPr lang="cs-CZ" u="sng" dirty="0" smtClean="0"/>
              <a:t>místo</a:t>
            </a:r>
            <a:r>
              <a:rPr lang="cs-CZ" dirty="0" smtClean="0"/>
              <a:t> nepřítomného otce - stalo se tak z popudu šlechty. Od ledna 1334 byl moravským markrabětem.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Českým králem se Karel stal smrtí svého otce 26. srpna 1346 a korunován byl společně s Blankou arcibiskupem Arnoštem z Pardubic 2. září 1347. K této příležitosti dal Karel zhotovit novou královskou svatováclavskou korunu, později se podílel na formulování korunovačního řádu. Jako český panovník Karel téměř ve všem navazoval na přemyslovskou tradici a po desetiletích rozbrojů uklidnil rivalitu mezi králem a šlechtou. České země vnímal jako nejstabilnější součást říše.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Ženat</a:t>
            </a:r>
            <a:r>
              <a:rPr lang="cs-CZ" dirty="0" smtClean="0"/>
              <a:t> byl celkem čtyřikrát</a:t>
            </a:r>
          </a:p>
          <a:p>
            <a:r>
              <a:rPr lang="cs-CZ" dirty="0" smtClean="0"/>
              <a:t>I</a:t>
            </a:r>
            <a:r>
              <a:rPr lang="cs-CZ" dirty="0" smtClean="0"/>
              <a:t>. Blanka z </a:t>
            </a:r>
            <a:r>
              <a:rPr lang="cs-CZ" dirty="0" err="1" smtClean="0"/>
              <a:t>Valois</a:t>
            </a:r>
            <a:r>
              <a:rPr lang="cs-CZ" dirty="0" smtClean="0"/>
              <a:t> (1323–48), narození 1316, úmrtí </a:t>
            </a:r>
            <a:r>
              <a:rPr lang="cs-CZ" dirty="0" smtClean="0"/>
              <a:t>1348</a:t>
            </a:r>
          </a:p>
          <a:p>
            <a:r>
              <a:rPr lang="cs-CZ" dirty="0" smtClean="0"/>
              <a:t>II</a:t>
            </a:r>
            <a:r>
              <a:rPr lang="cs-CZ" dirty="0" smtClean="0"/>
              <a:t>. Anna Falcká (1349–53), narození 1329, úmrtí </a:t>
            </a:r>
            <a:r>
              <a:rPr lang="cs-CZ" dirty="0" smtClean="0"/>
              <a:t>1353</a:t>
            </a:r>
          </a:p>
          <a:p>
            <a:r>
              <a:rPr lang="cs-CZ" dirty="0" smtClean="0"/>
              <a:t>III</a:t>
            </a:r>
            <a:r>
              <a:rPr lang="cs-CZ" dirty="0" smtClean="0"/>
              <a:t>. Anna </a:t>
            </a:r>
            <a:r>
              <a:rPr lang="cs-CZ" dirty="0" err="1" smtClean="0"/>
              <a:t>Svídnická</a:t>
            </a:r>
            <a:r>
              <a:rPr lang="cs-CZ" dirty="0" smtClean="0"/>
              <a:t>(1353–62</a:t>
            </a:r>
            <a:r>
              <a:rPr lang="cs-CZ" dirty="0" smtClean="0"/>
              <a:t>), narození 1339, úmrtí </a:t>
            </a:r>
            <a:r>
              <a:rPr lang="cs-CZ" dirty="0" smtClean="0"/>
              <a:t>1362</a:t>
            </a:r>
          </a:p>
          <a:p>
            <a:r>
              <a:rPr lang="cs-CZ" dirty="0" smtClean="0"/>
              <a:t>IV</a:t>
            </a:r>
            <a:r>
              <a:rPr lang="cs-CZ" dirty="0" smtClean="0"/>
              <a:t>. Alžběta Pomořanská (1363–78), narození 1347, úmrtí 1393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Vlastní 1">
      <a:dk1>
        <a:srgbClr val="00B050"/>
      </a:dk1>
      <a:lt1>
        <a:srgbClr val="92D050"/>
      </a:lt1>
      <a:dk2>
        <a:srgbClr val="1B9B15"/>
      </a:dk2>
      <a:lt2>
        <a:srgbClr val="C3D69B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325</TotalTime>
  <Words>349</Words>
  <Application>Microsoft Office PowerPoint</Application>
  <PresentationFormat>Předvádění na obrazovce (4:3)</PresentationFormat>
  <Paragraphs>35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Cesta</vt:lpstr>
      <vt:lpstr>Karel IV.</vt:lpstr>
      <vt:lpstr>ŽIVOT</vt:lpstr>
      <vt:lpstr>Snímek 3</vt:lpstr>
      <vt:lpstr>Snímek 4</vt:lpstr>
      <vt:lpstr>Snímek 5</vt:lpstr>
      <vt:lpstr>Snímek 6</vt:lpstr>
      <vt:lpstr>Snímek 7</vt:lpstr>
      <vt:lpstr>Snímek 8</vt:lpstr>
      <vt:lpstr>ŽENY</vt:lpstr>
      <vt:lpstr>Blanka z valois (Markéta)</vt:lpstr>
      <vt:lpstr>Snímek 11</vt:lpstr>
      <vt:lpstr>ANNA FALCKá</vt:lpstr>
      <vt:lpstr>ANNA SVÍdnická</vt:lpstr>
      <vt:lpstr>Alžběta pomořanská (eliška)</vt:lpstr>
      <vt:lpstr>Snímek 15</vt:lpstr>
      <vt:lpstr>Památky</vt:lpstr>
      <vt:lpstr>Snímek 17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Karel IV.</dc:title>
  <dc:creator>uživatel</dc:creator>
  <cp:lastModifiedBy>uživatel</cp:lastModifiedBy>
  <cp:revision>2</cp:revision>
  <dcterms:created xsi:type="dcterms:W3CDTF">2013-05-30T13:21:12Z</dcterms:created>
  <dcterms:modified xsi:type="dcterms:W3CDTF">2013-05-30T18:46:48Z</dcterms:modified>
</cp:coreProperties>
</file>