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A8667D-FEB9-4A87-9425-9FA1972F4E21}" type="datetimeFigureOut">
              <a:rPr lang="cs-CZ" smtClean="0"/>
              <a:t>29.3.2012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EF4CE1-7352-4D1F-BD80-C8CFDDA9471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a/ad/Olympic_rings.sv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ympic.org/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lympijskehry2012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5/59/1896_Olympic_medal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 smtClean="0">
                <a:effectLst/>
                <a:latin typeface="Comic Sans MS" pitchFamily="66" charset="0"/>
              </a:rPr>
              <a:t>OLYMPIJSKÉ HRY</a:t>
            </a:r>
            <a:endParaRPr lang="cs-CZ" sz="6000" b="1" dirty="0">
              <a:effectLst/>
              <a:latin typeface="Comic Sans MS" pitchFamily="66" charset="0"/>
            </a:endParaRPr>
          </a:p>
        </p:txBody>
      </p:sp>
      <p:pic>
        <p:nvPicPr>
          <p:cNvPr id="60422" name="Picture 6" descr="Soubor:Olympic ring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20888"/>
            <a:ext cx="7620000" cy="3695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9872" y="476672"/>
            <a:ext cx="2242592" cy="1140736"/>
          </a:xfrm>
        </p:spPr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285608"/>
          </a:xfrm>
        </p:spPr>
        <p:txBody>
          <a:bodyPr/>
          <a:lstStyle/>
          <a:p>
            <a:r>
              <a:rPr lang="cs-CZ" dirty="0" smtClean="0">
                <a:latin typeface="+mj-lt"/>
                <a:hlinkClick r:id="rId2"/>
              </a:rPr>
              <a:t>www.</a:t>
            </a:r>
            <a:r>
              <a:rPr lang="cs-CZ" dirty="0" err="1" smtClean="0">
                <a:latin typeface="+mj-lt"/>
                <a:hlinkClick r:id="rId2"/>
              </a:rPr>
              <a:t>wikipedia.org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  <a:hlinkClick r:id="rId3"/>
              </a:rPr>
              <a:t>www.</a:t>
            </a:r>
            <a:r>
              <a:rPr lang="cs-CZ" dirty="0" err="1" smtClean="0">
                <a:latin typeface="+mj-lt"/>
                <a:hlinkClick r:id="rId3"/>
              </a:rPr>
              <a:t>olympic.org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  <a:hlinkClick r:id="rId4"/>
              </a:rPr>
              <a:t>www.olympijskehry2012.cz</a:t>
            </a:r>
            <a:endParaRPr lang="cs-CZ" dirty="0" smtClean="0">
              <a:latin typeface="+mj-lt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2160240" cy="1008112"/>
          </a:xfrm>
        </p:spPr>
        <p:txBody>
          <a:bodyPr/>
          <a:lstStyle/>
          <a:p>
            <a:r>
              <a:rPr lang="cs-CZ" sz="4800" b="1" dirty="0" smtClean="0"/>
              <a:t> PŮVOD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968552"/>
          </a:xfrm>
        </p:spPr>
        <p:txBody>
          <a:bodyPr>
            <a:normAutofit fontScale="92500"/>
          </a:bodyPr>
          <a:lstStyle/>
          <a:p>
            <a:r>
              <a:rPr lang="cs-CZ" sz="2800" dirty="0" smtClean="0">
                <a:latin typeface="+mj-lt"/>
              </a:rPr>
              <a:t>Počátek ve starověkém Řecku</a:t>
            </a:r>
          </a:p>
          <a:p>
            <a:r>
              <a:rPr lang="cs-CZ" sz="2800" dirty="0" smtClean="0">
                <a:latin typeface="+mj-lt"/>
              </a:rPr>
              <a:t>776 před Kristem</a:t>
            </a:r>
          </a:p>
          <a:p>
            <a:r>
              <a:rPr lang="cs-CZ" sz="2800" dirty="0" smtClean="0">
                <a:latin typeface="+mj-lt"/>
              </a:rPr>
              <a:t>Hry se konaly ve městě Olympia, odtud také jejich název.</a:t>
            </a:r>
          </a:p>
          <a:p>
            <a:r>
              <a:rPr lang="cs-CZ" sz="2800" dirty="0" smtClean="0">
                <a:latin typeface="+mj-lt"/>
              </a:rPr>
              <a:t>Účastníci soutěžili v několika sportech, mezi které patřily hlavně atletické disciplíny.</a:t>
            </a:r>
          </a:p>
          <a:p>
            <a:r>
              <a:rPr lang="cs-CZ" sz="2800" dirty="0" smtClean="0">
                <a:latin typeface="+mj-lt"/>
              </a:rPr>
              <a:t>Hry měly velký náboženský i společenský význam. Během jejich konání byly přinášeny oběti bohu Diovi. Vítězové her získávali slávu a byli oslavováni v písních a básních.</a:t>
            </a:r>
          </a:p>
          <a:p>
            <a:r>
              <a:rPr lang="cs-CZ" sz="2800" dirty="0" smtClean="0">
                <a:latin typeface="+mj-lt"/>
              </a:rPr>
              <a:t>Hry začaly svůj význam ztrácet, když Řecko dobyli Římané. </a:t>
            </a:r>
          </a:p>
          <a:p>
            <a:r>
              <a:rPr lang="cs-CZ" sz="2800" dirty="0" smtClean="0">
                <a:latin typeface="+mj-lt"/>
              </a:rPr>
              <a:t>Zánik koncem 4. nebo začátku 5. století našeho letopočtu.</a:t>
            </a:r>
          </a:p>
          <a:p>
            <a:endParaRPr lang="cs-CZ" sz="2800" dirty="0" smtClean="0">
              <a:latin typeface="+mj-lt"/>
            </a:endParaRPr>
          </a:p>
          <a:p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4536504" cy="106872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ZNOVUZROZENÍ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+mj-lt"/>
              </a:rPr>
              <a:t>Začátek: 6. dubna 1896</a:t>
            </a:r>
          </a:p>
          <a:p>
            <a:r>
              <a:rPr lang="cs-CZ" sz="2800" dirty="0" smtClean="0">
                <a:latin typeface="+mj-lt"/>
              </a:rPr>
              <a:t>Konec: 15. dubna 1896</a:t>
            </a:r>
          </a:p>
          <a:p>
            <a:r>
              <a:rPr lang="cs-CZ" sz="2800" dirty="0" smtClean="0">
                <a:latin typeface="+mj-lt"/>
              </a:rPr>
              <a:t>V Athénách (Řecko)</a:t>
            </a:r>
          </a:p>
          <a:p>
            <a:r>
              <a:rPr lang="cs-CZ" sz="2800" dirty="0" smtClean="0">
                <a:latin typeface="+mj-lt"/>
              </a:rPr>
              <a:t>Zúčastnilo se 14 zemí, nejvíce zástupců mělo Řecko, Německo, Francie a Velká Británie</a:t>
            </a:r>
          </a:p>
          <a:p>
            <a:r>
              <a:rPr lang="cs-CZ" sz="2800" dirty="0" smtClean="0">
                <a:latin typeface="+mj-lt"/>
              </a:rPr>
              <a:t>LOH měly svou vlastní hymnu- </a:t>
            </a:r>
            <a:r>
              <a:rPr lang="cs-CZ" sz="2800" dirty="0" err="1" smtClean="0">
                <a:latin typeface="+mj-lt"/>
              </a:rPr>
              <a:t>Spiros</a:t>
            </a:r>
            <a:r>
              <a:rPr lang="cs-CZ" sz="2800" dirty="0" smtClean="0">
                <a:latin typeface="+mj-lt"/>
              </a:rPr>
              <a:t> </a:t>
            </a:r>
            <a:r>
              <a:rPr lang="cs-CZ" sz="2800" dirty="0" err="1" smtClean="0">
                <a:latin typeface="+mj-lt"/>
              </a:rPr>
              <a:t>Samaras</a:t>
            </a:r>
            <a:r>
              <a:rPr lang="cs-CZ" sz="2800" dirty="0" smtClean="0">
                <a:latin typeface="+mj-lt"/>
              </a:rPr>
              <a:t> (hudba), </a:t>
            </a:r>
            <a:r>
              <a:rPr lang="cs-CZ" sz="2800" dirty="0" err="1" smtClean="0">
                <a:latin typeface="+mj-lt"/>
              </a:rPr>
              <a:t>Kostis</a:t>
            </a:r>
            <a:r>
              <a:rPr lang="cs-CZ" sz="2800" dirty="0" smtClean="0">
                <a:latin typeface="+mj-lt"/>
              </a:rPr>
              <a:t> </a:t>
            </a:r>
            <a:r>
              <a:rPr lang="cs-CZ" sz="2800" dirty="0" err="1" smtClean="0">
                <a:latin typeface="+mj-lt"/>
              </a:rPr>
              <a:t>Palamas</a:t>
            </a:r>
            <a:r>
              <a:rPr lang="cs-CZ" sz="2800" dirty="0" smtClean="0">
                <a:latin typeface="+mj-lt"/>
              </a:rPr>
              <a:t> (text)</a:t>
            </a:r>
          </a:p>
          <a:p>
            <a:r>
              <a:rPr lang="cs-CZ" sz="2800" dirty="0" smtClean="0">
                <a:latin typeface="+mj-lt"/>
              </a:rPr>
              <a:t>Hry byly zahájeny Králem Jiřím I.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9832" y="548680"/>
            <a:ext cx="2530624" cy="1140736"/>
          </a:xfrm>
        </p:spPr>
        <p:txBody>
          <a:bodyPr/>
          <a:lstStyle/>
          <a:p>
            <a:r>
              <a:rPr lang="cs-CZ" b="1" dirty="0" smtClean="0"/>
              <a:t>OCENĚNÍ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229600" cy="4389120"/>
          </a:xfrm>
        </p:spPr>
        <p:txBody>
          <a:bodyPr/>
          <a:lstStyle/>
          <a:p>
            <a:r>
              <a:rPr lang="cs-CZ" sz="2800" dirty="0" smtClean="0">
                <a:latin typeface="+mj-lt"/>
              </a:rPr>
              <a:t>První místo bylo oceněno zlatou medailí, korunkou z olivové ratolesti a diplomem</a:t>
            </a:r>
          </a:p>
          <a:p>
            <a:endParaRPr lang="cs-CZ" sz="2800" dirty="0" smtClean="0">
              <a:latin typeface="+mj-lt"/>
            </a:endParaRPr>
          </a:p>
          <a:p>
            <a:r>
              <a:rPr lang="cs-CZ" sz="2800" dirty="0" smtClean="0">
                <a:latin typeface="+mj-lt"/>
              </a:rPr>
              <a:t>Druhé místo získalo měděnou medaili, vavřínový věnec a diplom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www.olympic.org/Global/Images/Games/GamesCollectionMedals_540x410/summer/1896_athens_medal1.jpg"/>
          <p:cNvPicPr>
            <a:picLocks noChangeAspect="1" noChangeArrowheads="1"/>
          </p:cNvPicPr>
          <p:nvPr/>
        </p:nvPicPr>
        <p:blipFill>
          <a:blip r:embed="rId2" cstate="print"/>
          <a:srcRect l="13444" r="11389" b="4000"/>
          <a:stretch>
            <a:fillRect/>
          </a:stretch>
        </p:blipFill>
        <p:spPr bwMode="auto">
          <a:xfrm>
            <a:off x="0" y="764704"/>
            <a:ext cx="4968552" cy="48179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564" name="Picture 4" descr="Soubor:1896 Olympic med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52184" b="4295"/>
          <a:stretch>
            <a:fillRect/>
          </a:stretch>
        </p:blipFill>
        <p:spPr bwMode="auto">
          <a:xfrm>
            <a:off x="5004048" y="1196752"/>
            <a:ext cx="4139952" cy="42038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1619672" y="580526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+mj-lt"/>
              </a:rPr>
              <a:t>Stříbrná medaile určená pro vítěze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http://www.olympic.org/Global/Images/Games/GamesCollectionPosters_540/summer/1896_athens_po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4248472" cy="61209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5004048" y="1196752"/>
            <a:ext cx="36724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+mj-lt"/>
              </a:rPr>
              <a:t>PLAKÁT:</a:t>
            </a:r>
          </a:p>
          <a:p>
            <a:r>
              <a:rPr lang="cs-CZ" sz="2800" dirty="0" smtClean="0">
                <a:latin typeface="+mj-lt"/>
              </a:rPr>
              <a:t>Olympijský stadion v </a:t>
            </a:r>
            <a:r>
              <a:rPr lang="cs-CZ" sz="2800" smtClean="0">
                <a:latin typeface="+mj-lt"/>
              </a:rPr>
              <a:t>nově </a:t>
            </a:r>
            <a:r>
              <a:rPr lang="cs-CZ" sz="2800" smtClean="0">
                <a:latin typeface="+mj-lt"/>
              </a:rPr>
              <a:t>navrženém tvaru </a:t>
            </a:r>
            <a:r>
              <a:rPr lang="cs-CZ" sz="2800" dirty="0" smtClean="0">
                <a:latin typeface="+mj-lt"/>
              </a:rPr>
              <a:t>podkovy, Akropolis- dívka představující </a:t>
            </a:r>
            <a:r>
              <a:rPr lang="cs-CZ" sz="2800" smtClean="0">
                <a:latin typeface="+mj-lt"/>
              </a:rPr>
              <a:t>bohyni  </a:t>
            </a:r>
            <a:r>
              <a:rPr lang="cs-CZ" sz="2800" smtClean="0">
                <a:latin typeface="+mj-lt"/>
              </a:rPr>
              <a:t>Athénu </a:t>
            </a:r>
            <a:r>
              <a:rPr lang="cs-CZ" sz="2800" dirty="0" smtClean="0">
                <a:latin typeface="+mj-lt"/>
              </a:rPr>
              <a:t>držící větev divoké olivy určené pro vítěze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0" y="5517232"/>
            <a:ext cx="3178696" cy="492664"/>
          </a:xfrm>
        </p:spPr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Závěrečný ceremoniál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 descr="1896_Olympic_opening_ceremony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4102100" cy="3263900"/>
          </a:xfrm>
        </p:spPr>
      </p:pic>
      <p:sp>
        <p:nvSpPr>
          <p:cNvPr id="5" name="TextovéPole 4"/>
          <p:cNvSpPr txBox="1"/>
          <p:nvPr/>
        </p:nvSpPr>
        <p:spPr>
          <a:xfrm>
            <a:off x="971600" y="558924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+mj-lt"/>
              </a:rPr>
              <a:t>Zahajovací ceremoniál</a:t>
            </a:r>
            <a:endParaRPr lang="cs-CZ" sz="2400" dirty="0">
              <a:latin typeface="+mj-lt"/>
            </a:endParaRPr>
          </a:p>
        </p:txBody>
      </p:sp>
      <p:pic>
        <p:nvPicPr>
          <p:cNvPr id="7" name="Obrázek 6" descr="Parade_of_the_winners_of_the_1896_Summer_Olympics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988840"/>
            <a:ext cx="4320480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8612" name="Picture 4" descr="http://www.olympic.org/resources/Images/Misc/Transpare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-6858000"/>
            <a:ext cx="7854850" cy="14287500"/>
          </a:xfrm>
          <a:prstGeom prst="rect">
            <a:avLst/>
          </a:prstGeom>
          <a:noFill/>
        </p:spPr>
      </p:pic>
      <p:pic>
        <p:nvPicPr>
          <p:cNvPr id="8" name="Obrázek 7" descr="Louis_entering_Kallimarmaron_at_the_1896_Athens_Olympics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060848"/>
            <a:ext cx="6610350" cy="4581525"/>
          </a:xfrm>
          <a:prstGeom prst="rect">
            <a:avLst/>
          </a:prstGeom>
        </p:spPr>
      </p:pic>
      <p:pic>
        <p:nvPicPr>
          <p:cNvPr id="11" name="Zástupný symbol pro obsah 10" descr="100m_Athens_1896[1]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79512" y="980728"/>
            <a:ext cx="3456384" cy="25145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6" descr="stadion1896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96952"/>
            <a:ext cx="4846320" cy="3640195"/>
          </a:xfrm>
          <a:prstGeom prst="rect">
            <a:avLst/>
          </a:prstGeom>
        </p:spPr>
      </p:pic>
      <p:pic>
        <p:nvPicPr>
          <p:cNvPr id="6" name="Obrázek 5" descr="Weingartner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2564904"/>
            <a:ext cx="2762250" cy="4095750"/>
          </a:xfrm>
          <a:prstGeom prst="rect">
            <a:avLst/>
          </a:prstGeom>
        </p:spPr>
      </p:pic>
      <p:pic>
        <p:nvPicPr>
          <p:cNvPr id="5" name="Zástupný symbol pro obsah 4" descr="1091768575430[1]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691680" y="620688"/>
            <a:ext cx="3810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190</Words>
  <Application>Microsoft Office PowerPoint</Application>
  <PresentationFormat>Předvádění na obrazovce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OLYMPIJSKÉ HRY</vt:lpstr>
      <vt:lpstr> PŮVOD </vt:lpstr>
      <vt:lpstr> ZNOVUZROZENÍ</vt:lpstr>
      <vt:lpstr>OCENĚNÍ</vt:lpstr>
      <vt:lpstr>Prezentace aplikace PowerPoint</vt:lpstr>
      <vt:lpstr>Prezentace aplikace PowerPoint</vt:lpstr>
      <vt:lpstr>Závěrečný ceremoniál</vt:lpstr>
      <vt:lpstr>Prezentace aplikace PowerPoint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OLYMPIJSKÉ HRY</dc:title>
  <dc:creator>Notebook</dc:creator>
  <cp:lastModifiedBy>Vít Rosecký</cp:lastModifiedBy>
  <cp:revision>16</cp:revision>
  <dcterms:created xsi:type="dcterms:W3CDTF">2012-03-28T16:37:16Z</dcterms:created>
  <dcterms:modified xsi:type="dcterms:W3CDTF">2012-03-29T09:00:25Z</dcterms:modified>
</cp:coreProperties>
</file>