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32" autoAdjust="0"/>
    <p:restoredTop sz="94660"/>
  </p:normalViewPr>
  <p:slideViewPr>
    <p:cSldViewPr>
      <p:cViewPr varScale="1">
        <p:scale>
          <a:sx n="66" d="100"/>
          <a:sy n="66" d="100"/>
        </p:scale>
        <p:origin x="-5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4163D1-971C-4812-B142-5A0CA7EA4A1B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32F54-8D82-43DD-BBDE-42129737CE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755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32F54-8D82-43DD-BBDE-42129737CE47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32F54-8D82-43DD-BBDE-42129737CE47}" type="slidenum">
              <a:rPr lang="cs-CZ" smtClean="0"/>
              <a:pPr/>
              <a:t>11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6A79B1-CD20-41E8-A5B8-72F11C094501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976678-7BDB-4E26-A9B6-F56ED0C816F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6A79B1-CD20-41E8-A5B8-72F11C094501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976678-7BDB-4E26-A9B6-F56ED0C816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6A79B1-CD20-41E8-A5B8-72F11C094501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976678-7BDB-4E26-A9B6-F56ED0C816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6A79B1-CD20-41E8-A5B8-72F11C094501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976678-7BDB-4E26-A9B6-F56ED0C816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6A79B1-CD20-41E8-A5B8-72F11C094501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976678-7BDB-4E26-A9B6-F56ED0C816F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Elipsa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6A79B1-CD20-41E8-A5B8-72F11C094501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976678-7BDB-4E26-A9B6-F56ED0C816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6A79B1-CD20-41E8-A5B8-72F11C094501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976678-7BDB-4E26-A9B6-F56ED0C816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6A79B1-CD20-41E8-A5B8-72F11C094501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976678-7BDB-4E26-A9B6-F56ED0C816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6A79B1-CD20-41E8-A5B8-72F11C094501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976678-7BDB-4E26-A9B6-F56ED0C816F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6A79B1-CD20-41E8-A5B8-72F11C094501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976678-7BDB-4E26-A9B6-F56ED0C816F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86A79B1-CD20-41E8-A5B8-72F11C094501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A976678-7BDB-4E26-A9B6-F56ED0C816F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Elipsa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86A79B1-CD20-41E8-A5B8-72F11C094501}" type="datetimeFigureOut">
              <a:rPr lang="cs-CZ" smtClean="0"/>
              <a:pPr/>
              <a:t>19.4.2012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A976678-7BDB-4E26-A9B6-F56ED0C816F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ikipedia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wmf"/><Relationship Id="rId4" Type="http://schemas.openxmlformats.org/officeDocument/2006/relationships/hyperlink" Target="http://google.cz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123728" y="188640"/>
            <a:ext cx="5904656" cy="1152128"/>
          </a:xfrm>
        </p:spPr>
        <p:txBody>
          <a:bodyPr>
            <a:noAutofit/>
          </a:bodyPr>
          <a:lstStyle/>
          <a:p>
            <a:r>
              <a:rPr lang="cs-CZ" sz="5000" dirty="0" smtClean="0"/>
              <a:t>Řečtí a římští bohové</a:t>
            </a:r>
            <a:endParaRPr lang="cs-CZ" sz="5000" dirty="0"/>
          </a:p>
        </p:txBody>
      </p:sp>
      <p:pic>
        <p:nvPicPr>
          <p:cNvPr id="4" name="Obrázek 3" descr="Trojsky-k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1484784"/>
            <a:ext cx="4386962" cy="39732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TextovéPole 5"/>
          <p:cNvSpPr txBox="1"/>
          <p:nvPr/>
        </p:nvSpPr>
        <p:spPr>
          <a:xfrm>
            <a:off x="1475656" y="5661248"/>
            <a:ext cx="35283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Vytvořila:  </a:t>
            </a:r>
            <a:r>
              <a:rPr lang="cs-CZ" sz="2000" dirty="0" smtClean="0"/>
              <a:t>Kamila </a:t>
            </a:r>
            <a:r>
              <a:rPr lang="cs-CZ" sz="2000" dirty="0" err="1" smtClean="0"/>
              <a:t>Obršlíková</a:t>
            </a:r>
            <a:r>
              <a:rPr lang="cs-CZ" sz="2000" dirty="0" smtClean="0"/>
              <a:t/>
            </a:r>
            <a:br>
              <a:rPr lang="cs-CZ" sz="2000" dirty="0" smtClean="0"/>
            </a:br>
            <a:r>
              <a:rPr lang="cs-CZ" sz="2000" b="1" dirty="0" smtClean="0"/>
              <a:t>Datum:  </a:t>
            </a:r>
            <a:r>
              <a:rPr lang="cs-CZ" sz="2000" dirty="0" smtClean="0"/>
              <a:t>10.4.2012</a:t>
            </a:r>
            <a:br>
              <a:rPr lang="cs-CZ" sz="2000" dirty="0" smtClean="0"/>
            </a:br>
            <a:r>
              <a:rPr lang="cs-CZ" sz="2000" b="1" dirty="0" smtClean="0"/>
              <a:t>Třída:  </a:t>
            </a:r>
            <a:r>
              <a:rPr lang="cs-CZ" sz="2000" dirty="0" smtClean="0"/>
              <a:t>5.A GVM</a:t>
            </a:r>
            <a:endParaRPr lang="cs-CZ" sz="20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Afrodité</a:t>
            </a:r>
            <a:endParaRPr lang="cs-CZ" dirty="0"/>
          </a:p>
        </p:txBody>
      </p:sp>
      <p:pic>
        <p:nvPicPr>
          <p:cNvPr id="6" name="Zástupný symbol pro obsah 5" descr="366e24bf5837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412776"/>
            <a:ext cx="2791420" cy="47419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Zástupný symbol pro obsah 4"/>
          <p:cNvSpPr>
            <a:spLocks noGrp="1"/>
          </p:cNvSpPr>
          <p:nvPr>
            <p:ph sz="half" idx="2"/>
          </p:nvPr>
        </p:nvSpPr>
        <p:spPr>
          <a:xfrm>
            <a:off x="4283968" y="1484784"/>
            <a:ext cx="4649720" cy="4702656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Bohyně lásky a krásy</a:t>
            </a:r>
          </a:p>
          <a:p>
            <a:r>
              <a:rPr lang="cs-CZ" dirty="0" smtClean="0"/>
              <a:t>Dcera Dia nebo se z rodila z </a:t>
            </a:r>
            <a:r>
              <a:rPr lang="cs-CZ" dirty="0" err="1" smtClean="0"/>
              <a:t>Úrana</a:t>
            </a:r>
            <a:endParaRPr lang="cs-CZ" dirty="0" smtClean="0"/>
          </a:p>
          <a:p>
            <a:r>
              <a:rPr lang="cs-CZ" dirty="0" smtClean="0"/>
              <a:t>Neodolali jí lidé ani bohové</a:t>
            </a:r>
          </a:p>
          <a:p>
            <a:r>
              <a:rPr lang="cs-CZ" dirty="0" smtClean="0"/>
              <a:t>Manžel </a:t>
            </a:r>
            <a:r>
              <a:rPr lang="cs-CZ" dirty="0" err="1" smtClean="0"/>
              <a:t>Héfaistos</a:t>
            </a:r>
            <a:endParaRPr lang="cs-CZ" dirty="0" smtClean="0"/>
          </a:p>
          <a:p>
            <a:r>
              <a:rPr lang="cs-CZ" dirty="0" smtClean="0"/>
              <a:t>Zvířata: delfín, holubice, vlaštovka, vrabec</a:t>
            </a:r>
          </a:p>
          <a:p>
            <a:r>
              <a:rPr lang="cs-CZ" dirty="0" smtClean="0"/>
              <a:t>Rostliny: mák, jablko, myrta, růže</a:t>
            </a:r>
          </a:p>
          <a:p>
            <a:r>
              <a:rPr lang="cs-CZ" dirty="0" smtClean="0"/>
              <a:t>V Římě jako Venuše</a:t>
            </a:r>
            <a:endParaRPr lang="cs-CZ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Děkuji za pozornost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403648" y="1556792"/>
            <a:ext cx="7498080" cy="4800600"/>
          </a:xfrm>
        </p:spPr>
        <p:txBody>
          <a:bodyPr/>
          <a:lstStyle/>
          <a:p>
            <a:r>
              <a:rPr lang="cs-CZ" sz="2400" dirty="0" smtClean="0">
                <a:hlinkClick r:id="rId3"/>
              </a:rPr>
              <a:t>http://wikipedia.org</a:t>
            </a:r>
            <a:endParaRPr lang="cs-CZ" sz="2400" dirty="0" smtClean="0"/>
          </a:p>
          <a:p>
            <a:r>
              <a:rPr lang="cs-CZ" sz="2400" dirty="0" smtClean="0">
                <a:hlinkClick r:id="rId4"/>
              </a:rPr>
              <a:t>http://google.cz</a:t>
            </a:r>
            <a:endParaRPr lang="cs-CZ" sz="2400" dirty="0" smtClean="0"/>
          </a:p>
          <a:p>
            <a:r>
              <a:rPr lang="cs-CZ" sz="2400" dirty="0" smtClean="0"/>
              <a:t>Staré řecké báje a pověsti (Albatros)</a:t>
            </a:r>
          </a:p>
          <a:p>
            <a:r>
              <a:rPr lang="cs-CZ" sz="2400" dirty="0" smtClean="0"/>
              <a:t>Velká obrazová všeobecná encyklopedie(</a:t>
            </a:r>
            <a:r>
              <a:rPr lang="cs-CZ" sz="2400" dirty="0" err="1" smtClean="0"/>
              <a:t>Svojka</a:t>
            </a:r>
            <a:r>
              <a:rPr lang="cs-CZ" sz="2400" dirty="0" smtClean="0"/>
              <a:t> &amp; Co.)</a:t>
            </a:r>
          </a:p>
          <a:p>
            <a:endParaRPr lang="cs-CZ" dirty="0"/>
          </a:p>
        </p:txBody>
      </p:sp>
      <p:pic>
        <p:nvPicPr>
          <p:cNvPr id="1026" name="Picture 2" descr="C:\Users\oem\AppData\Local\Microsoft\Windows\Temporary Internet Files\Content.IE5\QMU29SV3\MC900414942[1]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436096" y="3789040"/>
            <a:ext cx="3229999" cy="267431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Zeus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35608" y="1447800"/>
            <a:ext cx="4936592" cy="4933528"/>
          </a:xfrm>
        </p:spPr>
        <p:txBody>
          <a:bodyPr>
            <a:normAutofit lnSpcReduction="10000"/>
          </a:bodyPr>
          <a:lstStyle/>
          <a:p>
            <a:r>
              <a:rPr lang="cs-CZ" sz="2800" dirty="0" smtClean="0"/>
              <a:t>Nejvyšší z řeckých bohů</a:t>
            </a:r>
          </a:p>
          <a:p>
            <a:r>
              <a:rPr lang="cs-CZ" sz="2800" dirty="0" smtClean="0"/>
              <a:t>Bůh jasného nebe, přírodních sil, vládce bohů a lidí</a:t>
            </a:r>
          </a:p>
          <a:p>
            <a:r>
              <a:rPr lang="cs-CZ" sz="2800" dirty="0" smtClean="0"/>
              <a:t>Rodiče: Kronos, </a:t>
            </a:r>
            <a:r>
              <a:rPr lang="cs-CZ" sz="2800" dirty="0" err="1" smtClean="0"/>
              <a:t>Rheia</a:t>
            </a:r>
            <a:endParaRPr lang="cs-CZ" sz="2800" dirty="0" smtClean="0"/>
          </a:p>
          <a:p>
            <a:r>
              <a:rPr lang="cs-CZ" sz="2800" dirty="0" smtClean="0"/>
              <a:t>Sourozenci: </a:t>
            </a:r>
            <a:r>
              <a:rPr lang="cs-CZ" sz="2800" dirty="0" err="1" smtClean="0"/>
              <a:t>Hestiá</a:t>
            </a:r>
            <a:r>
              <a:rPr lang="cs-CZ" sz="2800" dirty="0" smtClean="0"/>
              <a:t>, Démétér, Héra (zároveň manželka), Hádes, </a:t>
            </a:r>
            <a:r>
              <a:rPr lang="cs-CZ" sz="2800" dirty="0" err="1" smtClean="0"/>
              <a:t>Poseidón</a:t>
            </a:r>
            <a:endParaRPr lang="cs-CZ" sz="2800" dirty="0" smtClean="0"/>
          </a:p>
          <a:p>
            <a:r>
              <a:rPr lang="cs-CZ" sz="2800" dirty="0" smtClean="0"/>
              <a:t>4 manželských a 30 nemanželských dětí</a:t>
            </a:r>
          </a:p>
          <a:p>
            <a:r>
              <a:rPr lang="cs-CZ" sz="2800" dirty="0" smtClean="0"/>
              <a:t>Athéna se zrodila z jeho hlavy</a:t>
            </a:r>
          </a:p>
          <a:p>
            <a:r>
              <a:rPr lang="cs-CZ" sz="2800" dirty="0" smtClean="0"/>
              <a:t>V Římě jako Jupiter</a:t>
            </a:r>
            <a:endParaRPr lang="cs-CZ" sz="2800" dirty="0"/>
          </a:p>
        </p:txBody>
      </p:sp>
      <p:pic>
        <p:nvPicPr>
          <p:cNvPr id="4" name="Obrázek 3" descr="ze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28184" y="1556792"/>
            <a:ext cx="2628382" cy="47788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Héra</a:t>
            </a:r>
            <a:endParaRPr lang="cs-CZ" dirty="0"/>
          </a:p>
        </p:txBody>
      </p:sp>
      <p:pic>
        <p:nvPicPr>
          <p:cNvPr id="4" name="Zástupný symbol pro obsah 3" descr="Héra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700808"/>
            <a:ext cx="3352924" cy="405880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4860032" y="1484784"/>
            <a:ext cx="4073656" cy="4774664"/>
          </a:xfrm>
        </p:spPr>
        <p:txBody>
          <a:bodyPr>
            <a:noAutofit/>
          </a:bodyPr>
          <a:lstStyle/>
          <a:p>
            <a:r>
              <a:rPr lang="cs-CZ" sz="3200" dirty="0" smtClean="0"/>
              <a:t>Nejvyšší řecká bohyně</a:t>
            </a:r>
          </a:p>
          <a:p>
            <a:r>
              <a:rPr lang="cs-CZ" sz="3200" dirty="0" smtClean="0"/>
              <a:t>Patronkou manželství a zrození</a:t>
            </a:r>
          </a:p>
          <a:p>
            <a:r>
              <a:rPr lang="cs-CZ" sz="3200" dirty="0" smtClean="0"/>
              <a:t>Velmi žárlivá</a:t>
            </a:r>
          </a:p>
          <a:p>
            <a:r>
              <a:rPr lang="cs-CZ" sz="3200" dirty="0" smtClean="0"/>
              <a:t>Porodila </a:t>
            </a:r>
            <a:r>
              <a:rPr lang="cs-CZ" sz="3200" dirty="0" err="1" smtClean="0"/>
              <a:t>Área</a:t>
            </a:r>
            <a:r>
              <a:rPr lang="cs-CZ" sz="3200" dirty="0" smtClean="0"/>
              <a:t>, </a:t>
            </a:r>
            <a:r>
              <a:rPr lang="cs-CZ" sz="3200" dirty="0" err="1" smtClean="0"/>
              <a:t>Héfaistosa</a:t>
            </a:r>
            <a:r>
              <a:rPr lang="cs-CZ" sz="3200" dirty="0" smtClean="0"/>
              <a:t>, </a:t>
            </a:r>
            <a:r>
              <a:rPr lang="cs-CZ" sz="3200" dirty="0" err="1" smtClean="0"/>
              <a:t>Hébé</a:t>
            </a:r>
            <a:r>
              <a:rPr lang="cs-CZ" sz="3200" dirty="0" smtClean="0"/>
              <a:t> a </a:t>
            </a:r>
            <a:r>
              <a:rPr lang="cs-CZ" sz="3200" dirty="0" err="1" smtClean="0"/>
              <a:t>Eithýiu</a:t>
            </a:r>
            <a:endParaRPr lang="cs-CZ" sz="3200" dirty="0" smtClean="0"/>
          </a:p>
          <a:p>
            <a:r>
              <a:rPr lang="cs-CZ" sz="3200" dirty="0" smtClean="0"/>
              <a:t>V Římě jako Juna</a:t>
            </a:r>
            <a:endParaRPr lang="cs-CZ" sz="32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Poseidón</a:t>
            </a:r>
            <a:endParaRPr lang="cs-CZ" dirty="0"/>
          </a:p>
        </p:txBody>
      </p:sp>
      <p:pic>
        <p:nvPicPr>
          <p:cNvPr id="5" name="Zástupný symbol pro obsah 4" descr="Poseidon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932040" y="1772816"/>
            <a:ext cx="3895095" cy="419848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43608" y="1484784"/>
            <a:ext cx="3801616" cy="4735448"/>
          </a:xfrm>
        </p:spPr>
        <p:txBody>
          <a:bodyPr>
            <a:noAutofit/>
          </a:bodyPr>
          <a:lstStyle/>
          <a:p>
            <a:r>
              <a:rPr lang="cs-CZ" dirty="0" smtClean="0"/>
              <a:t>Bratr Dia, syn Krona </a:t>
            </a:r>
            <a:br>
              <a:rPr lang="cs-CZ" dirty="0" smtClean="0"/>
            </a:br>
            <a:r>
              <a:rPr lang="cs-CZ" dirty="0" smtClean="0"/>
              <a:t>a </a:t>
            </a:r>
            <a:r>
              <a:rPr lang="cs-CZ" dirty="0" err="1" smtClean="0"/>
              <a:t>Rheie</a:t>
            </a:r>
            <a:endParaRPr lang="cs-CZ" dirty="0" smtClean="0"/>
          </a:p>
          <a:p>
            <a:r>
              <a:rPr lang="cs-CZ" dirty="0" smtClean="0"/>
              <a:t>Bohem moře </a:t>
            </a:r>
            <a:br>
              <a:rPr lang="cs-CZ" dirty="0" smtClean="0"/>
            </a:br>
            <a:r>
              <a:rPr lang="cs-CZ" dirty="0" smtClean="0"/>
              <a:t>a vodního živlu</a:t>
            </a:r>
          </a:p>
          <a:p>
            <a:r>
              <a:rPr lang="cs-CZ" dirty="0" smtClean="0"/>
              <a:t>Od Kyklopů dostal trojzubec </a:t>
            </a:r>
          </a:p>
          <a:p>
            <a:r>
              <a:rPr lang="cs-CZ" dirty="0" smtClean="0"/>
              <a:t>Zvířata: býk a kůň</a:t>
            </a:r>
          </a:p>
          <a:p>
            <a:r>
              <a:rPr lang="cs-CZ" dirty="0" smtClean="0"/>
              <a:t>Manželka </a:t>
            </a:r>
            <a:r>
              <a:rPr lang="cs-CZ" dirty="0" err="1" smtClean="0"/>
              <a:t>Amfitríta</a:t>
            </a:r>
            <a:r>
              <a:rPr lang="cs-CZ" dirty="0" smtClean="0"/>
              <a:t>, </a:t>
            </a:r>
            <a:br>
              <a:rPr lang="cs-CZ" dirty="0" smtClean="0"/>
            </a:br>
            <a:r>
              <a:rPr lang="cs-CZ" dirty="0" smtClean="0"/>
              <a:t>ale zaplétal se s jinými</a:t>
            </a:r>
          </a:p>
          <a:p>
            <a:r>
              <a:rPr lang="cs-CZ" dirty="0" smtClean="0"/>
              <a:t>V Římě Neptun</a:t>
            </a:r>
            <a:endParaRPr lang="cs-CZ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Hádes</a:t>
            </a:r>
            <a:endParaRPr lang="cs-CZ" dirty="0"/>
          </a:p>
        </p:txBody>
      </p:sp>
      <p:pic>
        <p:nvPicPr>
          <p:cNvPr id="5" name="Zástupný symbol pro obsah 4" descr="377px-Hades-et-Cerberus-III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556792"/>
            <a:ext cx="2743469" cy="435898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355976" y="1700808"/>
            <a:ext cx="4505704" cy="4774664"/>
          </a:xfrm>
        </p:spPr>
        <p:txBody>
          <a:bodyPr>
            <a:normAutofit/>
          </a:bodyPr>
          <a:lstStyle/>
          <a:p>
            <a:r>
              <a:rPr lang="cs-CZ" sz="3200" dirty="0" smtClean="0"/>
              <a:t>Bůh podsvětí</a:t>
            </a:r>
          </a:p>
          <a:p>
            <a:r>
              <a:rPr lang="cs-CZ" sz="3200" dirty="0" smtClean="0"/>
              <a:t>Bratr Dia, nejstarší syn</a:t>
            </a:r>
          </a:p>
          <a:p>
            <a:r>
              <a:rPr lang="cs-CZ" sz="3200" dirty="0" smtClean="0"/>
              <a:t>Připadla mu říše mrtvých</a:t>
            </a:r>
          </a:p>
          <a:p>
            <a:r>
              <a:rPr lang="cs-CZ" sz="3200" dirty="0" smtClean="0"/>
              <a:t>Unesl </a:t>
            </a:r>
            <a:r>
              <a:rPr lang="cs-CZ" sz="3200" dirty="0" err="1" smtClean="0"/>
              <a:t>Persofoné</a:t>
            </a:r>
            <a:r>
              <a:rPr lang="cs-CZ" sz="3200" dirty="0" smtClean="0"/>
              <a:t> a učinil z ní manželku</a:t>
            </a:r>
          </a:p>
          <a:p>
            <a:r>
              <a:rPr lang="cs-CZ" sz="3200" dirty="0" smtClean="0"/>
              <a:t>V Římě jako Pluto</a:t>
            </a:r>
            <a:endParaRPr lang="cs-CZ" sz="3200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Démétér</a:t>
            </a:r>
            <a:endParaRPr lang="cs-CZ" dirty="0"/>
          </a:p>
        </p:txBody>
      </p:sp>
      <p:pic>
        <p:nvPicPr>
          <p:cNvPr id="5" name="Zástupný symbol pro obsah 4" descr="DemeterDD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259632" y="1484784"/>
            <a:ext cx="2827147" cy="4664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499992" y="1412776"/>
            <a:ext cx="4433696" cy="4774664"/>
          </a:xfrm>
        </p:spPr>
        <p:txBody>
          <a:bodyPr/>
          <a:lstStyle/>
          <a:p>
            <a:r>
              <a:rPr lang="cs-CZ" dirty="0" smtClean="0"/>
              <a:t>Dcera Krona a </a:t>
            </a:r>
            <a:r>
              <a:rPr lang="cs-CZ" dirty="0" err="1" smtClean="0"/>
              <a:t>Rheie</a:t>
            </a:r>
            <a:r>
              <a:rPr lang="cs-CZ" dirty="0" smtClean="0"/>
              <a:t>, sestra Dia</a:t>
            </a:r>
          </a:p>
          <a:p>
            <a:r>
              <a:rPr lang="cs-CZ" dirty="0" smtClean="0"/>
              <a:t>Bohyně plodnosti země</a:t>
            </a:r>
          </a:p>
          <a:p>
            <a:r>
              <a:rPr lang="cs-CZ" dirty="0" smtClean="0"/>
              <a:t>Zeus ji vzal s sebou na Olymp</a:t>
            </a:r>
          </a:p>
          <a:p>
            <a:r>
              <a:rPr lang="cs-CZ" dirty="0" smtClean="0"/>
              <a:t>Dcera </a:t>
            </a:r>
            <a:r>
              <a:rPr lang="cs-CZ" dirty="0" err="1" smtClean="0"/>
              <a:t>Persofoné</a:t>
            </a:r>
            <a:endParaRPr lang="cs-CZ" dirty="0" smtClean="0"/>
          </a:p>
          <a:p>
            <a:r>
              <a:rPr lang="cs-CZ" dirty="0" smtClean="0"/>
              <a:t>K poctě se konaly náboženské slavnosti, tzv. velké mystérie </a:t>
            </a:r>
          </a:p>
          <a:p>
            <a:r>
              <a:rPr lang="cs-CZ" dirty="0" smtClean="0"/>
              <a:t>V Římě Ceres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Hestia</a:t>
            </a:r>
            <a:endParaRPr lang="cs-CZ" dirty="0"/>
          </a:p>
        </p:txBody>
      </p:sp>
      <p:pic>
        <p:nvPicPr>
          <p:cNvPr id="5" name="Zástupný symbol pro obsah 4" descr="hestia8736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5940152" y="1484784"/>
            <a:ext cx="2737435" cy="4664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331640" y="1484784"/>
            <a:ext cx="4320480" cy="4968552"/>
          </a:xfrm>
        </p:spPr>
        <p:txBody>
          <a:bodyPr/>
          <a:lstStyle/>
          <a:p>
            <a:r>
              <a:rPr lang="cs-CZ" dirty="0" smtClean="0"/>
              <a:t>Dcera Krona a </a:t>
            </a:r>
            <a:r>
              <a:rPr lang="cs-CZ" dirty="0" err="1" smtClean="0"/>
              <a:t>Rheie</a:t>
            </a:r>
            <a:endParaRPr lang="cs-CZ" dirty="0" smtClean="0"/>
          </a:p>
          <a:p>
            <a:r>
              <a:rPr lang="cs-CZ" dirty="0" smtClean="0"/>
              <a:t>Bohyně ohně a domácího krbu</a:t>
            </a:r>
          </a:p>
          <a:p>
            <a:r>
              <a:rPr lang="cs-CZ" dirty="0" smtClean="0"/>
              <a:t>Bohyně pronásledovaných a vyhnaných</a:t>
            </a:r>
          </a:p>
          <a:p>
            <a:r>
              <a:rPr lang="cs-CZ" dirty="0" smtClean="0"/>
              <a:t>Pozvána na Olymp s Athénou a Artemis s výsadou zajistit na věky své panenství</a:t>
            </a:r>
          </a:p>
          <a:p>
            <a:r>
              <a:rPr lang="cs-CZ" dirty="0" smtClean="0"/>
              <a:t>V Římě Vesta</a:t>
            </a:r>
          </a:p>
          <a:p>
            <a:endParaRPr lang="cs-CZ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Athéna</a:t>
            </a:r>
            <a:endParaRPr lang="cs-CZ" dirty="0"/>
          </a:p>
        </p:txBody>
      </p:sp>
      <p:pic>
        <p:nvPicPr>
          <p:cNvPr id="5" name="Zástupný symbol pro obsah 4" descr="athena-goddess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556792"/>
            <a:ext cx="3153184" cy="42042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16016" y="1412776"/>
            <a:ext cx="4217672" cy="4968552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Bohyně moudrosti, statečnosti, práva, spravedlnosti, vítězné války, ochránkyně řemesel</a:t>
            </a:r>
          </a:p>
          <a:p>
            <a:r>
              <a:rPr lang="cs-CZ" dirty="0" smtClean="0"/>
              <a:t>Dcera Dia (zrodila se z jeho hlavy)</a:t>
            </a:r>
          </a:p>
          <a:p>
            <a:r>
              <a:rPr lang="cs-CZ" dirty="0" smtClean="0"/>
              <a:t>Vynalezla spoustu věcí, zavedla nová řemesla</a:t>
            </a:r>
          </a:p>
          <a:p>
            <a:r>
              <a:rPr lang="cs-CZ" dirty="0" smtClean="0"/>
              <a:t>Pouze jednou byla nemilosrdná</a:t>
            </a:r>
          </a:p>
          <a:p>
            <a:r>
              <a:rPr lang="cs-CZ" dirty="0" smtClean="0"/>
              <a:t>V Římě Minerva</a:t>
            </a:r>
            <a:endParaRPr lang="cs-CZ" dirty="0"/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Appolón</a:t>
            </a:r>
            <a:r>
              <a:rPr lang="cs-CZ" dirty="0" smtClean="0"/>
              <a:t> a Artemis</a:t>
            </a:r>
            <a:endParaRPr lang="cs-CZ" dirty="0"/>
          </a:p>
        </p:txBody>
      </p:sp>
      <p:pic>
        <p:nvPicPr>
          <p:cNvPr id="5" name="Zástupný symbol pro obsah 4" descr="apollon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187624" y="1268760"/>
            <a:ext cx="2046767" cy="4800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Zástupný symbol pro obsah 5" descr="e72b9848a7_42197890_u.jpg"/>
          <p:cNvPicPr>
            <a:picLocks noGrp="1" noChangeAspect="1"/>
          </p:cNvPicPr>
          <p:nvPr>
            <p:ph sz="half" idx="4294967295"/>
          </p:nvPr>
        </p:nvPicPr>
        <p:blipFill>
          <a:blip r:embed="rId4" cstate="print"/>
          <a:stretch>
            <a:fillRect/>
          </a:stretch>
        </p:blipFill>
        <p:spPr>
          <a:xfrm>
            <a:off x="6219825" y="1341438"/>
            <a:ext cx="2924175" cy="47021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TextovéPole 7"/>
          <p:cNvSpPr txBox="1"/>
          <p:nvPr/>
        </p:nvSpPr>
        <p:spPr>
          <a:xfrm>
            <a:off x="3419872" y="1412776"/>
            <a:ext cx="2592288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sz="2600" dirty="0" smtClean="0"/>
              <a:t> dvojčata Dia </a:t>
            </a:r>
          </a:p>
          <a:p>
            <a:r>
              <a:rPr lang="cs-CZ" sz="2600" dirty="0" smtClean="0"/>
              <a:t>a </a:t>
            </a:r>
            <a:r>
              <a:rPr lang="cs-CZ" sz="2600" dirty="0" err="1" smtClean="0"/>
              <a:t>Létó</a:t>
            </a:r>
            <a:endParaRPr lang="cs-CZ" sz="2600" dirty="0" smtClean="0"/>
          </a:p>
          <a:p>
            <a:pPr>
              <a:buFont typeface="Arial" pitchFamily="34" charset="0"/>
              <a:buChar char="•"/>
            </a:pPr>
            <a:r>
              <a:rPr lang="cs-CZ" sz="2600" dirty="0"/>
              <a:t> </a:t>
            </a:r>
            <a:r>
              <a:rPr lang="cs-CZ" sz="2600" dirty="0" err="1" smtClean="0"/>
              <a:t>Appolón</a:t>
            </a:r>
            <a:r>
              <a:rPr lang="cs-CZ" sz="2600" dirty="0" smtClean="0"/>
              <a:t> je bůh světla a slunce,</a:t>
            </a:r>
            <a:br>
              <a:rPr lang="cs-CZ" sz="2600" dirty="0" smtClean="0"/>
            </a:br>
            <a:r>
              <a:rPr lang="cs-CZ" sz="2600" dirty="0" smtClean="0"/>
              <a:t>v Římě Apollo</a:t>
            </a:r>
          </a:p>
          <a:p>
            <a:pPr>
              <a:buFont typeface="Arial" pitchFamily="34" charset="0"/>
              <a:buChar char="•"/>
            </a:pPr>
            <a:r>
              <a:rPr lang="cs-CZ" sz="2600" dirty="0"/>
              <a:t> </a:t>
            </a:r>
            <a:r>
              <a:rPr lang="cs-CZ" sz="2600" dirty="0" smtClean="0"/>
              <a:t>Artemis je bohyně plodnosti přírody, zvěře a Měsíce, v Římě </a:t>
            </a:r>
            <a:r>
              <a:rPr lang="cs-CZ" sz="2600" dirty="0" smtClean="0"/>
              <a:t>Diana</a:t>
            </a:r>
            <a:endParaRPr lang="cs-CZ" sz="2600" dirty="0" smtClean="0"/>
          </a:p>
          <a:p>
            <a:pPr>
              <a:buFont typeface="Arial" pitchFamily="34" charset="0"/>
              <a:buChar char="•"/>
            </a:pPr>
            <a:r>
              <a:rPr lang="cs-CZ" sz="2600" dirty="0"/>
              <a:t> </a:t>
            </a:r>
            <a:r>
              <a:rPr lang="cs-CZ" sz="2600" dirty="0" err="1" smtClean="0"/>
              <a:t>Appolón</a:t>
            </a:r>
            <a:r>
              <a:rPr lang="cs-CZ" sz="2600" dirty="0" smtClean="0"/>
              <a:t> vyzval Artemis k souboji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Vlastní 2">
      <a:dk1>
        <a:sysClr val="windowText" lastClr="000000"/>
      </a:dk1>
      <a:lt1>
        <a:srgbClr val="FFE8D9"/>
      </a:lt1>
      <a:dk2>
        <a:srgbClr val="321900"/>
      </a:dk2>
      <a:lt2>
        <a:srgbClr val="DBAA85"/>
      </a:lt2>
      <a:accent1>
        <a:srgbClr val="FF6600"/>
      </a:accent1>
      <a:accent2>
        <a:srgbClr val="3C9FBA"/>
      </a:accent2>
      <a:accent3>
        <a:srgbClr val="EC3434"/>
      </a:accent3>
      <a:accent4>
        <a:srgbClr val="800000"/>
      </a:accent4>
      <a:accent5>
        <a:srgbClr val="E88651"/>
      </a:accent5>
      <a:accent6>
        <a:srgbClr val="C64847"/>
      </a:accent6>
      <a:hlink>
        <a:srgbClr val="0F5C7B"/>
      </a:hlink>
      <a:folHlink>
        <a:srgbClr val="680000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354</TotalTime>
  <Words>298</Words>
  <Application>Microsoft Office PowerPoint</Application>
  <PresentationFormat>Předvádění na obrazovce (4:3)</PresentationFormat>
  <Paragraphs>69</Paragraphs>
  <Slides>11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Slunovrat</vt:lpstr>
      <vt:lpstr>Řečtí a římští bohové</vt:lpstr>
      <vt:lpstr>Zeus</vt:lpstr>
      <vt:lpstr>Héra</vt:lpstr>
      <vt:lpstr>Poseidón</vt:lpstr>
      <vt:lpstr>Hádes</vt:lpstr>
      <vt:lpstr>Démétér</vt:lpstr>
      <vt:lpstr>Hestia</vt:lpstr>
      <vt:lpstr>Athéna</vt:lpstr>
      <vt:lpstr>Appolón a Artemis</vt:lpstr>
      <vt:lpstr>Afrodité</vt:lpstr>
      <vt:lpstr>Děkuji za pozornost 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oem</dc:creator>
  <cp:lastModifiedBy>Vít Rosecký</cp:lastModifiedBy>
  <cp:revision>31</cp:revision>
  <dcterms:created xsi:type="dcterms:W3CDTF">2012-04-10T20:10:20Z</dcterms:created>
  <dcterms:modified xsi:type="dcterms:W3CDTF">2012-04-19T09:17:28Z</dcterms:modified>
</cp:coreProperties>
</file>