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12F718-6A42-4860-A848-71E909E11C60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AE82A0-576A-4199-8F65-C77205CE82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org/" TargetMode="External"/><Relationship Id="rId2" Type="http://schemas.openxmlformats.org/officeDocument/2006/relationships/hyperlink" Target="http://www.isro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chnet.idnes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7356" y="571480"/>
            <a:ext cx="7143800" cy="17859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4400" cap="all" dirty="0" smtClean="0">
                <a:ln/>
                <a:solidFill>
                  <a:schemeClr val="accent1">
                    <a:lumMod val="75000"/>
                  </a:schemeClr>
                </a:solidFill>
              </a:rPr>
              <a:t>INDICKÝ VESMÍRNÝ PROGRAM</a:t>
            </a:r>
            <a:endParaRPr lang="cs-CZ" sz="4400" cap="all" dirty="0">
              <a:ln/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07249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60. let 20. století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Indie má na oběžné dráze desítky komunikačních a meteorologických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družic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výstavba vlastních raketových nosičů, vysílání telekomunikačních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satelitů a meteorologických družic</a:t>
            </a:r>
            <a:endParaRPr lang="cs-CZ" sz="20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1963 první funkční raketa TERLS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1975 vyslání prvního indického satelitu do vesmíru – </a:t>
            </a:r>
            <a:r>
              <a:rPr lang="cs-CZ" sz="2000" dirty="0" err="1" smtClean="0">
                <a:latin typeface="Candara" pitchFamily="34" charset="0"/>
              </a:rPr>
              <a:t>Aryabatha</a:t>
            </a:r>
            <a:endParaRPr lang="cs-CZ" sz="20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1984 první indický kosmonaut na palubě sovětské lodi ve vesmíru</a:t>
            </a:r>
          </a:p>
          <a:p>
            <a:pPr>
              <a:lnSpc>
                <a:spcPct val="150000"/>
              </a:lnSpc>
              <a:buNone/>
            </a:pPr>
            <a:endParaRPr lang="cs-CZ" sz="20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734328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z</a:t>
            </a:r>
            <a:r>
              <a:rPr lang="cs-CZ" sz="2000" dirty="0" smtClean="0">
                <a:latin typeface="Candara" pitchFamily="34" charset="0"/>
              </a:rPr>
              <a:t>aložena v červnu roku 1972, kdy indická vláda zřídila Vesmírnou komisi a Oddělení pro vesmír, pod kterými později byla zřízena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organizace ISRO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sídlo: </a:t>
            </a:r>
            <a:r>
              <a:rPr lang="cs-CZ" sz="2000" dirty="0" err="1" smtClean="0">
                <a:latin typeface="Candara" pitchFamily="34" charset="0"/>
              </a:rPr>
              <a:t>Bengalúr</a:t>
            </a:r>
            <a:endParaRPr lang="cs-CZ" sz="20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zaměřuje se především na dálkový průzkum Země a telekomunikaci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spolupracuje s mnoha jinými organizacemi  (ESA, Kanada, CNSA)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má své výrobní závody, vědecká pracoviště a pobočky po celé zemi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k</a:t>
            </a:r>
            <a:r>
              <a:rPr lang="cs-CZ" sz="2000" dirty="0" smtClean="0">
                <a:latin typeface="Candara" pitchFamily="34" charset="0"/>
              </a:rPr>
              <a:t>osmodrom </a:t>
            </a:r>
            <a:r>
              <a:rPr lang="cs-CZ" sz="2000" dirty="0" err="1" smtClean="0">
                <a:latin typeface="Candara" pitchFamily="34" charset="0"/>
              </a:rPr>
              <a:t>Šríharikota</a:t>
            </a:r>
            <a:r>
              <a:rPr lang="cs-CZ" sz="2000" dirty="0" smtClean="0">
                <a:latin typeface="Candara" pitchFamily="34" charset="0"/>
              </a:rPr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14414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INDICKÁ KOSMICKÁ AGENTURA (ISRO)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07249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od 70. let 20. století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pro vynášení družic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1. raketa SLV-3-E1, která při startu s družicí </a:t>
            </a:r>
            <a:r>
              <a:rPr lang="cs-CZ" sz="2000" dirty="0" err="1" smtClean="0">
                <a:latin typeface="Candara" pitchFamily="34" charset="0"/>
              </a:rPr>
              <a:t>Rohini</a:t>
            </a:r>
            <a:r>
              <a:rPr lang="cs-CZ" sz="2000" dirty="0" smtClean="0">
                <a:latin typeface="Candara" pitchFamily="34" charset="0"/>
              </a:rPr>
              <a:t>-1A r.1979 havarovala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1980 úspěšný start rakety SLV-E2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1993 první start rakety PSLV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 2001 první start rakety GSLV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 cena jednoho startu cca </a:t>
            </a:r>
            <a:r>
              <a:rPr lang="en-US" sz="2000" dirty="0" smtClean="0">
                <a:latin typeface="Candara" pitchFamily="34" charset="0"/>
              </a:rPr>
              <a:t>$ 60 mil </a:t>
            </a:r>
            <a:r>
              <a:rPr lang="cs-CZ" sz="2000" dirty="0" smtClean="0">
                <a:latin typeface="Candara" pitchFamily="34" charset="0"/>
              </a:rPr>
              <a:t>(1 1952 320 000 Kč) </a:t>
            </a:r>
            <a:endParaRPr lang="cs-CZ" sz="2000" dirty="0">
              <a:latin typeface="Candar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43240" y="500042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ndara" pitchFamily="34" charset="0"/>
              </a:rPr>
              <a:t>NOSNÉ RAKETY</a:t>
            </a:r>
            <a:endParaRPr lang="cs-CZ" sz="2400" dirty="0">
              <a:latin typeface="Candara" pitchFamily="34" charset="0"/>
            </a:endParaRPr>
          </a:p>
        </p:txBody>
      </p:sp>
      <p:pic>
        <p:nvPicPr>
          <p:cNvPr id="5" name="Obrázek 4" descr="slvva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0"/>
            <a:ext cx="538951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7715304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/>
              <a:t>1. indická sonda vyslaná na oběžnou dráhu Měsíce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v říjnu 2008 z kosmodromu </a:t>
            </a:r>
            <a:r>
              <a:rPr lang="cs-CZ" sz="2000" dirty="0" err="1" smtClean="0"/>
              <a:t>Šríharikota</a:t>
            </a:r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1.6 milliard</a:t>
            </a:r>
            <a:r>
              <a:rPr lang="cs-CZ" sz="2000" dirty="0" smtClean="0"/>
              <a:t>y korun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cílem vyzkoušení funkčnosti sondy a podrobné</a:t>
            </a:r>
            <a:r>
              <a:rPr lang="cs-CZ" sz="2000" dirty="0" smtClean="0"/>
              <a:t> </a:t>
            </a:r>
            <a:r>
              <a:rPr lang="cs-CZ" sz="2000" dirty="0" smtClean="0"/>
              <a:t>snímkování povrchu Měsíce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dne 28. srpna 2009 řídicí středisko ztratilo se sondou spojení</a:t>
            </a:r>
            <a:br>
              <a:rPr lang="cs-CZ" sz="2000" dirty="0" smtClean="0"/>
            </a:br>
            <a:r>
              <a:rPr lang="cs-CZ" sz="2000" dirty="0" smtClean="0"/>
              <a:t>a byla prohlášena za ztracenou  </a:t>
            </a:r>
          </a:p>
          <a:p>
            <a:pPr lvl="3">
              <a:buFont typeface="Wingdings" pitchFamily="2" charset="2"/>
              <a:buChar char="Ø"/>
            </a:pPr>
            <a:endParaRPr lang="cs-CZ" dirty="0" smtClean="0"/>
          </a:p>
          <a:p>
            <a:pPr lvl="3">
              <a:buFont typeface="Wingdings" pitchFamily="2" charset="2"/>
              <a:buChar char="Ø"/>
            </a:pPr>
            <a:endParaRPr lang="cs-CZ" dirty="0" smtClean="0"/>
          </a:p>
          <a:p>
            <a:pPr lvl="3">
              <a:buFont typeface="Wingdings" pitchFamily="2" charset="2"/>
              <a:buChar char="Ø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286116" y="428604"/>
            <a:ext cx="2571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cap="all" dirty="0" smtClean="0">
                <a:latin typeface="Candara" pitchFamily="34" charset="0"/>
              </a:rPr>
              <a:t>Chandrayaan 1</a:t>
            </a:r>
            <a:endParaRPr lang="cs-CZ" sz="2400" cap="all" dirty="0" smtClean="0">
              <a:latin typeface="Candara" pitchFamily="34" charset="0"/>
            </a:endParaRP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143932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s</a:t>
            </a:r>
            <a:r>
              <a:rPr lang="cs-CZ" sz="2000" dirty="0" smtClean="0">
                <a:latin typeface="Candara" pitchFamily="34" charset="0"/>
              </a:rPr>
              <a:t>onda mířící k Marsu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cílem průzkum jeho atmosféry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start: 5. listopadu 2013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z indického vesmírného střediska </a:t>
            </a:r>
            <a:r>
              <a:rPr lang="cs-CZ" sz="2000" dirty="0" err="1" smtClean="0">
                <a:latin typeface="Candara" pitchFamily="34" charset="0"/>
              </a:rPr>
              <a:t>Šriharikota</a:t>
            </a:r>
            <a:r>
              <a:rPr lang="cs-CZ" sz="2000" dirty="0" smtClean="0">
                <a:latin typeface="Candar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krátce po startu problémy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24. září 2014 by se měla sonda po 780 milionech km dostat na oběžnou dráhu Marsu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hlavním úkolem je hledat důkazy výskytu metanu,  zda jsou zde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vhodné podmínky pro život </a:t>
            </a:r>
            <a:endParaRPr lang="cs-CZ" sz="2000" dirty="0">
              <a:latin typeface="Candar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000364" y="42860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ndara" pitchFamily="34" charset="0"/>
              </a:rPr>
              <a:t>SONDA MANGALJÁN</a:t>
            </a:r>
            <a:endParaRPr lang="cs-CZ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807249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v případě úspěchu této mise se Indie zařadí vedle USA, Ruska a EU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  mezi velmoci s vlastním výzkumným programem Marsu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o výpravu na Mars se dříve pokoušelo Japonsko (1998) a Čína (2011)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 1,6 miliardy korun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  NASA – 45 miliard korun</a:t>
            </a:r>
          </a:p>
        </p:txBody>
      </p:sp>
      <p:pic>
        <p:nvPicPr>
          <p:cNvPr id="4" name="Obrázek 3" descr="401192-top_foto1-0164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5151120"/>
          </a:xfrm>
          <a:prstGeom prst="rect">
            <a:avLst/>
          </a:prstGeom>
        </p:spPr>
      </p:pic>
      <p:pic>
        <p:nvPicPr>
          <p:cNvPr id="5" name="Obrázek 4" descr="sm-1022-013f-mars4.rw-r566-st.ir3-_t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178703"/>
            <a:ext cx="6750891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785818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leden 2014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Indie úspěšně vyslala do vesmíru první raketu s pokročilým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pohonným systémem na kryogenické palivo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teprve šestý stát, který tuto technologii raketového pohonu</a:t>
            </a: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zvládl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vlastní kryogenický raketový motor je navržen tak, aby vynesl</a:t>
            </a:r>
            <a:br>
              <a:rPr lang="cs-CZ" sz="2000" dirty="0" smtClean="0">
                <a:latin typeface="Candara" pitchFamily="34" charset="0"/>
              </a:rPr>
            </a:br>
            <a:r>
              <a:rPr lang="cs-CZ" sz="2000" dirty="0" smtClean="0">
                <a:latin typeface="Candara" pitchFamily="34" charset="0"/>
              </a:rPr>
              <a:t> těžší satelity na vyšší orbitu zhruba 36 000 km nad Zemi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Candara" pitchFamily="34" charset="0"/>
              </a:rPr>
              <a:t> </a:t>
            </a:r>
            <a:r>
              <a:rPr lang="cs-CZ" sz="2000" dirty="0" smtClean="0">
                <a:latin typeface="Candara" pitchFamily="34" charset="0"/>
              </a:rPr>
              <a:t>využívá super zchlazené tekuté palivo </a:t>
            </a:r>
            <a:endParaRPr lang="cs-CZ" sz="2000" dirty="0">
              <a:latin typeface="Candar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571480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ndara" pitchFamily="34" charset="0"/>
              </a:rPr>
              <a:t>KRYOGENICKÁ RAKETA </a:t>
            </a:r>
            <a:endParaRPr lang="cs-CZ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467600" cy="4873752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isro.org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wikipedia.org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http</a:t>
            </a:r>
            <a:r>
              <a:rPr lang="cs-CZ" dirty="0" smtClean="0">
                <a:hlinkClick r:id="rId4"/>
              </a:rPr>
              <a:t>://www.</a:t>
            </a:r>
            <a:r>
              <a:rPr lang="cs-CZ" dirty="0" err="1" smtClean="0">
                <a:hlinkClick r:id="rId4"/>
              </a:rPr>
              <a:t>technet.idnes.cz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50397" y="42860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ndara" pitchFamily="34" charset="0"/>
              </a:rPr>
              <a:t>ZDROJE</a:t>
            </a:r>
            <a:endParaRPr lang="cs-CZ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247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INDICKÝ VESMÍRNÝ PROGRAM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Monoušek_2</dc:creator>
  <cp:lastModifiedBy>Monoušek_2</cp:lastModifiedBy>
  <cp:revision>34</cp:revision>
  <dcterms:created xsi:type="dcterms:W3CDTF">2014-03-04T18:47:30Z</dcterms:created>
  <dcterms:modified xsi:type="dcterms:W3CDTF">2014-03-23T13:46:56Z</dcterms:modified>
</cp:coreProperties>
</file>