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1C9C-DEA4-4556-9D71-AEF8C9829EE1}" type="datetimeFigureOut">
              <a:rPr lang="cs-CZ" smtClean="0"/>
              <a:t>18.5.2014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CACF-9477-467E-BCA6-435C638CE64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1C9C-DEA4-4556-9D71-AEF8C9829EE1}" type="datetimeFigureOut">
              <a:rPr lang="cs-CZ" smtClean="0"/>
              <a:t>18.5.2014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CACF-9477-467E-BCA6-435C638CE6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1C9C-DEA4-4556-9D71-AEF8C9829EE1}" type="datetimeFigureOut">
              <a:rPr lang="cs-CZ" smtClean="0"/>
              <a:t>18.5.2014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CACF-9477-467E-BCA6-435C638CE6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1C9C-DEA4-4556-9D71-AEF8C9829EE1}" type="datetimeFigureOut">
              <a:rPr lang="cs-CZ" smtClean="0"/>
              <a:t>18.5.2014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CACF-9477-467E-BCA6-435C638CE6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1C9C-DEA4-4556-9D71-AEF8C9829EE1}" type="datetimeFigureOut">
              <a:rPr lang="cs-CZ" smtClean="0"/>
              <a:t>18.5.2014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450CACF-9477-467E-BCA6-435C638CE64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1C9C-DEA4-4556-9D71-AEF8C9829EE1}" type="datetimeFigureOut">
              <a:rPr lang="cs-CZ" smtClean="0"/>
              <a:t>18.5.2014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CACF-9477-467E-BCA6-435C638CE6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1C9C-DEA4-4556-9D71-AEF8C9829EE1}" type="datetimeFigureOut">
              <a:rPr lang="cs-CZ" smtClean="0"/>
              <a:t>18.5.2014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CACF-9477-467E-BCA6-435C638CE6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1C9C-DEA4-4556-9D71-AEF8C9829EE1}" type="datetimeFigureOut">
              <a:rPr lang="cs-CZ" smtClean="0"/>
              <a:t>18.5.2014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CACF-9477-467E-BCA6-435C638CE6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1C9C-DEA4-4556-9D71-AEF8C9829EE1}" type="datetimeFigureOut">
              <a:rPr lang="cs-CZ" smtClean="0"/>
              <a:t>18.5.2014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CACF-9477-467E-BCA6-435C638CE6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1C9C-DEA4-4556-9D71-AEF8C9829EE1}" type="datetimeFigureOut">
              <a:rPr lang="cs-CZ" smtClean="0"/>
              <a:t>18.5.2014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CACF-9477-467E-BCA6-435C638CE6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1C9C-DEA4-4556-9D71-AEF8C9829EE1}" type="datetimeFigureOut">
              <a:rPr lang="cs-CZ" smtClean="0"/>
              <a:t>18.5.2014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CACF-9477-467E-BCA6-435C638CE6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3461C9C-DEA4-4556-9D71-AEF8C9829EE1}" type="datetimeFigureOut">
              <a:rPr lang="cs-CZ" smtClean="0"/>
              <a:t>18.5.2014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50CACF-9477-467E-BCA6-435C638CE643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93204" y="-243408"/>
            <a:ext cx="8229600" cy="1828800"/>
          </a:xfrm>
        </p:spPr>
        <p:txBody>
          <a:bodyPr/>
          <a:lstStyle/>
          <a:p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Olomoucký kraj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32856"/>
            <a:ext cx="5976664" cy="374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1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Hrad Šternberk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0111"/>
            <a:ext cx="4536504" cy="389314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1844824"/>
            <a:ext cx="387558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3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Zámek Velké Losiny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4176464" cy="367240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7240"/>
            <a:ext cx="4122471" cy="366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4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Zámek Náměšť na Hané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4183929" cy="353701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60848"/>
            <a:ext cx="442798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3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Katedrála sv. Václava v Olomouci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4032448" cy="428396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16831"/>
            <a:ext cx="3096344" cy="429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9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Soubor barokních kašen a sloupů 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4204820" cy="331236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2856"/>
            <a:ext cx="4128459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8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DĚKUJEME ZA POZORNOST 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98" y="1600200"/>
            <a:ext cx="7067204" cy="4708525"/>
          </a:xfrm>
        </p:spPr>
      </p:pic>
    </p:spTree>
    <p:extLst>
      <p:ext uri="{BB962C8B-B14F-4D97-AF65-F5344CB8AC3E}">
        <p14:creationId xmlns:p14="http://schemas.microsoft.com/office/powerpoint/2010/main" val="38061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ZNAK       A     VLAJKA 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3250998" cy="391643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62766"/>
            <a:ext cx="4314596" cy="28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1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ZÁKLADNÍ INFORMACE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20506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cs-CZ" sz="3200" u="sng" dirty="0" smtClean="0">
                <a:solidFill>
                  <a:schemeClr val="bg1"/>
                </a:solidFill>
              </a:rPr>
              <a:t>Krajské město</a:t>
            </a:r>
            <a:r>
              <a:rPr lang="cs-CZ" sz="3200" dirty="0" smtClean="0">
                <a:solidFill>
                  <a:schemeClr val="bg1"/>
                </a:solidFill>
              </a:rPr>
              <a:t>: </a:t>
            </a:r>
            <a:r>
              <a:rPr lang="cs-CZ" sz="3200" dirty="0" smtClean="0"/>
              <a:t>Olomouc</a:t>
            </a:r>
          </a:p>
          <a:p>
            <a:pPr marL="137160" indent="0">
              <a:buNone/>
            </a:pPr>
            <a:r>
              <a:rPr lang="cs-CZ" sz="3200" u="sng" dirty="0" smtClean="0">
                <a:solidFill>
                  <a:schemeClr val="bg1"/>
                </a:solidFill>
              </a:rPr>
              <a:t>Hejtman</a:t>
            </a:r>
            <a:r>
              <a:rPr lang="cs-CZ" sz="3200" dirty="0" smtClean="0">
                <a:solidFill>
                  <a:schemeClr val="bg1"/>
                </a:solidFill>
              </a:rPr>
              <a:t>:</a:t>
            </a:r>
            <a:r>
              <a:rPr lang="cs-CZ" sz="3200" dirty="0" smtClean="0"/>
              <a:t> Jiří Rozbořil </a:t>
            </a:r>
          </a:p>
          <a:p>
            <a:pPr marL="137160" indent="0">
              <a:buNone/>
            </a:pPr>
            <a:r>
              <a:rPr lang="cs-CZ" sz="3200" u="sng" dirty="0" smtClean="0">
                <a:solidFill>
                  <a:schemeClr val="bg1"/>
                </a:solidFill>
              </a:rPr>
              <a:t>Rozloha</a:t>
            </a:r>
            <a:r>
              <a:rPr lang="cs-CZ" sz="3200" dirty="0" smtClean="0">
                <a:solidFill>
                  <a:schemeClr val="bg1"/>
                </a:solidFill>
              </a:rPr>
              <a:t>:</a:t>
            </a:r>
            <a:r>
              <a:rPr lang="cs-CZ" sz="3200" dirty="0" smtClean="0"/>
              <a:t> 5 267 km </a:t>
            </a:r>
          </a:p>
          <a:p>
            <a:pPr marL="137160" indent="0">
              <a:buNone/>
            </a:pPr>
            <a:r>
              <a:rPr lang="cs-CZ" sz="3200" u="sng" dirty="0" smtClean="0">
                <a:solidFill>
                  <a:schemeClr val="bg1"/>
                </a:solidFill>
              </a:rPr>
              <a:t>Počet obyvatel</a:t>
            </a:r>
            <a:r>
              <a:rPr lang="cs-CZ" sz="3200" dirty="0" smtClean="0">
                <a:solidFill>
                  <a:schemeClr val="bg1"/>
                </a:solidFill>
              </a:rPr>
              <a:t>:</a:t>
            </a:r>
            <a:r>
              <a:rPr lang="cs-CZ" sz="3200" dirty="0" smtClean="0"/>
              <a:t> 638 638 </a:t>
            </a:r>
          </a:p>
          <a:p>
            <a:pPr marL="137160" indent="0">
              <a:buNone/>
            </a:pPr>
            <a:r>
              <a:rPr lang="cs-CZ" sz="3200" u="sng" dirty="0" smtClean="0">
                <a:solidFill>
                  <a:schemeClr val="bg1"/>
                </a:solidFill>
              </a:rPr>
              <a:t>Nejvyšší bod</a:t>
            </a:r>
            <a:r>
              <a:rPr lang="cs-CZ" sz="3200" dirty="0" smtClean="0">
                <a:solidFill>
                  <a:schemeClr val="bg1"/>
                </a:solidFill>
              </a:rPr>
              <a:t>: </a:t>
            </a:r>
            <a:r>
              <a:rPr lang="cs-CZ" sz="3200" dirty="0" smtClean="0"/>
              <a:t>Praděd (1 491m) </a:t>
            </a:r>
          </a:p>
          <a:p>
            <a:pPr marL="137160" indent="0">
              <a:buNone/>
            </a:pPr>
            <a:r>
              <a:rPr lang="cs-CZ" sz="3200" u="sng" dirty="0" smtClean="0">
                <a:solidFill>
                  <a:schemeClr val="bg1"/>
                </a:solidFill>
              </a:rPr>
              <a:t>Počet okresů</a:t>
            </a:r>
            <a:r>
              <a:rPr lang="cs-CZ" sz="3200" dirty="0" smtClean="0">
                <a:solidFill>
                  <a:schemeClr val="bg1"/>
                </a:solidFill>
              </a:rPr>
              <a:t>: </a:t>
            </a:r>
            <a:r>
              <a:rPr lang="cs-CZ" sz="3200" dirty="0" smtClean="0"/>
              <a:t>5 (Olomouc, Přerov,          			        Prostějov, Šumperk, Jeseník) </a:t>
            </a:r>
          </a:p>
          <a:p>
            <a:pPr marL="137160" indent="0">
              <a:buNone/>
            </a:pPr>
            <a:endParaRPr lang="cs-CZ" sz="3200" dirty="0" smtClean="0"/>
          </a:p>
          <a:p>
            <a:pPr marL="13716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5379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STATISTICKÉ ÚDAJE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611882"/>
              </p:ext>
            </p:extLst>
          </p:nvPr>
        </p:nvGraphicFramePr>
        <p:xfrm>
          <a:off x="395536" y="1772816"/>
          <a:ext cx="8291265" cy="3632112"/>
        </p:xfrm>
        <a:graphic>
          <a:graphicData uri="http://schemas.openxmlformats.org/drawingml/2006/table">
            <a:tbl>
              <a:tblPr/>
              <a:tblGrid>
                <a:gridCol w="1658253"/>
                <a:gridCol w="1658253"/>
                <a:gridCol w="1658253"/>
                <a:gridCol w="1658253"/>
                <a:gridCol w="1658253"/>
              </a:tblGrid>
              <a:tr h="994997">
                <a:tc>
                  <a:txBody>
                    <a:bodyPr/>
                    <a:lstStyle/>
                    <a:p>
                      <a:r>
                        <a:rPr lang="cs-CZ" u="sng" dirty="0"/>
                        <a:t>Okresy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u="sng" dirty="0"/>
                        <a:t>Rozloha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u="sng" dirty="0"/>
                        <a:t>Počet obyvatel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u="sng" dirty="0"/>
                        <a:t>Hustota o.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u="sng" dirty="0"/>
                        <a:t>Počet obcí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7423">
                <a:tc>
                  <a:txBody>
                    <a:bodyPr/>
                    <a:lstStyle/>
                    <a:p>
                      <a:r>
                        <a:rPr lang="cs-CZ" dirty="0"/>
                        <a:t>Olomouc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1 620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232 032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143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96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7423">
                <a:tc>
                  <a:txBody>
                    <a:bodyPr/>
                    <a:lstStyle/>
                    <a:p>
                      <a:r>
                        <a:rPr lang="cs-CZ" dirty="0"/>
                        <a:t>Prostějov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777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109 539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141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97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7423">
                <a:tc>
                  <a:txBody>
                    <a:bodyPr/>
                    <a:lstStyle/>
                    <a:p>
                      <a:r>
                        <a:rPr lang="cs-CZ" dirty="0"/>
                        <a:t>Přerov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845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133 023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157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104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7423">
                <a:tc>
                  <a:txBody>
                    <a:bodyPr/>
                    <a:lstStyle/>
                    <a:p>
                      <a:r>
                        <a:rPr lang="cs-CZ" dirty="0"/>
                        <a:t>Šumperk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1 313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123 558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94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7423">
                <a:tc>
                  <a:txBody>
                    <a:bodyPr/>
                    <a:lstStyle/>
                    <a:p>
                      <a:r>
                        <a:rPr lang="cs-CZ" dirty="0"/>
                        <a:t>Jeseník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719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40 486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56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86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PRŮMYSLOVÉ PODNIKY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Sigma Group </a:t>
            </a:r>
            <a:r>
              <a:rPr lang="cs-CZ" dirty="0" smtClean="0"/>
              <a:t>Lutín</a:t>
            </a:r>
          </a:p>
          <a:p>
            <a:r>
              <a:rPr lang="cs-CZ" dirty="0"/>
              <a:t>Siemens </a:t>
            </a:r>
            <a:r>
              <a:rPr lang="cs-CZ" dirty="0" smtClean="0"/>
              <a:t>Mohelnice </a:t>
            </a:r>
          </a:p>
          <a:p>
            <a:r>
              <a:rPr lang="cs-CZ" dirty="0"/>
              <a:t>Adriana </a:t>
            </a:r>
            <a:r>
              <a:rPr lang="cs-CZ" dirty="0" smtClean="0"/>
              <a:t>Litovel </a:t>
            </a:r>
          </a:p>
          <a:p>
            <a:r>
              <a:rPr lang="cs-CZ" dirty="0" err="1" smtClean="0"/>
              <a:t>Precheza</a:t>
            </a:r>
            <a:r>
              <a:rPr lang="cs-CZ" dirty="0" smtClean="0"/>
              <a:t> Přerov </a:t>
            </a:r>
          </a:p>
          <a:p>
            <a:r>
              <a:rPr lang="cs-CZ" dirty="0"/>
              <a:t>A.W. </a:t>
            </a:r>
            <a:r>
              <a:rPr lang="cs-CZ" dirty="0" err="1"/>
              <a:t>s.r.o</a:t>
            </a:r>
            <a:r>
              <a:rPr lang="cs-CZ" dirty="0"/>
              <a:t> (Olomoucké tvarůžky</a:t>
            </a:r>
            <a:r>
              <a:rPr lang="cs-CZ" dirty="0" smtClean="0"/>
              <a:t>) </a:t>
            </a:r>
          </a:p>
          <a:p>
            <a:r>
              <a:rPr lang="cs-CZ" dirty="0"/>
              <a:t>Nestlé Česko (závod ZORA</a:t>
            </a:r>
            <a:r>
              <a:rPr lang="cs-CZ" dirty="0" smtClean="0"/>
              <a:t>) </a:t>
            </a:r>
          </a:p>
          <a:p>
            <a:r>
              <a:rPr lang="cs-CZ" dirty="0"/>
              <a:t>OLMA a.s</a:t>
            </a:r>
            <a:r>
              <a:rPr lang="cs-CZ" dirty="0" smtClean="0"/>
              <a:t>. </a:t>
            </a:r>
          </a:p>
          <a:p>
            <a:r>
              <a:rPr lang="cs-CZ" dirty="0" err="1"/>
              <a:t>Tondach</a:t>
            </a:r>
            <a:r>
              <a:rPr lang="cs-CZ" dirty="0"/>
              <a:t> Hranice</a:t>
            </a:r>
          </a:p>
        </p:txBody>
      </p:sp>
    </p:spTree>
    <p:extLst>
      <p:ext uri="{BB962C8B-B14F-4D97-AF65-F5344CB8AC3E}">
        <p14:creationId xmlns:p14="http://schemas.microsoft.com/office/powerpoint/2010/main" val="127132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VĚDA A VZDĚLÁNÍ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709160"/>
          </a:xfrm>
        </p:spPr>
        <p:txBody>
          <a:bodyPr>
            <a:normAutofit/>
          </a:bodyPr>
          <a:lstStyle/>
          <a:p>
            <a:r>
              <a:rPr lang="cs-CZ" dirty="0"/>
              <a:t>V Olomouci sídlí Univerzita Palackého, která byla založena již v roce 1573 a tím se řadí po Karlově univerzitě za 2. nejstarší univerzitou na našem území. </a:t>
            </a:r>
            <a:endParaRPr lang="cs-CZ" dirty="0" smtClean="0"/>
          </a:p>
          <a:p>
            <a:r>
              <a:rPr lang="cs-CZ" dirty="0" smtClean="0"/>
              <a:t>Byla </a:t>
            </a:r>
            <a:r>
              <a:rPr lang="cs-CZ" dirty="0"/>
              <a:t>zde </a:t>
            </a:r>
            <a:r>
              <a:rPr lang="cs-CZ" dirty="0" smtClean="0"/>
              <a:t>založena t</a:t>
            </a:r>
            <a:r>
              <a:rPr lang="cs-CZ" dirty="0" smtClean="0"/>
              <a:t>aké </a:t>
            </a:r>
            <a:r>
              <a:rPr lang="cs-CZ" dirty="0" smtClean="0"/>
              <a:t>Moravská </a:t>
            </a:r>
            <a:r>
              <a:rPr lang="cs-CZ" dirty="0"/>
              <a:t>vysoká škola sídlící v budově Regionálního centra Olomouc. Na této škole je jedna fakulta se třemi obory</a:t>
            </a:r>
            <a:r>
              <a:rPr lang="cs-CZ" dirty="0" smtClean="0"/>
              <a:t>.</a:t>
            </a:r>
          </a:p>
          <a:p>
            <a:r>
              <a:rPr lang="cs-CZ" dirty="0" smtClean="0"/>
              <a:t> Je zde také nově </a:t>
            </a:r>
            <a:r>
              <a:rPr lang="cs-CZ" dirty="0"/>
              <a:t>vzniklá neuniverzitní Vysoká škola logistiky se sídlem v Přerově zakončená magisterským studiem</a:t>
            </a:r>
            <a:r>
              <a:rPr lang="cs-CZ" dirty="0" smtClean="0"/>
              <a:t>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0768"/>
            <a:ext cx="2829782" cy="245744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60848"/>
            <a:ext cx="2681031" cy="268103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01598"/>
            <a:ext cx="2610966" cy="261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1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VYŠŠÍ ODBORNÉ ŠKOLY 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709160"/>
          </a:xfrm>
        </p:spPr>
        <p:txBody>
          <a:bodyPr/>
          <a:lstStyle/>
          <a:p>
            <a:r>
              <a:rPr lang="cs-CZ" dirty="0"/>
              <a:t>Vyšší odborná škola zdravotnická Emanuela </a:t>
            </a:r>
            <a:r>
              <a:rPr lang="cs-CZ" dirty="0" err="1"/>
              <a:t>Pöttinga</a:t>
            </a:r>
            <a:endParaRPr lang="cs-CZ" dirty="0"/>
          </a:p>
          <a:p>
            <a:r>
              <a:rPr lang="cs-CZ" dirty="0"/>
              <a:t>Vyšší odborná škola a Střední průmyslová škola elektrotechnická</a:t>
            </a:r>
          </a:p>
          <a:p>
            <a:r>
              <a:rPr lang="cs-CZ" dirty="0"/>
              <a:t>Vyšší odborná škola sociální - CARITAS</a:t>
            </a:r>
          </a:p>
          <a:p>
            <a:r>
              <a:rPr lang="cs-CZ" dirty="0"/>
              <a:t>Vyšší odborná škola sociální a teologická - DORKASA</a:t>
            </a:r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907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OSOBNOSTI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4968592"/>
          </a:xfrm>
        </p:spPr>
        <p:txBody>
          <a:bodyPr/>
          <a:lstStyle/>
          <a:p>
            <a:pPr marL="137160" indent="0">
              <a:buNone/>
            </a:pPr>
            <a:r>
              <a:rPr lang="cs-CZ" dirty="0" smtClean="0"/>
              <a:t>Jiří Wolker                              Ladislav </a:t>
            </a:r>
            <a:r>
              <a:rPr lang="cs-CZ" dirty="0" err="1" smtClean="0"/>
              <a:t>Županič</a:t>
            </a:r>
            <a:endParaRPr lang="cs-CZ" dirty="0" smtClean="0"/>
          </a:p>
          <a:p>
            <a:pPr marL="13716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137160" indent="0">
              <a:buNone/>
            </a:pPr>
            <a:r>
              <a:rPr lang="cs-CZ" b="1" dirty="0" smtClean="0"/>
              <a:t>  </a:t>
            </a:r>
          </a:p>
          <a:p>
            <a:pPr marL="137160" indent="0">
              <a:buNone/>
            </a:pPr>
            <a:r>
              <a:rPr lang="cs-CZ" dirty="0" smtClean="0"/>
              <a:t>Hana Maciuchová                   Libor Vojkůvka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256" y="1699385"/>
            <a:ext cx="1413158" cy="192429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22" y="4293096"/>
            <a:ext cx="1479366" cy="201622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38" y="1772816"/>
            <a:ext cx="1776473" cy="18352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332343"/>
            <a:ext cx="1804004" cy="197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3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/>
          <a:lstStyle/>
          <a:p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Hrad Bouzov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48676"/>
            <a:ext cx="4399839" cy="382859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48676"/>
            <a:ext cx="4182032" cy="382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3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217</TotalTime>
  <Words>254</Words>
  <Application>Microsoft Office PowerPoint</Application>
  <PresentationFormat>Předvádění na obrazovce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Vrchol</vt:lpstr>
      <vt:lpstr>Olomoucký kraj</vt:lpstr>
      <vt:lpstr>ZNAK       A     VLAJKA </vt:lpstr>
      <vt:lpstr>ZÁKLADNÍ INFORMACE</vt:lpstr>
      <vt:lpstr>STATISTICKÉ ÚDAJE</vt:lpstr>
      <vt:lpstr>PRŮMYSLOVÉ PODNIKY</vt:lpstr>
      <vt:lpstr>VĚDA A VZDĚLÁNÍ</vt:lpstr>
      <vt:lpstr>VYŠŠÍ ODBORNÉ ŠKOLY </vt:lpstr>
      <vt:lpstr>OSOBNOSTI</vt:lpstr>
      <vt:lpstr>Hrad Bouzov</vt:lpstr>
      <vt:lpstr>Hrad Šternberk</vt:lpstr>
      <vt:lpstr>Zámek Velké Losiny</vt:lpstr>
      <vt:lpstr>Zámek Náměšť na Hané</vt:lpstr>
      <vt:lpstr>Katedrála sv. Václava v Olomouci</vt:lpstr>
      <vt:lpstr>Soubor barokních kašen a sloupů </vt:lpstr>
      <vt:lpstr>DĚKUJEME ZA POZORNOST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Olomoucký kraj</dc:title>
  <dc:creator>Jarka</dc:creator>
  <cp:lastModifiedBy>Iva</cp:lastModifiedBy>
  <cp:revision>17</cp:revision>
  <dcterms:created xsi:type="dcterms:W3CDTF">2014-05-18T15:18:55Z</dcterms:created>
  <dcterms:modified xsi:type="dcterms:W3CDTF">2014-05-18T19:28:27Z</dcterms:modified>
</cp:coreProperties>
</file>