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70" r:id="rId8"/>
    <p:sldId id="268" r:id="rId9"/>
    <p:sldId id="262" r:id="rId10"/>
    <p:sldId id="267" r:id="rId11"/>
    <p:sldId id="263" r:id="rId12"/>
    <p:sldId id="264" r:id="rId13"/>
    <p:sldId id="265" r:id="rId14"/>
    <p:sldId id="266" r:id="rId15"/>
    <p:sldId id="273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7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4"/>
          <p:cNvSpPr>
            <a:spLocks noEditPoints="1"/>
          </p:cNvSpPr>
          <p:nvPr/>
        </p:nvSpPr>
        <p:spPr bwMode="auto">
          <a:xfrm>
            <a:off x="2854672" y="0"/>
            <a:ext cx="6286947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3448" y="1828800"/>
            <a:ext cx="7317105" cy="30480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13449" y="5029200"/>
            <a:ext cx="5887983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25245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D29A-2581-4239-AD9B-C401666E55FE}" type="datetimeFigureOut">
              <a:rPr lang="cs-CZ" smtClean="0"/>
              <a:pPr/>
              <a:t>28. 5. 2014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D398-5603-4834-A671-744F647B8F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4485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1601153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3448" y="685800"/>
            <a:ext cx="5563552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D29A-2581-4239-AD9B-C401666E55FE}" type="datetimeFigureOut">
              <a:rPr lang="cs-CZ" smtClean="0"/>
              <a:pPr/>
              <a:t>28. 5. 2014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D398-5603-4834-A671-744F647B8F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29424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D29A-2581-4239-AD9B-C401666E55FE}" type="datetimeFigureOut">
              <a:rPr lang="cs-CZ" smtClean="0"/>
              <a:pPr/>
              <a:t>28. 5. 2014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D398-5603-4834-A671-744F647B8F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9464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449" y="3429001"/>
            <a:ext cx="7317105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0100" y="685802"/>
            <a:ext cx="5891331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D29A-2581-4239-AD9B-C401666E55FE}" type="datetimeFigureOut">
              <a:rPr lang="cs-CZ" smtClean="0"/>
              <a:pPr/>
              <a:t>28. 5. 2014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D398-5603-4834-A671-744F647B8F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45692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25200" y="1828800"/>
            <a:ext cx="353247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98083" y="1828800"/>
            <a:ext cx="353247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D29A-2581-4239-AD9B-C401666E55FE}" type="datetimeFigureOut">
              <a:rPr lang="cs-CZ" smtClean="0"/>
              <a:pPr/>
              <a:t>28. 5. 2014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D398-5603-4834-A671-744F647B8F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97784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3448" y="1828800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13448" y="2743201"/>
            <a:ext cx="353279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97764" y="1828800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97764" y="2743201"/>
            <a:ext cx="353279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D29A-2581-4239-AD9B-C401666E55FE}" type="datetimeFigureOut">
              <a:rPr lang="cs-CZ" smtClean="0"/>
              <a:pPr/>
              <a:t>28. 5. 2014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D398-5603-4834-A671-744F647B8F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6244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D29A-2581-4239-AD9B-C401666E55FE}" type="datetimeFigureOut">
              <a:rPr lang="cs-CZ" smtClean="0"/>
              <a:pPr/>
              <a:t>28. 5. 2014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D398-5603-4834-A671-744F647B8F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36223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D29A-2581-4239-AD9B-C401666E55FE}" type="datetimeFigureOut">
              <a:rPr lang="cs-CZ" smtClean="0"/>
              <a:pPr/>
              <a:t>28. 5. 2014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D398-5603-4834-A671-744F647B8F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5341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00506" y="685800"/>
            <a:ext cx="4230202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D29A-2581-4239-AD9B-C401666E55FE}" type="datetimeFigureOut">
              <a:rPr lang="cs-CZ" smtClean="0"/>
              <a:pPr/>
              <a:t>28. 5. 2014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D398-5603-4834-A671-744F647B8F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5848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4400506" y="685800"/>
            <a:ext cx="4230202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D29A-2581-4239-AD9B-C401666E55FE}" type="datetimeFigureOut">
              <a:rPr lang="cs-CZ" smtClean="0"/>
              <a:pPr/>
              <a:t>28. 5. 2014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D398-5603-4834-A671-744F647B8F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9243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3449" y="1828800"/>
            <a:ext cx="731710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115452" y="6448427"/>
            <a:ext cx="1047467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F60D29A-2581-4239-AD9B-C401666E55FE}" type="datetimeFigureOut">
              <a:rPr lang="cs-CZ" smtClean="0"/>
              <a:pPr/>
              <a:t>28. 5. 2014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906863" y="6448427"/>
            <a:ext cx="497992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ABD398-5603-4834-A671-744F647B8F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Středočeský kraj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Vypracoval Adam </a:t>
            </a:r>
            <a:r>
              <a:rPr lang="cs-CZ" dirty="0" err="1" smtClean="0"/>
              <a:t>Ludes</a:t>
            </a:r>
            <a:r>
              <a:rPr lang="cs-CZ" dirty="0" smtClean="0"/>
              <a:t> a Marek Janoušek</a:t>
            </a:r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Obyvatelstvo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 31.12.2012</a:t>
            </a:r>
            <a:r>
              <a:rPr lang="cs-CZ" dirty="0" smtClean="0"/>
              <a:t> </a:t>
            </a:r>
            <a:r>
              <a:rPr lang="cs-CZ" dirty="0"/>
              <a:t>měl Středočeský kraj 1 291 </a:t>
            </a:r>
            <a:r>
              <a:rPr lang="cs-CZ" dirty="0" smtClean="0"/>
              <a:t>816 obyvatel.</a:t>
            </a:r>
          </a:p>
          <a:p>
            <a:r>
              <a:rPr lang="cs-CZ" dirty="0" smtClean="0"/>
              <a:t>Nejlidnatějším </a:t>
            </a:r>
            <a:r>
              <a:rPr lang="cs-CZ" dirty="0"/>
              <a:t>okresem je okres Kladno. Nejméně </a:t>
            </a:r>
            <a:r>
              <a:rPr lang="cs-CZ" dirty="0" smtClean="0"/>
              <a:t>lidnatý </a:t>
            </a:r>
            <a:r>
              <a:rPr lang="cs-CZ" dirty="0"/>
              <a:t>je okres Rakovník.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Benešov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Leží 40 km jihovýchodně od Prahy.</a:t>
            </a:r>
          </a:p>
          <a:p>
            <a:r>
              <a:rPr lang="cs-CZ" dirty="0" smtClean="0"/>
              <a:t>K 1. lednu 2013 zde žilo 16 541 obyvatel.</a:t>
            </a:r>
          </a:p>
          <a:p>
            <a:r>
              <a:rPr lang="cs-CZ" dirty="0" smtClean="0"/>
              <a:t>První písemná zmínka o Benešově pochází z roku 1219</a:t>
            </a:r>
          </a:p>
          <a:p>
            <a:r>
              <a:rPr lang="cs-CZ" dirty="0" smtClean="0"/>
              <a:t>K nejvýznamnějším průmyslovým odvětvím v Benešově patří potravinářství a strojírenství.</a:t>
            </a:r>
          </a:p>
          <a:p>
            <a:r>
              <a:rPr lang="cs-CZ" dirty="0" smtClean="0"/>
              <a:t>Jsou zde významné firmy jako </a:t>
            </a:r>
            <a:r>
              <a:rPr lang="cs-CZ" b="1" dirty="0" err="1" smtClean="0"/>
              <a:t>Schreiber</a:t>
            </a:r>
            <a:r>
              <a:rPr lang="cs-CZ" b="1" dirty="0" smtClean="0"/>
              <a:t> – výroba mléčných výrobků, Pinko – výroba zmrzlin, Ferdinand – pivovar, </a:t>
            </a:r>
            <a:r>
              <a:rPr lang="cs-CZ" b="1" dirty="0" err="1" smtClean="0"/>
              <a:t>Mavel</a:t>
            </a:r>
            <a:r>
              <a:rPr lang="cs-CZ" b="1" dirty="0" smtClean="0"/>
              <a:t> – výroba technologických celků s turbínami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Beroun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Berouně žije asi 18 919 obyvatel.</a:t>
            </a:r>
          </a:p>
          <a:p>
            <a:r>
              <a:rPr lang="cs-CZ" dirty="0" smtClean="0"/>
              <a:t>Leží na spojnici měst Praha a Plzeň a již od středověku významnou obchodní křižovatkou.</a:t>
            </a:r>
          </a:p>
          <a:p>
            <a:r>
              <a:rPr lang="cs-CZ" dirty="0" smtClean="0"/>
              <a:t>První zmínka o královském městě Beroun je z roku 1265.</a:t>
            </a:r>
          </a:p>
          <a:p>
            <a:r>
              <a:rPr lang="cs-CZ" dirty="0" smtClean="0"/>
              <a:t>Město leží na soutoku Berounky a </a:t>
            </a:r>
            <a:r>
              <a:rPr lang="cs-CZ" dirty="0" err="1" smtClean="0"/>
              <a:t>Litavky</a:t>
            </a:r>
            <a:r>
              <a:rPr lang="cs-CZ" dirty="0" smtClean="0"/>
              <a:t>, asi 30 km jihozápadně od Prahy.</a:t>
            </a:r>
          </a:p>
          <a:p>
            <a:r>
              <a:rPr lang="cs-CZ" dirty="0" smtClean="0"/>
              <a:t>Oblast Českého krasu je svým charakterem přirozeně bohatá na vápenec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0" y="633412"/>
            <a:ext cx="8572500" cy="55911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0" y="214314"/>
            <a:ext cx="8858249" cy="664368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Kladno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 Kladně žije asi 72 600 obyvatel. </a:t>
            </a:r>
            <a:endParaRPr lang="cs-CZ" dirty="0" smtClean="0"/>
          </a:p>
          <a:p>
            <a:r>
              <a:rPr lang="cs-CZ" dirty="0" smtClean="0"/>
              <a:t>První </a:t>
            </a:r>
            <a:r>
              <a:rPr lang="cs-CZ" dirty="0"/>
              <a:t>zmínky o městě jsou ze začátku 14. století. </a:t>
            </a:r>
            <a:endParaRPr lang="cs-CZ" dirty="0" smtClean="0"/>
          </a:p>
          <a:p>
            <a:r>
              <a:rPr lang="cs-CZ" dirty="0" smtClean="0"/>
              <a:t>Kladno </a:t>
            </a:r>
            <a:r>
              <a:rPr lang="cs-CZ" dirty="0"/>
              <a:t>leží 20km severozápadně od Prahy. </a:t>
            </a:r>
            <a:endParaRPr lang="cs-CZ" dirty="0" smtClean="0"/>
          </a:p>
          <a:p>
            <a:r>
              <a:rPr lang="cs-CZ" dirty="0" smtClean="0"/>
              <a:t>Je </a:t>
            </a:r>
            <a:r>
              <a:rPr lang="cs-CZ" dirty="0"/>
              <a:t>to velké průmyslové město, největší město středočeského regionu. </a:t>
            </a:r>
            <a:endParaRPr lang="cs-CZ" dirty="0" smtClean="0"/>
          </a:p>
          <a:p>
            <a:r>
              <a:rPr lang="cs-CZ" dirty="0" smtClean="0"/>
              <a:t>Průmysl </a:t>
            </a:r>
            <a:r>
              <a:rPr lang="cs-CZ" dirty="0"/>
              <a:t>v Kladně je hlavně těžební, hutnický, energetika, elektrotechnika, polygrafie, strojírenství, průmysl stavebních hmot, mlynářský, masný a dřevozpracující.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Kladenském okresu se nachází 100 obcí a dohromady v nich žije 151 355 lidí.</a:t>
            </a:r>
          </a:p>
        </p:txBody>
      </p:sp>
      <p:pic>
        <p:nvPicPr>
          <p:cNvPr id="7" name="Obrázek 6" descr="z526f-ok-cra-aeroklub-kladno-off-airp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859"/>
            <a:ext cx="9144000" cy="6822282"/>
          </a:xfrm>
          <a:prstGeom prst="rect">
            <a:avLst/>
          </a:prstGeom>
        </p:spPr>
      </p:pic>
      <p:pic>
        <p:nvPicPr>
          <p:cNvPr id="8" name="Obrázek 7" descr="698px-Kladno_CZ_Town_Hall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57896"/>
            <a:ext cx="7445454" cy="64001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Kutná Hora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Žije </a:t>
            </a:r>
            <a:r>
              <a:rPr lang="cs-CZ" dirty="0"/>
              <a:t>zde přibližně 21 600 lidí.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2. polovině 13. století zde byla zahájena těžba </a:t>
            </a:r>
            <a:r>
              <a:rPr lang="cs-CZ" dirty="0" smtClean="0"/>
              <a:t>stříbra</a:t>
            </a:r>
          </a:p>
          <a:p>
            <a:r>
              <a:rPr lang="cs-CZ" dirty="0" smtClean="0"/>
              <a:t>Průmysl </a:t>
            </a:r>
            <a:r>
              <a:rPr lang="cs-CZ" dirty="0"/>
              <a:t>nejvíce těžební (barevné kovy), strojírenský, hutnický, textilní a oděvní, dřevozpracující, </a:t>
            </a:r>
            <a:r>
              <a:rPr lang="cs-CZ" dirty="0" smtClean="0"/>
              <a:t>průmysl </a:t>
            </a:r>
            <a:r>
              <a:rPr lang="cs-CZ" dirty="0"/>
              <a:t>tabáku, čokolády a cukrovinek.</a:t>
            </a:r>
          </a:p>
          <a:p>
            <a:r>
              <a:rPr lang="cs-CZ" dirty="0"/>
              <a:t>Od roku 1995 patří Kutná Hora mezi památky UNESCO. Je to hlavně díky chrámu sv. </a:t>
            </a:r>
            <a:r>
              <a:rPr lang="cs-CZ" dirty="0" smtClean="0"/>
              <a:t>Barbory </a:t>
            </a:r>
            <a:r>
              <a:rPr lang="cs-CZ" dirty="0"/>
              <a:t>a katedrále Panny Marie v Sedlci, postavené v 18. </a:t>
            </a:r>
            <a:r>
              <a:rPr lang="cs-CZ" dirty="0" smtClean="0"/>
              <a:t>století</a:t>
            </a:r>
          </a:p>
          <a:p>
            <a:r>
              <a:rPr lang="cs-CZ" dirty="0" smtClean="0"/>
              <a:t>V </a:t>
            </a:r>
            <a:r>
              <a:rPr lang="cs-CZ" dirty="0"/>
              <a:t>Kutnohorském okresu žije v 88 obcích 73 910 obyvatel.</a:t>
            </a:r>
          </a:p>
          <a:p>
            <a:endParaRPr lang="cs-CZ" dirty="0"/>
          </a:p>
        </p:txBody>
      </p:sp>
      <p:pic>
        <p:nvPicPr>
          <p:cNvPr id="4" name="Obrázek 3" descr="kutna-hora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703238"/>
            <a:ext cx="9144000" cy="6116836"/>
          </a:xfrm>
          <a:prstGeom prst="rect">
            <a:avLst/>
          </a:prstGeom>
        </p:spPr>
      </p:pic>
      <p:pic>
        <p:nvPicPr>
          <p:cNvPr id="5" name="Obrázek 4" descr="KUTNA_HORA_(js)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90587"/>
            <a:ext cx="9144000" cy="596741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Významné osobnosti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 Středočeském kraji se narodilo mnoho významných osobností českého i světového kulturního života.</a:t>
            </a:r>
          </a:p>
          <a:p>
            <a:r>
              <a:rPr lang="cs-CZ" dirty="0" smtClean="0"/>
              <a:t>Mezi ně patří  např.: </a:t>
            </a:r>
            <a:r>
              <a:rPr lang="cs-CZ" b="1" dirty="0" smtClean="0"/>
              <a:t>Jakub Jan Ryba</a:t>
            </a:r>
            <a:r>
              <a:rPr lang="cs-CZ" dirty="0" smtClean="0"/>
              <a:t>, </a:t>
            </a:r>
            <a:r>
              <a:rPr lang="cs-CZ" b="1" dirty="0" smtClean="0"/>
              <a:t>Antonín Dvořák</a:t>
            </a:r>
            <a:r>
              <a:rPr lang="cs-CZ" dirty="0" smtClean="0"/>
              <a:t>, </a:t>
            </a:r>
            <a:r>
              <a:rPr lang="cs-CZ" b="1" dirty="0" smtClean="0"/>
              <a:t>Josef Suk</a:t>
            </a:r>
            <a:r>
              <a:rPr lang="cs-CZ" dirty="0" smtClean="0"/>
              <a:t>, </a:t>
            </a:r>
            <a:r>
              <a:rPr lang="cs-CZ" b="1" dirty="0" smtClean="0"/>
              <a:t>Josef Lada</a:t>
            </a:r>
            <a:r>
              <a:rPr lang="cs-CZ" dirty="0" smtClean="0"/>
              <a:t>, </a:t>
            </a:r>
            <a:r>
              <a:rPr lang="cs-CZ" b="1" dirty="0" smtClean="0"/>
              <a:t>Jaroslav Vrchlický </a:t>
            </a:r>
            <a:r>
              <a:rPr lang="cs-CZ" dirty="0" smtClean="0"/>
              <a:t>a </a:t>
            </a:r>
            <a:r>
              <a:rPr lang="cs-CZ" b="1" dirty="0" smtClean="0"/>
              <a:t>Ota Pavel</a:t>
            </a:r>
            <a:endParaRPr lang="cs-CZ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Kulturní památky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Největší koncentrací památek se vyznačuje město </a:t>
            </a:r>
            <a:r>
              <a:rPr lang="cs-CZ" b="1" dirty="0" smtClean="0"/>
              <a:t>Kutná Hora</a:t>
            </a:r>
            <a:r>
              <a:rPr lang="cs-CZ" dirty="0" smtClean="0"/>
              <a:t>, které bylo zapsáno do Seznamu světového přírodního a kulturního dědictví </a:t>
            </a:r>
            <a:r>
              <a:rPr lang="cs-CZ" b="1" dirty="0" smtClean="0"/>
              <a:t>UNESCO</a:t>
            </a:r>
            <a:r>
              <a:rPr lang="cs-CZ" dirty="0" smtClean="0"/>
              <a:t>. </a:t>
            </a:r>
          </a:p>
          <a:p>
            <a:r>
              <a:rPr lang="cs-CZ" dirty="0" smtClean="0"/>
              <a:t>Mezi další významné památky patří např.:  </a:t>
            </a:r>
            <a:r>
              <a:rPr lang="cs-CZ" b="1" dirty="0" smtClean="0"/>
              <a:t>hrad Karlštejn</a:t>
            </a:r>
            <a:r>
              <a:rPr lang="cs-CZ" dirty="0" smtClean="0"/>
              <a:t>, </a:t>
            </a:r>
            <a:r>
              <a:rPr lang="cs-CZ" b="1" dirty="0" smtClean="0"/>
              <a:t>Hrad Křivoklát</a:t>
            </a:r>
            <a:r>
              <a:rPr lang="cs-CZ" dirty="0" smtClean="0"/>
              <a:t> a </a:t>
            </a:r>
            <a:r>
              <a:rPr lang="cs-CZ" b="1" dirty="0" smtClean="0"/>
              <a:t>Lidice</a:t>
            </a:r>
          </a:p>
          <a:p>
            <a:r>
              <a:rPr lang="cs-CZ" dirty="0" smtClean="0"/>
              <a:t>Nejcennější přírodní oblast kraje představuje </a:t>
            </a:r>
            <a:r>
              <a:rPr lang="cs-CZ" b="1" dirty="0" smtClean="0"/>
              <a:t>CHKO </a:t>
            </a:r>
            <a:r>
              <a:rPr lang="cs-CZ" b="1" dirty="0" err="1" smtClean="0"/>
              <a:t>Křivoklátsko</a:t>
            </a:r>
            <a:r>
              <a:rPr lang="cs-CZ" dirty="0" smtClean="0"/>
              <a:t>, která figuruje na seznamu biosférických rezervací.</a:t>
            </a:r>
          </a:p>
          <a:p>
            <a:r>
              <a:rPr lang="cs-CZ" dirty="0" smtClean="0"/>
              <a:t>Mezi další významné oblasti patří </a:t>
            </a:r>
            <a:r>
              <a:rPr lang="cs-CZ" b="1" dirty="0" smtClean="0"/>
              <a:t>CHKO </a:t>
            </a:r>
            <a:r>
              <a:rPr lang="cs-CZ" b="1" dirty="0" err="1" smtClean="0"/>
              <a:t>Kokořínsko</a:t>
            </a:r>
            <a:r>
              <a:rPr lang="cs-CZ" dirty="0" smtClean="0"/>
              <a:t>, </a:t>
            </a:r>
            <a:r>
              <a:rPr lang="cs-CZ" b="1" dirty="0" smtClean="0"/>
              <a:t>Český kras</a:t>
            </a:r>
            <a:r>
              <a:rPr lang="cs-CZ" dirty="0" smtClean="0"/>
              <a:t>, </a:t>
            </a:r>
            <a:r>
              <a:rPr lang="cs-CZ" b="1" dirty="0" smtClean="0"/>
              <a:t>Český ráj</a:t>
            </a:r>
            <a:r>
              <a:rPr lang="cs-CZ" dirty="0" smtClean="0"/>
              <a:t> a </a:t>
            </a:r>
            <a:r>
              <a:rPr lang="cs-CZ" b="1" dirty="0" smtClean="0"/>
              <a:t>Blaník</a:t>
            </a:r>
            <a:r>
              <a:rPr lang="cs-CZ" dirty="0" smtClean="0"/>
              <a:t>. Další přírodně zajímavou oblastí jsou </a:t>
            </a:r>
            <a:r>
              <a:rPr lang="cs-CZ" b="1" dirty="0" smtClean="0"/>
              <a:t>Brdy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 smtClean="0"/>
              <a:t>Konec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algn="ctr"/>
            <a:r>
              <a:rPr lang="cs-CZ" sz="4000" dirty="0" smtClean="0"/>
              <a:t>Děkujeme za pozornost</a:t>
            </a:r>
            <a:endParaRPr lang="cs-CZ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Středočeský kraj je územně správní jednotkou České republiky. </a:t>
            </a:r>
            <a:endParaRPr lang="cs-CZ" dirty="0" smtClean="0"/>
          </a:p>
          <a:p>
            <a:r>
              <a:rPr lang="cs-CZ" dirty="0" smtClean="0"/>
              <a:t>Středočeský </a:t>
            </a:r>
            <a:r>
              <a:rPr lang="cs-CZ" dirty="0"/>
              <a:t>kraj jako vyšší územně samosprávný celek byl vytvořen v roce 2000. </a:t>
            </a:r>
            <a:endParaRPr lang="cs-CZ" dirty="0" smtClean="0"/>
          </a:p>
          <a:p>
            <a:r>
              <a:rPr lang="cs-CZ" dirty="0" smtClean="0"/>
              <a:t>Na </a:t>
            </a:r>
            <a:r>
              <a:rPr lang="cs-CZ" dirty="0"/>
              <a:t>rozdíl od ostatních krajů nemá své sídlo umístěno na vlastním území, ale na území jiného kraje, Hlavního města </a:t>
            </a:r>
            <a:r>
              <a:rPr lang="cs-CZ" dirty="0" smtClean="0"/>
              <a:t>Prahy.</a:t>
            </a:r>
          </a:p>
          <a:p>
            <a:r>
              <a:rPr lang="cs-CZ" dirty="0"/>
              <a:t>S</a:t>
            </a:r>
            <a:r>
              <a:rPr lang="cs-CZ" dirty="0" smtClean="0"/>
              <a:t>vou </a:t>
            </a:r>
            <a:r>
              <a:rPr lang="cs-CZ" dirty="0"/>
              <a:t>rozlohou </a:t>
            </a:r>
            <a:r>
              <a:rPr lang="cs-CZ" dirty="0" smtClean="0"/>
              <a:t>se řadí </a:t>
            </a:r>
            <a:r>
              <a:rPr lang="cs-CZ" dirty="0"/>
              <a:t>k největším krajům a patří mezi čtyři kraje, na jejichž území žije více než 1 milion obyvatel. </a:t>
            </a:r>
            <a:endParaRPr lang="cs-CZ" dirty="0" smtClean="0"/>
          </a:p>
          <a:p>
            <a:r>
              <a:rPr lang="cs-CZ" dirty="0" smtClean="0"/>
              <a:t>Jeho </a:t>
            </a:r>
            <a:r>
              <a:rPr lang="cs-CZ" dirty="0"/>
              <a:t>rozloha je 11 014 km².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Středočeský kraj leží uprostřed Čech. </a:t>
            </a:r>
            <a:endParaRPr lang="cs-CZ" dirty="0" smtClean="0"/>
          </a:p>
          <a:p>
            <a:r>
              <a:rPr lang="cs-CZ" dirty="0" smtClean="0"/>
              <a:t>Kraj </a:t>
            </a:r>
            <a:r>
              <a:rPr lang="cs-CZ" dirty="0"/>
              <a:t>obklopuje hlavní město Prahu a dále sousedí na severu s Libereckým krajem, na severovýchodě s Královéhradeckým krajem, na východě s Pardubickým krajem, na jihovýchodě s krajem Vysočina, na jihu s Jihočeským krajem, na jihozápadě s Plzeňským krajem a na severozápadě s Ústeckým krajem.</a:t>
            </a:r>
          </a:p>
        </p:txBody>
      </p:sp>
      <p:pic>
        <p:nvPicPr>
          <p:cNvPr id="5" name="Obrázek 4" descr="ST____mapa_ze_strany_8_pro_zrastrovani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6581"/>
            <a:ext cx="9144000" cy="533141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Podnebí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Podnební poměry středních Čech jsou značně závislé na nadmořské výšce a utváření terénu</a:t>
            </a:r>
            <a:r>
              <a:rPr lang="cs-CZ" dirty="0" smtClean="0"/>
              <a:t>.</a:t>
            </a:r>
          </a:p>
          <a:p>
            <a:r>
              <a:rPr lang="cs-CZ" dirty="0" smtClean="0"/>
              <a:t> </a:t>
            </a:r>
            <a:r>
              <a:rPr lang="cs-CZ" dirty="0"/>
              <a:t>Celkově však kraj patří do mírně teplé podnební oblasti. </a:t>
            </a:r>
            <a:endParaRPr lang="cs-CZ" dirty="0" smtClean="0"/>
          </a:p>
          <a:p>
            <a:r>
              <a:rPr lang="cs-CZ" dirty="0" smtClean="0"/>
              <a:t>Nejtepleji </a:t>
            </a:r>
            <a:r>
              <a:rPr lang="cs-CZ" dirty="0"/>
              <a:t>je v dolním Povltaví, v oblasti nízkých nadmořských výšek a nejchladněji v Brdech. </a:t>
            </a:r>
            <a:endParaRPr lang="cs-CZ" dirty="0" smtClean="0"/>
          </a:p>
          <a:p>
            <a:r>
              <a:rPr lang="cs-CZ" dirty="0" smtClean="0"/>
              <a:t>Nejvyšší </a:t>
            </a:r>
            <a:r>
              <a:rPr lang="cs-CZ" dirty="0"/>
              <a:t>srážky v celoročním průměru kraje zaznamenal </a:t>
            </a:r>
            <a:r>
              <a:rPr lang="cs-CZ" dirty="0" err="1"/>
              <a:t>Ondřejov</a:t>
            </a:r>
            <a:r>
              <a:rPr lang="cs-CZ" dirty="0"/>
              <a:t>, nejnižší Velké </a:t>
            </a:r>
            <a:r>
              <a:rPr lang="cs-CZ" dirty="0" err="1"/>
              <a:t>Přítočno</a:t>
            </a:r>
            <a:r>
              <a:rPr lang="cs-CZ" dirty="0"/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Povrch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Ve Středních Čechách se příliš vysoká pohoří nenalézají. </a:t>
            </a:r>
          </a:p>
          <a:p>
            <a:r>
              <a:rPr lang="cs-CZ" dirty="0" smtClean="0"/>
              <a:t>Mezi </a:t>
            </a:r>
            <a:r>
              <a:rPr lang="cs-CZ" dirty="0"/>
              <a:t>nejvyšší pohoří patří Brdy, Středočeská pahorkatina, Hřebeny, Křivoklátská vrchovina či </a:t>
            </a:r>
            <a:r>
              <a:rPr lang="cs-CZ" dirty="0" err="1"/>
              <a:t>Dolnooharská</a:t>
            </a:r>
            <a:r>
              <a:rPr lang="cs-CZ" dirty="0"/>
              <a:t> tabule</a:t>
            </a:r>
            <a:r>
              <a:rPr lang="cs-CZ" dirty="0" smtClean="0"/>
              <a:t>.</a:t>
            </a:r>
          </a:p>
          <a:p>
            <a:r>
              <a:rPr lang="cs-CZ" dirty="0" smtClean="0"/>
              <a:t>Nejvyšším </a:t>
            </a:r>
            <a:r>
              <a:rPr lang="cs-CZ" dirty="0"/>
              <a:t>vrcholem kraje je Brdský Tok (865 </a:t>
            </a:r>
            <a:r>
              <a:rPr lang="cs-CZ" dirty="0" smtClean="0"/>
              <a:t>m n. m.) </a:t>
            </a:r>
            <a:r>
              <a:rPr lang="cs-CZ" dirty="0"/>
              <a:t>a nejnižší bod se nachází na Labi u Horních </a:t>
            </a:r>
            <a:r>
              <a:rPr lang="cs-CZ" dirty="0" err="1"/>
              <a:t>Počápel</a:t>
            </a:r>
            <a:r>
              <a:rPr lang="cs-CZ" dirty="0"/>
              <a:t> s nadmořskou výškou 153 </a:t>
            </a:r>
            <a:r>
              <a:rPr lang="cs-CZ" dirty="0" smtClean="0"/>
              <a:t>m n. m.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Celá oblast patří do úmoří Severního moře, do kterého Labe ústí v Hamburku.</a:t>
            </a:r>
          </a:p>
          <a:p>
            <a:r>
              <a:rPr lang="cs-CZ" dirty="0" smtClean="0"/>
              <a:t>Největší a nejvýznamnější řeky jsou Labe, Vltava, Sázava, Berounka</a:t>
            </a:r>
          </a:p>
          <a:p>
            <a:r>
              <a:rPr lang="cs-CZ" dirty="0"/>
              <a:t>Největší přehradní nádrže leží na </a:t>
            </a:r>
            <a:r>
              <a:rPr lang="cs-CZ" dirty="0" smtClean="0"/>
              <a:t>Vltavě, tzv. Vltavská </a:t>
            </a:r>
            <a:r>
              <a:rPr lang="cs-CZ" dirty="0"/>
              <a:t>kaskáda. </a:t>
            </a:r>
            <a:endParaRPr lang="cs-CZ" dirty="0" smtClean="0"/>
          </a:p>
          <a:p>
            <a:r>
              <a:rPr lang="cs-CZ" dirty="0" smtClean="0"/>
              <a:t>Ta </a:t>
            </a:r>
            <a:r>
              <a:rPr lang="cs-CZ" dirty="0"/>
              <a:t>se skládá z nádrží Kamýk a Slapy, která je největší, dále z Vranské, Orlické a Štěchovické přehrady.</a:t>
            </a:r>
            <a:endParaRPr lang="cs-CZ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Největším průmyslovými odvětvími jsou strojírenství, chemie a potravinářství. </a:t>
            </a:r>
          </a:p>
          <a:p>
            <a:r>
              <a:rPr lang="cs-CZ" dirty="0" smtClean="0"/>
              <a:t>Těžba </a:t>
            </a:r>
            <a:r>
              <a:rPr lang="cs-CZ" dirty="0"/>
              <a:t>nerostných surovin: kámen, cihlářské suroviny, černé uhlí (okolí Kladna), vápenec a cementářské suroviny. </a:t>
            </a:r>
            <a:endParaRPr lang="cs-CZ" dirty="0" smtClean="0"/>
          </a:p>
          <a:p>
            <a:r>
              <a:rPr lang="cs-CZ" dirty="0" smtClean="0"/>
              <a:t>Strojírenství: ŠKODA AUTO a.s. Mladá Boleslav a TPCA </a:t>
            </a:r>
            <a:r>
              <a:rPr lang="cs-CZ" dirty="0" err="1" smtClean="0"/>
              <a:t>Czech</a:t>
            </a:r>
            <a:r>
              <a:rPr lang="cs-CZ" dirty="0" smtClean="0"/>
              <a:t> s.r.o.</a:t>
            </a:r>
          </a:p>
          <a:p>
            <a:r>
              <a:rPr lang="cs-CZ" dirty="0" smtClean="0"/>
              <a:t>Je </a:t>
            </a:r>
            <a:r>
              <a:rPr lang="cs-CZ" dirty="0"/>
              <a:t>zde zastoupeno i </a:t>
            </a:r>
            <a:r>
              <a:rPr lang="cs-CZ" dirty="0" smtClean="0"/>
              <a:t>sklářství a keramika. </a:t>
            </a:r>
          </a:p>
          <a:p>
            <a:r>
              <a:rPr lang="cs-CZ" dirty="0" smtClean="0"/>
              <a:t>V </a:t>
            </a:r>
            <a:r>
              <a:rPr lang="cs-CZ" dirty="0"/>
              <a:t>zemědělství vyniká hlavně pěstování pšenice, ječmene, cukrové řepy, brambor, ovoce, zeleniny a okrasných rostlin. </a:t>
            </a:r>
            <a:endParaRPr lang="cs-CZ" dirty="0" smtClean="0"/>
          </a:p>
          <a:p>
            <a:r>
              <a:rPr lang="cs-CZ" dirty="0" smtClean="0"/>
              <a:t>Rozvíjí </a:t>
            </a:r>
            <a:r>
              <a:rPr lang="cs-CZ" dirty="0"/>
              <a:t>se pěstování energetických plodin, zejména řepky olejky.</a:t>
            </a:r>
          </a:p>
        </p:txBody>
      </p:sp>
      <p:pic>
        <p:nvPicPr>
          <p:cNvPr id="4" name="Obrázek 3" descr="skoda_MladaBolesla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Obrázek 4" descr="tpca-kol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9144000" cy="478917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Doprava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Středočeský kraj patří mezi největší samostatné územně správní celky České republiky. </a:t>
            </a:r>
            <a:endParaRPr lang="cs-CZ" dirty="0" smtClean="0"/>
          </a:p>
          <a:p>
            <a:r>
              <a:rPr lang="cs-CZ" dirty="0" smtClean="0"/>
              <a:t>Území </a:t>
            </a:r>
            <a:r>
              <a:rPr lang="cs-CZ" dirty="0"/>
              <a:t>kraje má velmi rozsáhlou silniční a železniční síť.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kraji se nachází dálnice a rychlostních komunikace. </a:t>
            </a:r>
            <a:endParaRPr lang="cs-CZ" dirty="0" smtClean="0"/>
          </a:p>
          <a:p>
            <a:r>
              <a:rPr lang="cs-CZ" dirty="0" smtClean="0"/>
              <a:t>Své </a:t>
            </a:r>
            <a:r>
              <a:rPr lang="cs-CZ" dirty="0"/>
              <a:t>zastoupení zde má i vodní doprava.</a:t>
            </a:r>
          </a:p>
        </p:txBody>
      </p:sp>
      <p:pic>
        <p:nvPicPr>
          <p:cNvPr id="4" name="Obrázek 3" descr="20101112m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Členění kraje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Kraj je vymezen územím 12 okresů</a:t>
            </a:r>
            <a:r>
              <a:rPr lang="cs-CZ" dirty="0" smtClean="0"/>
              <a:t>: Benešov, Beroun, Kladno, Kolín, Kutná Hora, Mělník</a:t>
            </a:r>
            <a:r>
              <a:rPr lang="cs-CZ" dirty="0"/>
              <a:t>, Mladá Boleslav, Nymburk, Praha-východ, Praha-západ, Příbram, Rakovník.</a:t>
            </a:r>
          </a:p>
        </p:txBody>
      </p:sp>
      <p:pic>
        <p:nvPicPr>
          <p:cNvPr id="5" name="Obrázek 4" descr="okresy_cd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3244"/>
            <a:ext cx="9144000" cy="655475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.8|1.3"/>
</p:tagLst>
</file>

<file path=ppt/theme/theme1.xml><?xml version="1.0" encoding="utf-8"?>
<a:theme xmlns:a="http://schemas.openxmlformats.org/drawingml/2006/main" name="Motiv1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387</TotalTime>
  <Words>819</Words>
  <Application>Microsoft Office PowerPoint</Application>
  <PresentationFormat>Předvádění na obrazovce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Motiv1</vt:lpstr>
      <vt:lpstr>Středočeský kraj</vt:lpstr>
      <vt:lpstr>Obecně</vt:lpstr>
      <vt:lpstr>Poloha</vt:lpstr>
      <vt:lpstr>Podnebí</vt:lpstr>
      <vt:lpstr>Povrch</vt:lpstr>
      <vt:lpstr>Vodstvo</vt:lpstr>
      <vt:lpstr>Hospodářství</vt:lpstr>
      <vt:lpstr>Doprava</vt:lpstr>
      <vt:lpstr>Členění kraje</vt:lpstr>
      <vt:lpstr>Obyvatelstvo</vt:lpstr>
      <vt:lpstr>Benešov</vt:lpstr>
      <vt:lpstr>Beroun</vt:lpstr>
      <vt:lpstr>Kladno</vt:lpstr>
      <vt:lpstr>Kutná Hora</vt:lpstr>
      <vt:lpstr>Významné osobnosti</vt:lpstr>
      <vt:lpstr>Kulturní památky</vt:lpstr>
      <vt:lpstr>Konec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Středočeský kraj</dc:title>
  <dc:creator>Adam Ludes</dc:creator>
  <cp:lastModifiedBy>Adam Ludes</cp:lastModifiedBy>
  <cp:revision>36</cp:revision>
  <dcterms:created xsi:type="dcterms:W3CDTF">2014-05-17T10:35:20Z</dcterms:created>
  <dcterms:modified xsi:type="dcterms:W3CDTF">2014-05-28T18:53:02Z</dcterms:modified>
</cp:coreProperties>
</file>