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4C947-B145-499A-88CA-3CD088EA0F7C}" type="datetimeFigureOut">
              <a:rPr lang="cs-CZ" smtClean="0"/>
              <a:pPr/>
              <a:t>25.5.2014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463BB-135C-4FC3-8948-38645A66417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463BB-135C-4FC3-8948-38645A664171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0922-6243-4E59-9B9A-705C76E3178D}" type="datetimeFigureOut">
              <a:rPr lang="cs-CZ" smtClean="0"/>
              <a:pPr/>
              <a:t>25.5.2014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21B0-858A-4242-98BA-69CA94B448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0922-6243-4E59-9B9A-705C76E3178D}" type="datetimeFigureOut">
              <a:rPr lang="cs-CZ" smtClean="0"/>
              <a:pPr/>
              <a:t>25.5.2014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21B0-858A-4242-98BA-69CA94B448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0922-6243-4E59-9B9A-705C76E3178D}" type="datetimeFigureOut">
              <a:rPr lang="cs-CZ" smtClean="0"/>
              <a:pPr/>
              <a:t>25.5.2014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21B0-858A-4242-98BA-69CA94B448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0922-6243-4E59-9B9A-705C76E3178D}" type="datetimeFigureOut">
              <a:rPr lang="cs-CZ" smtClean="0"/>
              <a:pPr/>
              <a:t>25.5.2014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21B0-858A-4242-98BA-69CA94B448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0922-6243-4E59-9B9A-705C76E3178D}" type="datetimeFigureOut">
              <a:rPr lang="cs-CZ" smtClean="0"/>
              <a:pPr/>
              <a:t>25.5.2014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21B0-858A-4242-98BA-69CA94B448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0922-6243-4E59-9B9A-705C76E3178D}" type="datetimeFigureOut">
              <a:rPr lang="cs-CZ" smtClean="0"/>
              <a:pPr/>
              <a:t>25.5.2014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21B0-858A-4242-98BA-69CA94B448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0922-6243-4E59-9B9A-705C76E3178D}" type="datetimeFigureOut">
              <a:rPr lang="cs-CZ" smtClean="0"/>
              <a:pPr/>
              <a:t>25.5.2014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21B0-858A-4242-98BA-69CA94B448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0922-6243-4E59-9B9A-705C76E3178D}" type="datetimeFigureOut">
              <a:rPr lang="cs-CZ" smtClean="0"/>
              <a:pPr/>
              <a:t>25.5.2014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21B0-858A-4242-98BA-69CA94B448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0922-6243-4E59-9B9A-705C76E3178D}" type="datetimeFigureOut">
              <a:rPr lang="cs-CZ" smtClean="0"/>
              <a:pPr/>
              <a:t>25.5.2014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21B0-858A-4242-98BA-69CA94B448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0922-6243-4E59-9B9A-705C76E3178D}" type="datetimeFigureOut">
              <a:rPr lang="cs-CZ" smtClean="0"/>
              <a:pPr/>
              <a:t>25.5.2014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621B0-858A-4242-98BA-69CA94B4483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90922-6243-4E59-9B9A-705C76E3178D}" type="datetimeFigureOut">
              <a:rPr lang="cs-CZ" smtClean="0"/>
              <a:pPr/>
              <a:t>25.5.2014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0C621B0-858A-4242-98BA-69CA94B4483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890922-6243-4E59-9B9A-705C76E3178D}" type="datetimeFigureOut">
              <a:rPr lang="cs-CZ" smtClean="0"/>
              <a:pPr/>
              <a:t>25.5.2014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C621B0-858A-4242-98BA-69CA94B4483E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851648" cy="1828800"/>
          </a:xfrm>
        </p:spPr>
        <p:txBody>
          <a:bodyPr/>
          <a:lstStyle/>
          <a:p>
            <a:pPr algn="ctr"/>
            <a:r>
              <a:rPr lang="cs-CZ" dirty="0" smtClean="0"/>
              <a:t>Pardubický kraj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568" y="5013176"/>
            <a:ext cx="7854696" cy="1752600"/>
          </a:xfrm>
        </p:spPr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pPr algn="ctr"/>
            <a:r>
              <a:rPr lang="cs-CZ" dirty="0" smtClean="0">
                <a:latin typeface="Comic Sans MS" pitchFamily="66" charset="0"/>
              </a:rPr>
              <a:t>Vypracovali: Dan Vodák a Michal Musil</a:t>
            </a:r>
          </a:p>
        </p:txBody>
      </p:sp>
      <p:pic>
        <p:nvPicPr>
          <p:cNvPr id="5" name="Obrázek 4" descr="zempl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780928"/>
            <a:ext cx="4464496" cy="2567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Kunětická hora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Je to hrad z počátku 15. století, který se nachází v České tabuli</a:t>
            </a:r>
          </a:p>
          <a:p>
            <a:r>
              <a:rPr lang="cs-CZ" dirty="0" smtClean="0">
                <a:latin typeface="Comic Sans MS" pitchFamily="66" charset="0"/>
              </a:rPr>
              <a:t>Do dnešní doby se podařila uchovat značná část vnějšku i interiéru</a:t>
            </a:r>
          </a:p>
          <a:p>
            <a:endParaRPr lang="cs-CZ" dirty="0"/>
          </a:p>
        </p:txBody>
      </p:sp>
      <p:pic>
        <p:nvPicPr>
          <p:cNvPr id="1026" name="Picture 2" descr="C:\Documents and Settings\Daneček\Plocha\kunetic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89040"/>
            <a:ext cx="3922405" cy="2614937"/>
          </a:xfrm>
          <a:prstGeom prst="rect">
            <a:avLst/>
          </a:prstGeom>
          <a:noFill/>
        </p:spPr>
      </p:pic>
      <p:pic>
        <p:nvPicPr>
          <p:cNvPr id="1027" name="Picture 3" descr="C:\Documents and Settings\Daneček\Plocha\kunetic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789040"/>
            <a:ext cx="3576397" cy="2682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sz="4800" dirty="0" smtClean="0">
                <a:latin typeface="+mj-lt"/>
              </a:rPr>
              <a:t>Děkujeme za pozornost</a:t>
            </a:r>
            <a:endParaRPr lang="cs-CZ" sz="4800" dirty="0"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Znak a vlajka</a:t>
            </a:r>
            <a:endParaRPr lang="cs-CZ" dirty="0"/>
          </a:p>
        </p:txBody>
      </p:sp>
      <p:pic>
        <p:nvPicPr>
          <p:cNvPr id="4" name="Zástupný symbol pro obsah 3" descr="zempl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348880"/>
            <a:ext cx="2880320" cy="3748017"/>
          </a:xfrm>
        </p:spPr>
      </p:pic>
      <p:pic>
        <p:nvPicPr>
          <p:cNvPr id="5" name="Obrázek 4" descr="zempl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564904"/>
            <a:ext cx="4464496" cy="2976331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Základní 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Krajské město: Pardubice</a:t>
            </a:r>
          </a:p>
          <a:p>
            <a:r>
              <a:rPr lang="cs-CZ" dirty="0" smtClean="0">
                <a:latin typeface="Comic Sans MS" pitchFamily="66" charset="0"/>
              </a:rPr>
              <a:t>Hejtman: Martin Netolický</a:t>
            </a:r>
          </a:p>
          <a:p>
            <a:r>
              <a:rPr lang="cs-CZ" dirty="0" smtClean="0">
                <a:latin typeface="Comic Sans MS" pitchFamily="66" charset="0"/>
              </a:rPr>
              <a:t>Rozloha: 4 519 km²</a:t>
            </a:r>
          </a:p>
          <a:p>
            <a:r>
              <a:rPr lang="cs-CZ" dirty="0" smtClean="0">
                <a:latin typeface="Comic Sans MS" pitchFamily="66" charset="0"/>
              </a:rPr>
              <a:t>Počet obyvatel: 516 411</a:t>
            </a:r>
          </a:p>
          <a:p>
            <a:r>
              <a:rPr lang="cs-CZ" dirty="0" smtClean="0">
                <a:latin typeface="Comic Sans MS" pitchFamily="66" charset="0"/>
              </a:rPr>
              <a:t>Nejvyšší bod: Králický Sněžník (1 424 m.)</a:t>
            </a:r>
          </a:p>
          <a:p>
            <a:r>
              <a:rPr lang="cs-CZ" dirty="0" smtClean="0">
                <a:latin typeface="Comic Sans MS" pitchFamily="66" charset="0"/>
              </a:rPr>
              <a:t>Počet okresů: 4 (Pardubice, Chrudim, Svitavy, Ústí nad Orlicí)</a:t>
            </a:r>
          </a:p>
        </p:txBody>
      </p:sp>
      <p:pic>
        <p:nvPicPr>
          <p:cNvPr id="1026" name="Picture 2" descr="C:\Documents and Settings\Daneček\Plocha\zempl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82507"/>
            <a:ext cx="3024336" cy="2030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Statistické údaje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67544" y="2348880"/>
          <a:ext cx="8229600" cy="2717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819293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Okresy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Rozloha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Počet obyvatel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Hustota zalidnění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omic Sans MS" pitchFamily="66" charset="0"/>
                        </a:rPr>
                        <a:t>Počet obcí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7467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omic Sans MS" pitchFamily="66" charset="0"/>
                        </a:rPr>
                        <a:t>Pardubice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Comic Sans MS" pitchFamily="66" charset="0"/>
                        </a:rPr>
                        <a:t>880</a:t>
                      </a:r>
                      <a:r>
                        <a:rPr lang="cs-CZ" baseline="0" dirty="0" smtClean="0">
                          <a:latin typeface="Comic Sans MS" pitchFamily="66" charset="0"/>
                        </a:rPr>
                        <a:t> km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²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omic Sans MS" pitchFamily="66" charset="0"/>
                        </a:rPr>
                        <a:t>167 750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omic Sans MS" pitchFamily="66" charset="0"/>
                        </a:rPr>
                        <a:t>191 o./</a:t>
                      </a:r>
                      <a:r>
                        <a:rPr lang="cs-CZ" baseline="0" dirty="0" smtClean="0">
                          <a:latin typeface="Comic Sans MS" pitchFamily="66" charset="0"/>
                        </a:rPr>
                        <a:t>km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²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omic Sans MS" pitchFamily="66" charset="0"/>
                        </a:rPr>
                        <a:t>152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7467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omic Sans MS" pitchFamily="66" charset="0"/>
                        </a:rPr>
                        <a:t>Chrudim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omic Sans MS" pitchFamily="66" charset="0"/>
                        </a:rPr>
                        <a:t>993 </a:t>
                      </a:r>
                      <a:r>
                        <a:rPr lang="cs-CZ" baseline="0" dirty="0" smtClean="0">
                          <a:latin typeface="Comic Sans MS" pitchFamily="66" charset="0"/>
                        </a:rPr>
                        <a:t>km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²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omic Sans MS" pitchFamily="66" charset="0"/>
                        </a:rPr>
                        <a:t>104 371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omic Sans MS" pitchFamily="66" charset="0"/>
                        </a:rPr>
                        <a:t>105 o./</a:t>
                      </a:r>
                      <a:r>
                        <a:rPr lang="cs-CZ" baseline="0" dirty="0" smtClean="0">
                          <a:latin typeface="Comic Sans MS" pitchFamily="66" charset="0"/>
                        </a:rPr>
                        <a:t>km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²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omic Sans MS" pitchFamily="66" charset="0"/>
                        </a:rPr>
                        <a:t>121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7467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omic Sans MS" pitchFamily="66" charset="0"/>
                        </a:rPr>
                        <a:t>Svitavy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omic Sans MS" pitchFamily="66" charset="0"/>
                        </a:rPr>
                        <a:t>1 379 </a:t>
                      </a:r>
                      <a:r>
                        <a:rPr lang="cs-CZ" baseline="0" dirty="0" smtClean="0">
                          <a:latin typeface="Comic Sans MS" pitchFamily="66" charset="0"/>
                        </a:rPr>
                        <a:t>km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²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omic Sans MS" pitchFamily="66" charset="0"/>
                        </a:rPr>
                        <a:t>105 112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omic Sans MS" pitchFamily="66" charset="0"/>
                        </a:rPr>
                        <a:t>76 o./</a:t>
                      </a:r>
                      <a:r>
                        <a:rPr lang="cs-CZ" baseline="0" dirty="0" smtClean="0">
                          <a:latin typeface="Comic Sans MS" pitchFamily="66" charset="0"/>
                        </a:rPr>
                        <a:t>km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²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omic Sans MS" pitchFamily="66" charset="0"/>
                        </a:rPr>
                        <a:t>177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7467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omic Sans MS" pitchFamily="66" charset="0"/>
                        </a:rPr>
                        <a:t>Ústí n. Orlicí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omic Sans MS" pitchFamily="66" charset="0"/>
                        </a:rPr>
                        <a:t>1 258</a:t>
                      </a:r>
                      <a:r>
                        <a:rPr lang="cs-CZ" baseline="0" dirty="0" smtClean="0">
                          <a:latin typeface="Comic Sans MS" pitchFamily="66" charset="0"/>
                        </a:rPr>
                        <a:t> km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²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omic Sans MS" pitchFamily="66" charset="0"/>
                        </a:rPr>
                        <a:t>139 178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omic Sans MS" pitchFamily="66" charset="0"/>
                        </a:rPr>
                        <a:t>111 o./</a:t>
                      </a:r>
                      <a:r>
                        <a:rPr lang="cs-CZ" baseline="0" dirty="0" smtClean="0">
                          <a:latin typeface="Comic Sans MS" pitchFamily="66" charset="0"/>
                        </a:rPr>
                        <a:t>km</a:t>
                      </a:r>
                      <a:r>
                        <a:rPr lang="cs-CZ" dirty="0" smtClean="0">
                          <a:latin typeface="Comic Sans MS" pitchFamily="66" charset="0"/>
                        </a:rPr>
                        <a:t>²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latin typeface="Comic Sans MS" pitchFamily="66" charset="0"/>
                        </a:rPr>
                        <a:t>119</a:t>
                      </a:r>
                      <a:endParaRPr lang="cs-CZ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Hospodářství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Nejrozvinutější je strojírenství, dále textilní a chemický průmysl</a:t>
            </a:r>
          </a:p>
          <a:p>
            <a:r>
              <a:rPr lang="cs-CZ" dirty="0" smtClean="0">
                <a:latin typeface="Comic Sans MS" pitchFamily="66" charset="0"/>
              </a:rPr>
              <a:t>Nejvýznamnější je zemědělství</a:t>
            </a:r>
          </a:p>
          <a:p>
            <a:r>
              <a:rPr lang="cs-CZ" dirty="0" smtClean="0">
                <a:latin typeface="Comic Sans MS" pitchFamily="66" charset="0"/>
              </a:rPr>
              <a:t>Z celkové rozlohy kraje zaujímá zemědělská půda 60%, lesy 30% a vodní </a:t>
            </a:r>
            <a:r>
              <a:rPr lang="cs-CZ" dirty="0" smtClean="0">
                <a:latin typeface="Comic Sans MS" pitchFamily="66" charset="0"/>
              </a:rPr>
              <a:t>plochy 1%, ostatní tvoří obytná část</a:t>
            </a:r>
            <a:endParaRPr lang="cs-CZ" dirty="0" smtClean="0">
              <a:latin typeface="Comic Sans MS" pitchFamily="66" charset="0"/>
            </a:endParaRPr>
          </a:p>
          <a:p>
            <a:r>
              <a:rPr lang="cs-CZ" dirty="0" smtClean="0">
                <a:latin typeface="Comic Sans MS" pitchFamily="66" charset="0"/>
              </a:rPr>
              <a:t>Nejúrodnější oblast je Polabská nížina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Průmysl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Největším podnikem je </a:t>
            </a:r>
            <a:r>
              <a:rPr lang="cs-CZ" dirty="0" err="1" smtClean="0">
                <a:latin typeface="Comic Sans MS" pitchFamily="66" charset="0"/>
              </a:rPr>
              <a:t>Paramo</a:t>
            </a:r>
            <a:r>
              <a:rPr lang="cs-CZ" dirty="0" smtClean="0">
                <a:latin typeface="Comic Sans MS" pitchFamily="66" charset="0"/>
              </a:rPr>
              <a:t>, a. s. (</a:t>
            </a:r>
            <a:r>
              <a:rPr lang="cs-CZ" b="1" dirty="0" smtClean="0">
                <a:latin typeface="Comic Sans MS" pitchFamily="66" charset="0"/>
              </a:rPr>
              <a:t>Pa</a:t>
            </a:r>
            <a:r>
              <a:rPr lang="cs-CZ" dirty="0" smtClean="0">
                <a:latin typeface="Comic Sans MS" pitchFamily="66" charset="0"/>
              </a:rPr>
              <a:t>rdubická </a:t>
            </a:r>
            <a:r>
              <a:rPr lang="cs-CZ" b="1" dirty="0" smtClean="0">
                <a:latin typeface="Comic Sans MS" pitchFamily="66" charset="0"/>
              </a:rPr>
              <a:t>ra</a:t>
            </a:r>
            <a:r>
              <a:rPr lang="cs-CZ" dirty="0" smtClean="0">
                <a:latin typeface="Comic Sans MS" pitchFamily="66" charset="0"/>
              </a:rPr>
              <a:t>finérie </a:t>
            </a:r>
            <a:r>
              <a:rPr lang="cs-CZ" b="1" dirty="0" smtClean="0">
                <a:latin typeface="Comic Sans MS" pitchFamily="66" charset="0"/>
              </a:rPr>
              <a:t>m</a:t>
            </a:r>
            <a:r>
              <a:rPr lang="cs-CZ" dirty="0" smtClean="0">
                <a:latin typeface="Comic Sans MS" pitchFamily="66" charset="0"/>
              </a:rPr>
              <a:t>inerálních </a:t>
            </a:r>
            <a:r>
              <a:rPr lang="cs-CZ" b="1" dirty="0" smtClean="0">
                <a:latin typeface="Comic Sans MS" pitchFamily="66" charset="0"/>
              </a:rPr>
              <a:t>o</a:t>
            </a:r>
            <a:r>
              <a:rPr lang="cs-CZ" dirty="0" smtClean="0">
                <a:latin typeface="Comic Sans MS" pitchFamily="66" charset="0"/>
              </a:rPr>
              <a:t>lejů), který řadíme do oblasti petrochemického průmyslu</a:t>
            </a:r>
          </a:p>
          <a:p>
            <a:r>
              <a:rPr lang="cs-CZ" dirty="0" smtClean="0">
                <a:latin typeface="Comic Sans MS" pitchFamily="66" charset="0"/>
              </a:rPr>
              <a:t>Dále se zde nachází H.R.G. spol. s.</a:t>
            </a:r>
            <a:r>
              <a:rPr lang="cs-CZ" dirty="0" err="1" smtClean="0">
                <a:latin typeface="Comic Sans MS" pitchFamily="66" charset="0"/>
              </a:rPr>
              <a:t>r.o</a:t>
            </a:r>
            <a:r>
              <a:rPr lang="cs-CZ" dirty="0" smtClean="0">
                <a:latin typeface="Comic Sans MS" pitchFamily="66" charset="0"/>
              </a:rPr>
              <a:t>, což je společnost zabývající se tiskem např. letáků, plakátů a brožur</a:t>
            </a:r>
          </a:p>
          <a:p>
            <a:r>
              <a:rPr lang="cs-CZ" dirty="0" smtClean="0">
                <a:latin typeface="Comic Sans MS" pitchFamily="66" charset="0"/>
              </a:rPr>
              <a:t>Řadíme sem také OREDO spol. s.</a:t>
            </a:r>
            <a:r>
              <a:rPr lang="cs-CZ" dirty="0" err="1" smtClean="0">
                <a:latin typeface="Comic Sans MS" pitchFamily="66" charset="0"/>
              </a:rPr>
              <a:t>r.o</a:t>
            </a:r>
            <a:r>
              <a:rPr lang="cs-CZ" dirty="0" smtClean="0">
                <a:latin typeface="Comic Sans MS" pitchFamily="66" charset="0"/>
              </a:rPr>
              <a:t>, zřízená k objednávání veřejné dopravy</a:t>
            </a: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ctr"/>
            <a:r>
              <a:rPr lang="cs-CZ" dirty="0" smtClean="0"/>
              <a:t>Osobnosti</a:t>
            </a:r>
            <a:endParaRPr lang="cs-CZ" dirty="0"/>
          </a:p>
        </p:txBody>
      </p:sp>
      <p:pic>
        <p:nvPicPr>
          <p:cNvPr id="4" name="Zástupný symbol pro obsah 3" descr="zemplx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1988840"/>
            <a:ext cx="1368152" cy="2052228"/>
          </a:xfrm>
        </p:spPr>
      </p:pic>
      <p:pic>
        <p:nvPicPr>
          <p:cNvPr id="5" name="Obrázek 4" descr="zemplx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1916832"/>
            <a:ext cx="1440160" cy="2017085"/>
          </a:xfrm>
          <a:prstGeom prst="rect">
            <a:avLst/>
          </a:prstGeom>
        </p:spPr>
      </p:pic>
      <p:pic>
        <p:nvPicPr>
          <p:cNvPr id="6" name="Obrázek 5" descr="zemplx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4509120"/>
            <a:ext cx="1584176" cy="2222738"/>
          </a:xfrm>
          <a:prstGeom prst="rect">
            <a:avLst/>
          </a:prstGeom>
        </p:spPr>
      </p:pic>
      <p:pic>
        <p:nvPicPr>
          <p:cNvPr id="7" name="Obrázek 6" descr="zemplx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9" y="4581378"/>
            <a:ext cx="1656183" cy="2130193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11560" y="1556792"/>
            <a:ext cx="32223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Bedřich Smetana (hudebník)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724128" y="1556792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Jan Kašpar (letec)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39552" y="4077072"/>
            <a:ext cx="3219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Bohuslav Martinů (houslista)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5436096" y="4077072"/>
            <a:ext cx="3167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Josef </a:t>
            </a:r>
            <a:r>
              <a:rPr lang="cs-CZ" dirty="0" err="1" smtClean="0">
                <a:latin typeface="Comic Sans MS" pitchFamily="66" charset="0"/>
              </a:rPr>
              <a:t>Ressel</a:t>
            </a:r>
            <a:r>
              <a:rPr lang="cs-CZ" dirty="0" smtClean="0">
                <a:latin typeface="Comic Sans MS" pitchFamily="66" charset="0"/>
              </a:rPr>
              <a:t> (lodní inženýr)</a:t>
            </a:r>
            <a:endParaRPr lang="cs-CZ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Králický Sněžník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Větší část tvoří vrchoviny a pahorkatiny</a:t>
            </a:r>
          </a:p>
          <a:p>
            <a:r>
              <a:rPr lang="cs-CZ" dirty="0" smtClean="0">
                <a:latin typeface="Comic Sans MS" pitchFamily="66" charset="0"/>
              </a:rPr>
              <a:t>Měří 1424 m n. m.</a:t>
            </a:r>
          </a:p>
          <a:p>
            <a:r>
              <a:rPr lang="cs-CZ" dirty="0" smtClean="0">
                <a:latin typeface="Comic Sans MS" pitchFamily="66" charset="0"/>
              </a:rPr>
              <a:t>Navazují na něj Orlické hory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1026" name="Picture 2" descr="C:\Documents and Settings\Daneček\Plocha\snezni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645024"/>
            <a:ext cx="4062983" cy="2680143"/>
          </a:xfrm>
          <a:prstGeom prst="rect">
            <a:avLst/>
          </a:prstGeom>
          <a:noFill/>
        </p:spPr>
      </p:pic>
      <p:pic>
        <p:nvPicPr>
          <p:cNvPr id="1027" name="Picture 3" descr="C:\Documents and Settings\Daneček\Plocha\snezni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17032"/>
            <a:ext cx="3931940" cy="2511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Zámek v Litomyšli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omic Sans MS" pitchFamily="66" charset="0"/>
              </a:rPr>
              <a:t>Je to jeden z největších renesančních zámků v ČR</a:t>
            </a:r>
          </a:p>
          <a:p>
            <a:r>
              <a:rPr lang="cs-CZ" dirty="0" smtClean="0">
                <a:latin typeface="Comic Sans MS" pitchFamily="66" charset="0"/>
              </a:rPr>
              <a:t>Zámek má dnešní podobu počínaje 2. </a:t>
            </a:r>
            <a:r>
              <a:rPr lang="cs-CZ" dirty="0" err="1" smtClean="0">
                <a:latin typeface="Comic Sans MS" pitchFamily="66" charset="0"/>
              </a:rPr>
              <a:t>pol</a:t>
            </a:r>
            <a:r>
              <a:rPr lang="cs-CZ" dirty="0" smtClean="0">
                <a:latin typeface="Comic Sans MS" pitchFamily="66" charset="0"/>
              </a:rPr>
              <a:t>. 16. stol.</a:t>
            </a:r>
          </a:p>
          <a:p>
            <a:r>
              <a:rPr lang="cs-CZ" dirty="0" smtClean="0">
                <a:latin typeface="Comic Sans MS" pitchFamily="66" charset="0"/>
              </a:rPr>
              <a:t>Od roku 1999 je to památka UNESCO</a:t>
            </a:r>
            <a:endParaRPr lang="cs-CZ" dirty="0">
              <a:latin typeface="Comic Sans MS" pitchFamily="66" charset="0"/>
            </a:endParaRPr>
          </a:p>
        </p:txBody>
      </p:sp>
      <p:pic>
        <p:nvPicPr>
          <p:cNvPr id="3074" name="Picture 2" descr="C:\Documents and Settings\Daneček\Plocha\litomys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73016"/>
            <a:ext cx="4032448" cy="3024336"/>
          </a:xfrm>
          <a:prstGeom prst="rect">
            <a:avLst/>
          </a:prstGeom>
          <a:noFill/>
        </p:spPr>
      </p:pic>
      <p:pic>
        <p:nvPicPr>
          <p:cNvPr id="3075" name="Picture 3" descr="C:\Documents and Settings\Daneček\Plocha\litomysl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89040"/>
            <a:ext cx="3890714" cy="2602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</TotalTime>
  <Words>315</Words>
  <Application>Microsoft Office PowerPoint</Application>
  <PresentationFormat>Předvádění na obrazovce (4:3)</PresentationFormat>
  <Paragraphs>68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Tok</vt:lpstr>
      <vt:lpstr>Pardubický kraj</vt:lpstr>
      <vt:lpstr>Znak a vlajka</vt:lpstr>
      <vt:lpstr>Základní informace</vt:lpstr>
      <vt:lpstr>Statistické údaje</vt:lpstr>
      <vt:lpstr>Hospodářství</vt:lpstr>
      <vt:lpstr>Průmysl</vt:lpstr>
      <vt:lpstr>Osobnosti</vt:lpstr>
      <vt:lpstr>Králický Sněžník</vt:lpstr>
      <vt:lpstr>Zámek v Litomyšli</vt:lpstr>
      <vt:lpstr>Kunětická hora</vt:lpstr>
      <vt:lpstr>Snímek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Daneček</dc:creator>
  <cp:lastModifiedBy>Daneček</cp:lastModifiedBy>
  <cp:revision>43</cp:revision>
  <dcterms:created xsi:type="dcterms:W3CDTF">2014-05-25T16:10:03Z</dcterms:created>
  <dcterms:modified xsi:type="dcterms:W3CDTF">2014-05-25T18:17:49Z</dcterms:modified>
</cp:coreProperties>
</file>