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2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3C9357-2F67-47A0-A12C-E0169D304CEE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84EEA3-BB45-48E9-BC16-4219332FB3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458200" cy="1222375"/>
          </a:xfrm>
        </p:spPr>
        <p:txBody>
          <a:bodyPr>
            <a:normAutofit/>
          </a:bodyPr>
          <a:lstStyle/>
          <a:p>
            <a:r>
              <a:rPr lang="cs-CZ" sz="5400" dirty="0" smtClean="0"/>
              <a:t>Moravskoslezský kraj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Hyundai</a:t>
            </a:r>
            <a:endParaRPr lang="cs-CZ" dirty="0" smtClean="0"/>
          </a:p>
          <a:p>
            <a:r>
              <a:rPr lang="cs-CZ" dirty="0" smtClean="0"/>
              <a:t>Tatra</a:t>
            </a:r>
          </a:p>
          <a:p>
            <a:r>
              <a:rPr lang="cs-CZ" dirty="0" smtClean="0"/>
              <a:t>Třinecké železárny a.s.</a:t>
            </a:r>
          </a:p>
          <a:p>
            <a:r>
              <a:rPr lang="cs-CZ" dirty="0" smtClean="0"/>
              <a:t>Siemens elektromotory s.r.o.</a:t>
            </a:r>
          </a:p>
          <a:p>
            <a:r>
              <a:rPr lang="cs-CZ" dirty="0" smtClean="0"/>
              <a:t>ISPAT Nová Huť a.s.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osobnosti </a:t>
            </a:r>
            <a:r>
              <a:rPr lang="cs-CZ" dirty="0" err="1" smtClean="0"/>
              <a:t>ms</a:t>
            </a:r>
            <a:r>
              <a:rPr lang="cs-CZ" dirty="0" smtClean="0"/>
              <a:t>.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Zdeněk </a:t>
            </a:r>
            <a:r>
              <a:rPr lang="cs-CZ" dirty="0" err="1" smtClean="0"/>
              <a:t>Jirotka</a:t>
            </a:r>
            <a:endParaRPr lang="cs-CZ" dirty="0" smtClean="0"/>
          </a:p>
          <a:p>
            <a:r>
              <a:rPr lang="cs-CZ" dirty="0" smtClean="0"/>
              <a:t>Emil </a:t>
            </a:r>
            <a:r>
              <a:rPr lang="cs-CZ" dirty="0" err="1" smtClean="0"/>
              <a:t>Zátopek</a:t>
            </a:r>
            <a:endParaRPr lang="cs-CZ" dirty="0" smtClean="0"/>
          </a:p>
          <a:p>
            <a:r>
              <a:rPr lang="cs-CZ" dirty="0" smtClean="0"/>
              <a:t>František Palacký</a:t>
            </a:r>
          </a:p>
          <a:p>
            <a:r>
              <a:rPr lang="cs-CZ" dirty="0" smtClean="0"/>
              <a:t>Leoš Janáček</a:t>
            </a:r>
          </a:p>
          <a:p>
            <a:r>
              <a:rPr lang="cs-CZ" dirty="0" smtClean="0"/>
              <a:t>Jan Amos Komenský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86800" cy="1414264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Děkujeme za pozornost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5589240"/>
            <a:ext cx="8686800" cy="490885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cene3d>
            <a:camera prst="orthographicFront">
              <a:rot lat="21301143" lon="0" rev="21573786"/>
            </a:camera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Kde se nachází?</a:t>
            </a:r>
            <a:endParaRPr lang="cs-CZ" sz="3600" dirty="0"/>
          </a:p>
        </p:txBody>
      </p:sp>
      <p:pic>
        <p:nvPicPr>
          <p:cNvPr id="4" name="Zástupný symbol pro obsah 3" descr="2004_Moravskoslezsky_kra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0212" y="2121694"/>
            <a:ext cx="5895975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800px-Moravian-Silesian_Region_CoA_CZ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3858954" cy="4640393"/>
          </a:xfrm>
        </p:spPr>
      </p:pic>
      <p:pic>
        <p:nvPicPr>
          <p:cNvPr id="6" name="Zástupný symbol pro obsah 5" descr="Flag_of_Moravian-Silesian_Region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19972" y="980728"/>
            <a:ext cx="4686672" cy="3124448"/>
          </a:xfrm>
        </p:spPr>
      </p:pic>
      <p:sp>
        <p:nvSpPr>
          <p:cNvPr id="7" name="TextovéPole 6"/>
          <p:cNvSpPr txBox="1"/>
          <p:nvPr/>
        </p:nvSpPr>
        <p:spPr>
          <a:xfrm>
            <a:off x="395536" y="53012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+mj-lt"/>
              </a:rPr>
              <a:t>ZNAK</a:t>
            </a:r>
            <a:endParaRPr lang="cs-CZ" sz="36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99992" y="48691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latin typeface="+mj-lt"/>
              </a:rPr>
              <a:t>VLAJKA</a:t>
            </a:r>
            <a:endParaRPr lang="cs-CZ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/>
              <a:t>Hejtman: Miroslav Novák</a:t>
            </a:r>
          </a:p>
          <a:p>
            <a:r>
              <a:rPr lang="cs-CZ" dirty="0" smtClean="0"/>
              <a:t>Rozloha: 5 427 km²</a:t>
            </a:r>
          </a:p>
          <a:p>
            <a:r>
              <a:rPr lang="cs-CZ" dirty="0" smtClean="0"/>
              <a:t>Počet obyvatel:1 230 631</a:t>
            </a:r>
          </a:p>
          <a:p>
            <a:r>
              <a:rPr lang="cs-CZ" dirty="0" smtClean="0"/>
              <a:t>Hustota zalidnění: 277 obyvatel/km²</a:t>
            </a:r>
          </a:p>
          <a:p>
            <a:r>
              <a:rPr lang="cs-CZ" dirty="0" smtClean="0"/>
              <a:t>Okresy:</a:t>
            </a:r>
            <a:r>
              <a:rPr lang="cs-CZ" dirty="0"/>
              <a:t> </a:t>
            </a:r>
            <a:r>
              <a:rPr lang="cs-CZ" dirty="0" smtClean="0"/>
              <a:t>Bruntál,Opava, Nový Jičín, </a:t>
            </a:r>
            <a:r>
              <a:rPr lang="cs-CZ" dirty="0" err="1" smtClean="0"/>
              <a:t>Frýdek</a:t>
            </a:r>
            <a:r>
              <a:rPr lang="cs-CZ" dirty="0" smtClean="0"/>
              <a:t>-Místek, Karviná, Ostrava-město</a:t>
            </a:r>
          </a:p>
        </p:txBody>
      </p:sp>
      <p:pic>
        <p:nvPicPr>
          <p:cNvPr id="6" name="Obrázek 5" descr="OKR_MORSL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6797129" cy="5967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Nejvyšší bod: Praděd (1491 m)</a:t>
            </a:r>
          </a:p>
          <a:p>
            <a:r>
              <a:rPr lang="cs-CZ" dirty="0" smtClean="0"/>
              <a:t>Pohoří: Karpaty, Hrubí a Nízký Jeseník, Oderské vrchy, Moravskoslezské Beskydy</a:t>
            </a:r>
          </a:p>
          <a:p>
            <a:r>
              <a:rPr lang="cs-CZ" dirty="0" smtClean="0"/>
              <a:t>Nížiny: Opavská nížina, Ostravská pánev, Moravská brána</a:t>
            </a:r>
          </a:p>
          <a:p>
            <a:r>
              <a:rPr lang="cs-CZ" dirty="0" smtClean="0"/>
              <a:t>Řeky: Odra, Bystřice, Olše, Ostravice, Opava</a:t>
            </a:r>
          </a:p>
          <a:p>
            <a:r>
              <a:rPr lang="cs-CZ" dirty="0" smtClean="0"/>
              <a:t>Vodní nádrže: Slezská </a:t>
            </a:r>
            <a:r>
              <a:rPr lang="cs-CZ" dirty="0" err="1" smtClean="0"/>
              <a:t>Harta</a:t>
            </a:r>
            <a:r>
              <a:rPr lang="cs-CZ" dirty="0" smtClean="0"/>
              <a:t>, </a:t>
            </a:r>
            <a:r>
              <a:rPr lang="cs-CZ" dirty="0" err="1" smtClean="0"/>
              <a:t>Těrlicko</a:t>
            </a:r>
            <a:r>
              <a:rPr lang="cs-CZ" dirty="0" smtClean="0"/>
              <a:t>, Šance, Žermanická přehrada</a:t>
            </a:r>
          </a:p>
          <a:p>
            <a:r>
              <a:rPr lang="cs-CZ" dirty="0" smtClean="0"/>
              <a:t>Podnebí: nejvyšší naměřená teplota 36,5°C</a:t>
            </a:r>
            <a:br>
              <a:rPr lang="cs-CZ" dirty="0" smtClean="0"/>
            </a:br>
            <a:r>
              <a:rPr lang="cs-CZ" dirty="0" smtClean="0"/>
              <a:t>		nejnižší naměřená teplota -19°C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Ložiska </a:t>
            </a:r>
            <a:r>
              <a:rPr lang="cs-CZ" dirty="0" smtClean="0"/>
              <a:t>černého uhlí</a:t>
            </a:r>
          </a:p>
          <a:p>
            <a:r>
              <a:rPr lang="cs-CZ" dirty="0" smtClean="0"/>
              <a:t>Nejrozvinutější průmysl v ČR</a:t>
            </a:r>
          </a:p>
          <a:p>
            <a:r>
              <a:rPr lang="cs-CZ" dirty="0" smtClean="0"/>
              <a:t>Důležitý průmyslový region ve střední Evropě</a:t>
            </a:r>
          </a:p>
          <a:p>
            <a:r>
              <a:rPr lang="cs-CZ" dirty="0" smtClean="0"/>
              <a:t>Výroba kovů, těžba uhlí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20050111_Nova_hut_Ost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537710" cy="5690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Krajské město a sídlo okresu Ostrava-město</a:t>
            </a:r>
          </a:p>
          <a:p>
            <a:r>
              <a:rPr lang="cs-CZ" dirty="0" smtClean="0"/>
              <a:t>300 000 obyvatel</a:t>
            </a:r>
          </a:p>
          <a:p>
            <a:r>
              <a:rPr lang="cs-CZ" dirty="0" smtClean="0"/>
              <a:t>Město leží na soutoku řek Lučiny, Odry, Opavy, Ostravice.</a:t>
            </a:r>
          </a:p>
          <a:p>
            <a:r>
              <a:rPr lang="cs-CZ" dirty="0" smtClean="0"/>
              <a:t>Letiště-</a:t>
            </a:r>
            <a:r>
              <a:rPr lang="cs-CZ" dirty="0" err="1" smtClean="0"/>
              <a:t>Mošnov</a:t>
            </a:r>
            <a:endParaRPr lang="cs-CZ" dirty="0" smtClean="0"/>
          </a:p>
          <a:p>
            <a:r>
              <a:rPr lang="cs-CZ" dirty="0" smtClean="0"/>
              <a:t>Památky: ČEZ Aréna</a:t>
            </a:r>
            <a:br>
              <a:rPr lang="cs-CZ" dirty="0" smtClean="0"/>
            </a:br>
            <a:r>
              <a:rPr lang="cs-CZ" dirty="0" smtClean="0"/>
              <a:t>		  </a:t>
            </a:r>
            <a:r>
              <a:rPr lang="cs-CZ" dirty="0" err="1"/>
              <a:t>S</a:t>
            </a:r>
            <a:r>
              <a:rPr lang="cs-CZ" dirty="0" err="1" smtClean="0"/>
              <a:t>lezskoostravský</a:t>
            </a:r>
            <a:r>
              <a:rPr lang="cs-CZ" dirty="0" smtClean="0"/>
              <a:t> hrad</a:t>
            </a:r>
            <a:br>
              <a:rPr lang="cs-CZ" dirty="0" smtClean="0"/>
            </a:br>
            <a:r>
              <a:rPr lang="cs-CZ" dirty="0" smtClean="0"/>
              <a:t>		  Nová radnice</a:t>
            </a:r>
            <a:br>
              <a:rPr lang="cs-CZ" dirty="0" smtClean="0"/>
            </a:br>
            <a:r>
              <a:rPr lang="cs-CZ" dirty="0" smtClean="0"/>
              <a:t>		  Katedrála Božského spasitele</a:t>
            </a:r>
          </a:p>
          <a:p>
            <a:endParaRPr lang="cs-CZ" dirty="0"/>
          </a:p>
        </p:txBody>
      </p:sp>
      <p:pic>
        <p:nvPicPr>
          <p:cNvPr id="5" name="Obrázek 4" descr="698132_ost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491517" cy="441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 descr="vyhlidkova-vez-nove-radnice-v-ostr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8640960" cy="5760640"/>
          </a:xfrm>
          <a:prstGeom prst="rect">
            <a:avLst/>
          </a:prstGeom>
        </p:spPr>
      </p:pic>
      <p:pic>
        <p:nvPicPr>
          <p:cNvPr id="7" name="Obrázek 6" descr="7-bazaly-ostrava-580-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868704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Leží na řece Opavě </a:t>
            </a:r>
          </a:p>
          <a:p>
            <a:r>
              <a:rPr lang="cs-CZ" dirty="0" smtClean="0"/>
              <a:t>70 000 obyvatel</a:t>
            </a:r>
          </a:p>
          <a:p>
            <a:r>
              <a:rPr lang="cs-CZ" dirty="0" smtClean="0"/>
              <a:t>Důležitý železniční uzel</a:t>
            </a:r>
          </a:p>
          <a:p>
            <a:r>
              <a:rPr lang="cs-CZ" dirty="0" smtClean="0"/>
              <a:t>Památky: </a:t>
            </a:r>
            <a:r>
              <a:rPr lang="cs-CZ" dirty="0"/>
              <a:t>Barokní Sobkův </a:t>
            </a:r>
            <a:r>
              <a:rPr lang="cs-CZ" dirty="0" smtClean="0"/>
              <a:t>palác,</a:t>
            </a:r>
            <a:r>
              <a:rPr lang="cs-CZ" dirty="0"/>
              <a:t> Obchodní dům </a:t>
            </a:r>
            <a:r>
              <a:rPr lang="cs-CZ" dirty="0" err="1" smtClean="0"/>
              <a:t>Breda</a:t>
            </a:r>
            <a:r>
              <a:rPr lang="cs-CZ" dirty="0" smtClean="0"/>
              <a:t>, Mariánský sloup</a:t>
            </a:r>
          </a:p>
        </p:txBody>
      </p:sp>
      <p:pic>
        <p:nvPicPr>
          <p:cNvPr id="4" name="Obrázek 3" descr="Opava_Horní_náměstí_Theater_Mariä_Himmelfah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71137" cy="5760640"/>
          </a:xfrm>
          <a:prstGeom prst="rect">
            <a:avLst/>
          </a:prstGeom>
        </p:spPr>
      </p:pic>
      <p:pic>
        <p:nvPicPr>
          <p:cNvPr id="6" name="Obrázek 5" descr="slezske-zemske-muzeum-opava--8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"/>
            <a:ext cx="45049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Frýdek</a:t>
            </a:r>
            <a:r>
              <a:rPr lang="cs-CZ" dirty="0" smtClean="0"/>
              <a:t>-Místek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Město ležící na obou březích Ostravice</a:t>
            </a:r>
          </a:p>
          <a:p>
            <a:r>
              <a:rPr lang="cs-CZ" dirty="0" smtClean="0"/>
              <a:t>Zaměření na strojní průmysl</a:t>
            </a:r>
          </a:p>
          <a:p>
            <a:r>
              <a:rPr lang="cs-CZ" dirty="0" smtClean="0"/>
              <a:t>Vodní nádrž </a:t>
            </a:r>
            <a:r>
              <a:rPr lang="cs-CZ" dirty="0" err="1" smtClean="0"/>
              <a:t>Olešná</a:t>
            </a:r>
            <a:endParaRPr lang="cs-CZ" dirty="0" smtClean="0"/>
          </a:p>
          <a:p>
            <a:r>
              <a:rPr lang="cs-CZ" dirty="0" smtClean="0"/>
              <a:t>Katastrální úřad Moravskoslezského kraje</a:t>
            </a:r>
          </a:p>
          <a:p>
            <a:r>
              <a:rPr lang="cs-CZ" dirty="0" smtClean="0"/>
              <a:t>Památky: Frýdecký zámek,</a:t>
            </a:r>
            <a:r>
              <a:rPr lang="cs-CZ" dirty="0"/>
              <a:t> </a:t>
            </a:r>
            <a:r>
              <a:rPr lang="cs-CZ" dirty="0" smtClean="0"/>
              <a:t>socha sv. Floriana,</a:t>
            </a:r>
            <a:r>
              <a:rPr lang="cs-CZ" dirty="0"/>
              <a:t> </a:t>
            </a:r>
            <a:r>
              <a:rPr lang="cs-CZ" dirty="0" smtClean="0"/>
              <a:t>Frýdecký židovský hřbitov</a:t>
            </a:r>
          </a:p>
        </p:txBody>
      </p:sp>
      <p:pic>
        <p:nvPicPr>
          <p:cNvPr id="4" name="Obrázek 3" descr="Frydek-Mistek_Czech_Republ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00933" cy="6300700"/>
          </a:xfrm>
          <a:prstGeom prst="rect">
            <a:avLst/>
          </a:prstGeom>
        </p:spPr>
      </p:pic>
      <p:pic>
        <p:nvPicPr>
          <p:cNvPr id="5" name="Obrázek 4" descr="CZE_Frýdek-Místek_Záme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980</TotalTime>
  <Words>237</Words>
  <Application>Microsoft Office PowerPoint</Application>
  <PresentationFormat>Předvádění na obrazovce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Cesta</vt:lpstr>
      <vt:lpstr>Moravskoslezský kraj</vt:lpstr>
      <vt:lpstr>Kde se nachází?</vt:lpstr>
      <vt:lpstr>Snímek 3</vt:lpstr>
      <vt:lpstr>Snímek 4</vt:lpstr>
      <vt:lpstr>Přírodní podmínky</vt:lpstr>
      <vt:lpstr>průmysl</vt:lpstr>
      <vt:lpstr>Ostrava</vt:lpstr>
      <vt:lpstr>Opava</vt:lpstr>
      <vt:lpstr>Frýdek-Místek</vt:lpstr>
      <vt:lpstr>Společnosti</vt:lpstr>
      <vt:lpstr>Významné osobnosti ms. kraje</vt:lpstr>
      <vt:lpstr>Děkujeme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Moravskoslezský kraj</dc:title>
  <dc:creator>XY</dc:creator>
  <cp:lastModifiedBy>XY</cp:lastModifiedBy>
  <cp:revision>76</cp:revision>
  <dcterms:created xsi:type="dcterms:W3CDTF">2014-05-18T11:01:45Z</dcterms:created>
  <dcterms:modified xsi:type="dcterms:W3CDTF">2014-05-28T22:05:28Z</dcterms:modified>
</cp:coreProperties>
</file>