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2" r:id="rId1"/>
  </p:sldMasterIdLst>
  <p:notesMasterIdLst>
    <p:notesMasterId r:id="rId17"/>
  </p:notesMasterIdLst>
  <p:sldIdLst>
    <p:sldId id="256" r:id="rId2"/>
    <p:sldId id="261" r:id="rId3"/>
    <p:sldId id="257" r:id="rId4"/>
    <p:sldId id="260" r:id="rId5"/>
    <p:sldId id="262" r:id="rId6"/>
    <p:sldId id="263" r:id="rId7"/>
    <p:sldId id="264" r:id="rId8"/>
    <p:sldId id="265" r:id="rId9"/>
    <p:sldId id="268" r:id="rId10"/>
    <p:sldId id="269" r:id="rId11"/>
    <p:sldId id="266" r:id="rId12"/>
    <p:sldId id="267" r:id="rId13"/>
    <p:sldId id="258" r:id="rId14"/>
    <p:sldId id="25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56" autoAdjust="0"/>
    <p:restoredTop sz="94660"/>
  </p:normalViewPr>
  <p:slideViewPr>
    <p:cSldViewPr>
      <p:cViewPr varScale="1">
        <p:scale>
          <a:sx n="69" d="100"/>
          <a:sy n="69" d="100"/>
        </p:scale>
        <p:origin x="-7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2A7EEE-3D64-4562-9D93-2589CD723CA7}" type="datetimeFigureOut">
              <a:rPr lang="cs-CZ" smtClean="0"/>
              <a:t>28. 5. 2014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740BE7-4F72-4920-ACE4-914CA88259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883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40BE7-4F72-4920-ACE4-914CA8825906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512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A69E-A64C-4D8C-A98E-E3EF9120769E}" type="datetimeFigureOut">
              <a:rPr lang="cs-CZ" smtClean="0"/>
              <a:t>28. 5. 2014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26C7-67E9-4585-8A9C-91BD7C3F6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7288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A69E-A64C-4D8C-A98E-E3EF9120769E}" type="datetimeFigureOut">
              <a:rPr lang="cs-CZ" smtClean="0"/>
              <a:t>28. 5. 2014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26C7-67E9-4585-8A9C-91BD7C3F6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350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A69E-A64C-4D8C-A98E-E3EF9120769E}" type="datetimeFigureOut">
              <a:rPr lang="cs-CZ" smtClean="0"/>
              <a:t>28. 5. 2014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26C7-67E9-4585-8A9C-91BD7C3F6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052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A69E-A64C-4D8C-A98E-E3EF9120769E}" type="datetimeFigureOut">
              <a:rPr lang="cs-CZ" smtClean="0"/>
              <a:t>28. 5. 2014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26C7-67E9-4585-8A9C-91BD7C3F6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484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A69E-A64C-4D8C-A98E-E3EF9120769E}" type="datetimeFigureOut">
              <a:rPr lang="cs-CZ" smtClean="0"/>
              <a:t>28. 5. 2014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26C7-67E9-4585-8A9C-91BD7C3F6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2087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A69E-A64C-4D8C-A98E-E3EF9120769E}" type="datetimeFigureOut">
              <a:rPr lang="cs-CZ" smtClean="0"/>
              <a:t>28. 5. 2014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26C7-67E9-4585-8A9C-91BD7C3F6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078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A69E-A64C-4D8C-A98E-E3EF9120769E}" type="datetimeFigureOut">
              <a:rPr lang="cs-CZ" smtClean="0"/>
              <a:t>28. 5. 2014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26C7-67E9-4585-8A9C-91BD7C3F6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9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A69E-A64C-4D8C-A98E-E3EF9120769E}" type="datetimeFigureOut">
              <a:rPr lang="cs-CZ" smtClean="0"/>
              <a:t>28. 5. 2014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26C7-67E9-4585-8A9C-91BD7C3F6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50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A69E-A64C-4D8C-A98E-E3EF9120769E}" type="datetimeFigureOut">
              <a:rPr lang="cs-CZ" smtClean="0"/>
              <a:t>28. 5. 2014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26C7-67E9-4585-8A9C-91BD7C3F6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7740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A69E-A64C-4D8C-A98E-E3EF9120769E}" type="datetimeFigureOut">
              <a:rPr lang="cs-CZ" smtClean="0"/>
              <a:t>28. 5. 2014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26C7-67E9-4585-8A9C-91BD7C3F6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1052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A69E-A64C-4D8C-A98E-E3EF9120769E}" type="datetimeFigureOut">
              <a:rPr lang="cs-CZ" smtClean="0"/>
              <a:t>28. 5. 2014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826C7-67E9-4585-8A9C-91BD7C3F6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04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100000">
              <a:srgbClr val="FFC000"/>
            </a:gs>
            <a:gs pos="50000">
              <a:srgbClr val="92D050"/>
            </a:gs>
            <a:gs pos="100000">
              <a:srgbClr val="FFC0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DA69E-A64C-4D8C-A98E-E3EF9120769E}" type="datetimeFigureOut">
              <a:rPr lang="cs-CZ" smtClean="0"/>
              <a:t>28. 5. 2014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826C7-67E9-4585-8A9C-91BD7C3F67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269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3" r:id="rId1"/>
    <p:sldLayoutId id="2147484214" r:id="rId2"/>
    <p:sldLayoutId id="2147484215" r:id="rId3"/>
    <p:sldLayoutId id="2147484216" r:id="rId4"/>
    <p:sldLayoutId id="2147484217" r:id="rId5"/>
    <p:sldLayoutId id="2147484218" r:id="rId6"/>
    <p:sldLayoutId id="2147484219" r:id="rId7"/>
    <p:sldLayoutId id="2147484220" r:id="rId8"/>
    <p:sldLayoutId id="2147484221" r:id="rId9"/>
    <p:sldLayoutId id="2147484222" r:id="rId10"/>
    <p:sldLayoutId id="21474842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3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5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800" dirty="0" smtClean="0">
                <a:solidFill>
                  <a:srgbClr val="FFFF00"/>
                </a:solidFill>
              </a:rPr>
              <a:t>KRÁLOVÉHRADECKÝ </a:t>
            </a:r>
            <a:r>
              <a:rPr lang="cs-CZ" sz="6600" dirty="0" smtClean="0">
                <a:solidFill>
                  <a:srgbClr val="FFFF00"/>
                </a:solidFill>
              </a:rPr>
              <a:t> </a:t>
            </a:r>
            <a:br>
              <a:rPr lang="cs-CZ" sz="6600" dirty="0" smtClean="0">
                <a:solidFill>
                  <a:srgbClr val="FFFF00"/>
                </a:solidFill>
              </a:rPr>
            </a:br>
            <a:r>
              <a:rPr lang="cs-CZ" sz="4800" dirty="0" smtClean="0">
                <a:solidFill>
                  <a:srgbClr val="FFFF00"/>
                </a:solidFill>
              </a:rPr>
              <a:t>KRAJ</a:t>
            </a:r>
            <a:endParaRPr lang="cs-CZ" sz="4800" dirty="0">
              <a:solidFill>
                <a:srgbClr val="FFFF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2800" dirty="0">
              <a:solidFill>
                <a:srgbClr val="002060"/>
              </a:solidFill>
            </a:endParaRPr>
          </a:p>
          <a:p>
            <a:r>
              <a:rPr lang="cs-CZ" sz="2800" dirty="0" smtClean="0">
                <a:solidFill>
                  <a:srgbClr val="00B050"/>
                </a:solidFill>
              </a:rPr>
              <a:t>KRISTÝNA NOVÁKOVÁ</a:t>
            </a:r>
          </a:p>
          <a:p>
            <a:r>
              <a:rPr lang="cs-CZ" sz="2800" dirty="0" smtClean="0">
                <a:solidFill>
                  <a:srgbClr val="00B050"/>
                </a:solidFill>
              </a:rPr>
              <a:t>KLÁRA POSPÍCHALOVÁ</a:t>
            </a:r>
          </a:p>
        </p:txBody>
      </p:sp>
    </p:spTree>
    <p:extLst>
      <p:ext uri="{BB962C8B-B14F-4D97-AF65-F5344CB8AC3E}">
        <p14:creationId xmlns:p14="http://schemas.microsoft.com/office/powerpoint/2010/main" val="1231426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ZÁMEK NÁCHOD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Založen v polovině 13. stol</a:t>
            </a:r>
          </a:p>
          <a:p>
            <a:r>
              <a:rPr lang="cs-CZ" dirty="0" smtClean="0"/>
              <a:t>Svoji dnešní podobu získal během přestaveb v 17. a 18. století 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356991"/>
            <a:ext cx="4752528" cy="319147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5421" y="3480028"/>
            <a:ext cx="4426152" cy="2945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024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JIČÍN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Leží na řece Cidlině</a:t>
            </a:r>
          </a:p>
          <a:p>
            <a:r>
              <a:rPr lang="cs-CZ" dirty="0" smtClean="0"/>
              <a:t>S Jičínem je spojeno jméno Albrecht z Valdštejna</a:t>
            </a:r>
          </a:p>
          <a:p>
            <a:r>
              <a:rPr lang="cs-CZ" dirty="0" smtClean="0"/>
              <a:t>Rumcajs ( les </a:t>
            </a:r>
            <a:r>
              <a:rPr lang="cs-CZ" dirty="0" err="1" smtClean="0"/>
              <a:t>Řáholec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789040"/>
            <a:ext cx="4824536" cy="2787147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5" y="3789039"/>
            <a:ext cx="3720985" cy="278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73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JIČÍNSKÝ ZÁMEK 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Vybudován za vlády Trčků koncem 15.stol</a:t>
            </a:r>
          </a:p>
          <a:p>
            <a:r>
              <a:rPr lang="cs-CZ" dirty="0" smtClean="0"/>
              <a:t>1620 Po bitvě na Bílé Hoře zámek vybuchnul díky špatnému zacházení se střelným prachem 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7216" y="3428998"/>
            <a:ext cx="3793604" cy="3072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41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SLAVNÍ RODÁCI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331640" y="1628800"/>
            <a:ext cx="3471277" cy="4051301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FRANTIŠEK KUPKA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KAREL POLÁČEK</a:t>
            </a:r>
            <a:endParaRPr lang="cs-CZ" dirty="0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348880"/>
            <a:ext cx="2880320" cy="3709503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193" y="2495347"/>
            <a:ext cx="2847140" cy="3416568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133360"/>
            <a:ext cx="2668860" cy="3847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947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      ROMAN ŠEBRLE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   TAŤÁNA KUCHAŘOVÁ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204864"/>
            <a:ext cx="2691114" cy="387117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9949" y="2060848"/>
            <a:ext cx="4196389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293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DĚKUJI ZA POZORNOST </a:t>
            </a:r>
            <a:r>
              <a:rPr lang="cs-CZ" dirty="0" smtClean="0">
                <a:solidFill>
                  <a:srgbClr val="FFFF00"/>
                </a:solidFill>
                <a:sym typeface="Wingdings" panose="05000000000000000000" pitchFamily="2" charset="2"/>
              </a:rPr>
              <a:t>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30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POLOHA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Sousedí: Liberecký kraj, Středočeský kraj, Pardubický kraj, Polsko</a:t>
            </a:r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132" y="2132856"/>
            <a:ext cx="7632848" cy="43689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30950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ZÁKLADNÍ ÚDAJE 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 smtClean="0">
                <a:solidFill>
                  <a:srgbClr val="FFFF00"/>
                </a:solidFill>
              </a:rPr>
              <a:t>SÍDLO</a:t>
            </a:r>
            <a:r>
              <a:rPr lang="cs-CZ" dirty="0" smtClean="0">
                <a:solidFill>
                  <a:srgbClr val="FFFF00"/>
                </a:solidFill>
              </a:rPr>
              <a:t>: </a:t>
            </a:r>
            <a:r>
              <a:rPr lang="cs-CZ" dirty="0" smtClean="0"/>
              <a:t>Hradec Králové</a:t>
            </a:r>
          </a:p>
          <a:p>
            <a:r>
              <a:rPr lang="cs-CZ" b="1" u="sng" dirty="0" smtClean="0">
                <a:solidFill>
                  <a:srgbClr val="FFFF00"/>
                </a:solidFill>
              </a:rPr>
              <a:t>HEJTMAN: 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smtClean="0"/>
              <a:t>Lubomír Franc (ČSSD)</a:t>
            </a:r>
            <a:endParaRPr lang="cs-CZ" b="1" u="sng" dirty="0" smtClean="0"/>
          </a:p>
          <a:p>
            <a:r>
              <a:rPr lang="cs-CZ" b="1" u="sng" dirty="0" smtClean="0">
                <a:solidFill>
                  <a:srgbClr val="FFFF00"/>
                </a:solidFill>
              </a:rPr>
              <a:t>ROZLOHA: 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smtClean="0"/>
              <a:t>4758 km2</a:t>
            </a:r>
            <a:endParaRPr lang="cs-CZ" b="1" u="sng" dirty="0" smtClean="0"/>
          </a:p>
          <a:p>
            <a:r>
              <a:rPr lang="cs-CZ" b="1" u="sng" dirty="0" smtClean="0">
                <a:solidFill>
                  <a:srgbClr val="FFFF00"/>
                </a:solidFill>
              </a:rPr>
              <a:t>POČET OBYVATEL:</a:t>
            </a:r>
            <a:r>
              <a:rPr lang="cs-CZ" dirty="0" smtClean="0">
                <a:solidFill>
                  <a:srgbClr val="FFFF00"/>
                </a:solidFill>
              </a:rPr>
              <a:t>  </a:t>
            </a:r>
            <a:r>
              <a:rPr lang="cs-CZ" dirty="0" smtClean="0"/>
              <a:t>553856 obyvatel</a:t>
            </a:r>
          </a:p>
          <a:p>
            <a:r>
              <a:rPr lang="cs-CZ" b="1" u="sng" dirty="0" smtClean="0">
                <a:solidFill>
                  <a:srgbClr val="00B050"/>
                </a:solidFill>
              </a:rPr>
              <a:t>HUSTOTA ZALIDNĚNÍ:</a:t>
            </a:r>
            <a:r>
              <a:rPr lang="cs-CZ" dirty="0" smtClean="0">
                <a:solidFill>
                  <a:srgbClr val="00B050"/>
                </a:solidFill>
              </a:rPr>
              <a:t>  </a:t>
            </a:r>
            <a:r>
              <a:rPr lang="cs-CZ" dirty="0" smtClean="0"/>
              <a:t>116 obyvatel/ km2</a:t>
            </a:r>
            <a:endParaRPr lang="cs-CZ" b="1" u="sng" dirty="0" smtClean="0"/>
          </a:p>
          <a:p>
            <a:r>
              <a:rPr lang="cs-CZ" b="1" u="sng" dirty="0" smtClean="0">
                <a:solidFill>
                  <a:srgbClr val="00B050"/>
                </a:solidFill>
              </a:rPr>
              <a:t>NEJVYŠŠÍ BOD:</a:t>
            </a:r>
            <a:r>
              <a:rPr lang="cs-CZ" dirty="0" smtClean="0">
                <a:solidFill>
                  <a:srgbClr val="00B050"/>
                </a:solidFill>
              </a:rPr>
              <a:t>  </a:t>
            </a:r>
            <a:r>
              <a:rPr lang="cs-CZ" dirty="0" smtClean="0"/>
              <a:t>Sněžka</a:t>
            </a:r>
            <a:endParaRPr lang="cs-CZ" b="1" u="sng" dirty="0" smtClean="0"/>
          </a:p>
          <a:p>
            <a:r>
              <a:rPr lang="cs-CZ" b="1" u="sng" dirty="0" smtClean="0">
                <a:solidFill>
                  <a:srgbClr val="00B050"/>
                </a:solidFill>
              </a:rPr>
              <a:t>OKRESY:  </a:t>
            </a:r>
            <a:r>
              <a:rPr lang="cs-CZ" dirty="0" smtClean="0"/>
              <a:t>Hradec Králové, Jičín, Náchod, Trutnov,       Rychnov nad Kněžnou </a:t>
            </a:r>
            <a:endParaRPr lang="cs-CZ" b="1" u="sng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730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ZEMĚDĚLSTVÍ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 smtClean="0">
                <a:solidFill>
                  <a:srgbClr val="FFFF00"/>
                </a:solidFill>
              </a:rPr>
              <a:t>Intenzivní chov: </a:t>
            </a:r>
            <a:r>
              <a:rPr lang="cs-CZ" dirty="0" smtClean="0"/>
              <a:t>prasata, skot, koně, drůbež</a:t>
            </a:r>
          </a:p>
          <a:p>
            <a:r>
              <a:rPr lang="cs-CZ" b="1" u="sng" dirty="0" smtClean="0">
                <a:solidFill>
                  <a:srgbClr val="FFFF00"/>
                </a:solidFill>
              </a:rPr>
              <a:t>Intenzivní pěstování: </a:t>
            </a:r>
            <a:r>
              <a:rPr lang="cs-CZ" dirty="0" smtClean="0"/>
              <a:t>ovoce, zelenina, řepa cukrovka, len, řepka, obiloviny: kukuřice, pšenice, ječmen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38" y="3717032"/>
            <a:ext cx="4328350" cy="288032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9761" y="3717032"/>
            <a:ext cx="3880562" cy="2906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626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PRŮMYSL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Strojírenský, elektrotechnický, kovozpracující</a:t>
            </a:r>
          </a:p>
          <a:p>
            <a:r>
              <a:rPr lang="cs-CZ" dirty="0" smtClean="0"/>
              <a:t>Hutnický</a:t>
            </a:r>
          </a:p>
          <a:p>
            <a:r>
              <a:rPr lang="cs-CZ" dirty="0" smtClean="0"/>
              <a:t>Chemický</a:t>
            </a:r>
          </a:p>
          <a:p>
            <a:r>
              <a:rPr lang="cs-CZ" dirty="0" smtClean="0"/>
              <a:t>Dřevozpracující</a:t>
            </a:r>
          </a:p>
          <a:p>
            <a:r>
              <a:rPr lang="cs-CZ" dirty="0" smtClean="0"/>
              <a:t>Sklářský</a:t>
            </a:r>
          </a:p>
          <a:p>
            <a:r>
              <a:rPr lang="cs-CZ" dirty="0" smtClean="0"/>
              <a:t>Textilní, Oděvní, Kožedělný</a:t>
            </a:r>
          </a:p>
          <a:p>
            <a:r>
              <a:rPr lang="cs-CZ" dirty="0" smtClean="0"/>
              <a:t>Těžba: Vápenec, kámen, sklářské písky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665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10669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FIRMY 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Piana </a:t>
            </a:r>
            <a:r>
              <a:rPr lang="cs-CZ" dirty="0" err="1" smtClean="0"/>
              <a:t>Petrof</a:t>
            </a:r>
            <a:endParaRPr lang="cs-CZ" dirty="0" smtClean="0"/>
          </a:p>
          <a:p>
            <a:r>
              <a:rPr lang="cs-CZ" dirty="0" smtClean="0"/>
              <a:t>AM </a:t>
            </a:r>
            <a:r>
              <a:rPr lang="cs-CZ" dirty="0" err="1" smtClean="0"/>
              <a:t>Gnol</a:t>
            </a:r>
            <a:r>
              <a:rPr lang="cs-CZ" dirty="0" smtClean="0"/>
              <a:t> s.r.o.</a:t>
            </a:r>
          </a:p>
          <a:p>
            <a:r>
              <a:rPr lang="cs-CZ" dirty="0" smtClean="0"/>
              <a:t>Evropská databanka </a:t>
            </a:r>
            <a:r>
              <a:rPr lang="cs-CZ" dirty="0" err="1" smtClean="0"/>
              <a:t>a.s</a:t>
            </a:r>
            <a:endParaRPr lang="cs-CZ" dirty="0" smtClean="0"/>
          </a:p>
          <a:p>
            <a:r>
              <a:rPr lang="cs-CZ" dirty="0" smtClean="0"/>
              <a:t>UNICON COSMETIC s.r.o.</a:t>
            </a:r>
          </a:p>
          <a:p>
            <a:r>
              <a:rPr lang="cs-CZ" dirty="0" smtClean="0"/>
              <a:t>AVEFLOR a.s.</a:t>
            </a:r>
          </a:p>
          <a:p>
            <a:r>
              <a:rPr lang="cs-CZ" dirty="0" smtClean="0"/>
              <a:t>CASIA spol. s.r.o. 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457" y="1854088"/>
            <a:ext cx="4025523" cy="367240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457" y="2157930"/>
            <a:ext cx="4015829" cy="3011871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221088"/>
            <a:ext cx="4752528" cy="356439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5360" y="2011526"/>
            <a:ext cx="4476709" cy="335753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393567"/>
            <a:ext cx="3457932" cy="2593449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152" y="2157930"/>
            <a:ext cx="3816987" cy="286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616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HRADEC KRÁLOVÉ 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Primátor: Zděněk Fink </a:t>
            </a:r>
          </a:p>
          <a:p>
            <a:r>
              <a:rPr lang="cs-CZ" dirty="0" smtClean="0"/>
              <a:t>Cca 98 000 obyvatel</a:t>
            </a:r>
          </a:p>
          <a:p>
            <a:r>
              <a:rPr lang="cs-CZ" dirty="0" smtClean="0"/>
              <a:t>Leží na soutoku Labe s Orlicí </a:t>
            </a:r>
          </a:p>
          <a:p>
            <a:r>
              <a:rPr lang="cs-CZ" dirty="0" smtClean="0"/>
              <a:t>Univerzita Hradec Králové (Karlova univerzita)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3933056"/>
            <a:ext cx="4896544" cy="2707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707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KOSTEL SV. DUCHA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Postaven již ve 13.století</a:t>
            </a:r>
          </a:p>
          <a:p>
            <a:r>
              <a:rPr lang="cs-CZ" dirty="0" smtClean="0"/>
              <a:t>Požár roku 1484 </a:t>
            </a:r>
          </a:p>
          <a:p>
            <a:r>
              <a:rPr lang="cs-CZ" dirty="0" smtClean="0"/>
              <a:t>Nové postavení zvonů (Michael)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383610"/>
            <a:ext cx="3312368" cy="496855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573015"/>
            <a:ext cx="2304256" cy="3072341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3543011"/>
            <a:ext cx="2088232" cy="313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104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NÁCHOD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Leží na řece Metuji</a:t>
            </a:r>
          </a:p>
          <a:p>
            <a:r>
              <a:rPr lang="cs-CZ" dirty="0" smtClean="0"/>
              <a:t>Jediné české lázeňské město bez fungujících lázní</a:t>
            </a:r>
          </a:p>
          <a:p>
            <a:r>
              <a:rPr lang="cs-CZ" dirty="0" smtClean="0"/>
              <a:t>Leží na hlavní trase Praha-Varšava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61048"/>
            <a:ext cx="3816424" cy="285863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862327"/>
            <a:ext cx="3816424" cy="2858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16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Words>277</Words>
  <Application>Microsoft Office PowerPoint</Application>
  <PresentationFormat>Předvádění na obrazovce (4:3)</PresentationFormat>
  <Paragraphs>63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KRÁLOVÉHRADECKÝ   KRAJ</vt:lpstr>
      <vt:lpstr>POLOHA</vt:lpstr>
      <vt:lpstr>ZÁKLADNÍ ÚDAJE </vt:lpstr>
      <vt:lpstr>ZEMĚDĚLSTVÍ</vt:lpstr>
      <vt:lpstr>PRŮMYSL</vt:lpstr>
      <vt:lpstr>FIRMY </vt:lpstr>
      <vt:lpstr>HRADEC KRÁLOVÉ </vt:lpstr>
      <vt:lpstr>KOSTEL SV. DUCHA</vt:lpstr>
      <vt:lpstr>NÁCHOD</vt:lpstr>
      <vt:lpstr>ZÁMEK NÁCHOD</vt:lpstr>
      <vt:lpstr>JIČÍN</vt:lpstr>
      <vt:lpstr>JIČÍNSKÝ ZÁMEK </vt:lpstr>
      <vt:lpstr>SLAVNÍ RODÁCI</vt:lpstr>
      <vt:lpstr>Prezentace aplikace PowerPoint</vt:lpstr>
      <vt:lpstr>DĚKUJI ZA POZORNOST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KRÁLOVÉHRADECKÝ   KRAJ</dc:title>
  <dc:creator>Vitezslav Novak</dc:creator>
  <cp:lastModifiedBy>Vitezslav Novak</cp:lastModifiedBy>
  <cp:revision>14</cp:revision>
  <dcterms:created xsi:type="dcterms:W3CDTF">2014-05-27T15:35:50Z</dcterms:created>
  <dcterms:modified xsi:type="dcterms:W3CDTF">2014-05-28T19:14:29Z</dcterms:modified>
</cp:coreProperties>
</file>