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022B524-4B09-407A-9F95-5F66699CD038}" type="slidenum">
              <a:t>‹#›</a:t>
            </a:fld>
            <a:endParaRPr lang="cs-CZ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367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D843BE0-9084-4911-848B-B37E8BB7D64F}" type="slidenum"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84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cs-CZ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sz="281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125305" y="-23711"/>
            <a:ext cx="3864240" cy="25495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207" y="2985593"/>
            <a:ext cx="3652744" cy="187631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8207" y="4873423"/>
            <a:ext cx="3648828" cy="13896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4136" y="1672023"/>
            <a:ext cx="2352146" cy="827817"/>
          </a:xfrm>
        </p:spPr>
        <p:txBody>
          <a:bodyPr anchor="b"/>
          <a:lstStyle>
            <a:lvl1pPr algn="l">
              <a:defRPr sz="2600"/>
            </a:lvl1pPr>
          </a:lstStyle>
          <a:p>
            <a:pPr lvl="0"/>
            <a:endParaRPr lang="cs-CZ" dirty="0"/>
          </a:p>
        </p:txBody>
      </p:sp>
      <p:sp>
        <p:nvSpPr>
          <p:cNvPr id="50" name="Rectangle 49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6762" y="6305204"/>
            <a:ext cx="3121634" cy="40248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5306" y="6305204"/>
            <a:ext cx="709597" cy="4024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fld id="{C63D40AE-BE14-4710-B955-C397F87C36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9" name="Rectangle 88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82F043-2259-459B-8A81-B72872B6AFB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135546"/>
            <a:ext cx="1636506" cy="52694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86" y="1135546"/>
            <a:ext cx="5979257" cy="52694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EA4D0C-A5B0-45E8-97CB-90198135F6D1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13E31A-4652-4751-B80E-AAC2C6EFE1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568" y="3197628"/>
            <a:ext cx="7317348" cy="1501435"/>
          </a:xfrm>
        </p:spPr>
        <p:txBody>
          <a:bodyPr anchor="b"/>
          <a:lstStyle>
            <a:lvl1pPr algn="l">
              <a:defRPr sz="44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569" y="4703798"/>
            <a:ext cx="7317346" cy="1675974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296380-9165-4CD2-BBC6-8C466005193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C7C0E3-1879-40B6-98C0-83AF327247D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9191" y="2550131"/>
            <a:ext cx="3770154" cy="385039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2550129"/>
            <a:ext cx="3770154" cy="385039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6754" y="2552971"/>
            <a:ext cx="3370293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425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5203" y="2552972"/>
            <a:ext cx="3368716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957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363933-DDF3-479B-9D27-3AED4674499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881C8B-A4B7-4974-AA5E-821F090A277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AECE0-83AC-409D-AC55-FA8820DE4EE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164E32-AD96-4F56-B2B9-4C49F90B1CB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8" name="Rectangle 57"/>
          <p:cNvSpPr/>
          <p:nvPr/>
        </p:nvSpPr>
        <p:spPr>
          <a:xfrm>
            <a:off x="998330" y="663465"/>
            <a:ext cx="3927141" cy="62263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269" y="944163"/>
            <a:ext cx="3406995" cy="56777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874" y="6310571"/>
            <a:ext cx="3851522" cy="402483"/>
          </a:xfrm>
        </p:spPr>
        <p:txBody>
          <a:bodyPr>
            <a:normAutofit/>
          </a:bodyPr>
          <a:lstStyle/>
          <a:p>
            <a:pPr lvl="0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337" y="2929330"/>
            <a:ext cx="3643061" cy="1612855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764" y="4560270"/>
            <a:ext cx="3636680" cy="16732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98330" y="663465"/>
            <a:ext cx="3927141" cy="622636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3" y="2933154"/>
            <a:ext cx="3639106" cy="1612731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8173" y="764780"/>
            <a:ext cx="3703751" cy="6027581"/>
          </a:xfrm>
        </p:spPr>
        <p:txBody>
          <a:bodyPr/>
          <a:lstStyle>
            <a:lvl1pPr marL="0" indent="0">
              <a:buNone/>
              <a:defRPr sz="3500">
                <a:solidFill>
                  <a:schemeClr val="accent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601" y="4555964"/>
            <a:ext cx="3638653" cy="1675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874" y="6310571"/>
            <a:ext cx="3851522" cy="402483"/>
          </a:xfrm>
        </p:spPr>
        <p:txBody>
          <a:bodyPr>
            <a:normAutofit/>
          </a:bodyPr>
          <a:lstStyle/>
          <a:p>
            <a:pPr lv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22DA59-BB35-4738-ADB7-D212F82BB20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36021" y="0"/>
            <a:ext cx="10949706" cy="7559675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04031" y="367608"/>
            <a:ext cx="9072563" cy="68185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028453" y="-23712"/>
            <a:ext cx="4055970" cy="770787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375" y="1132809"/>
            <a:ext cx="7744292" cy="1259946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378" y="2561397"/>
            <a:ext cx="7471521" cy="3867997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1704" y="2474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rgbClr val="FEFEFE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6874" y="6450923"/>
            <a:ext cx="3860879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5306" y="247460"/>
            <a:ext cx="1468609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EFEFE"/>
                </a:solidFill>
              </a:defRPr>
            </a:lvl1pPr>
          </a:lstStyle>
          <a:p>
            <a:pPr lvl="0"/>
            <a:fld id="{30CE469A-A965-4E10-A78D-32B5A147F69E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02383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05560" indent="-302383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39770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51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73186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89493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116681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33842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eratelmineralu.cz/" TargetMode="External"/><Relationship Id="rId3" Type="http://schemas.openxmlformats.org/officeDocument/2006/relationships/hyperlink" Target="http://cs.wikipedia.org/" TargetMode="External"/><Relationship Id="rId7" Type="http://schemas.openxmlformats.org/officeDocument/2006/relationships/hyperlink" Target="http://www.dedictvivysociny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r-vysocina.cz/" TargetMode="External"/><Relationship Id="rId5" Type="http://schemas.openxmlformats.org/officeDocument/2006/relationships/hyperlink" Target="http://www.mestovm.cz/" TargetMode="External"/><Relationship Id="rId4" Type="http://schemas.openxmlformats.org/officeDocument/2006/relationships/hyperlink" Target="http://www.bory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Příroda v okolí</a:t>
            </a:r>
            <a:br>
              <a:rPr lang="cs-CZ" dirty="0"/>
            </a:br>
            <a:r>
              <a:rPr lang="cs-CZ" dirty="0"/>
              <a:t> Velkého Meziříčí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 anchor="ctr">
            <a:normAutofit fontScale="925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3200" dirty="0"/>
              <a:t>Zpracovala: Lenka Kohoutová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223888" y="1331565"/>
            <a:ext cx="7744292" cy="1259946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Radostínské rašeliniště</a:t>
            </a:r>
            <a:br>
              <a:rPr lang="cs-CZ" dirty="0"/>
            </a:br>
            <a:r>
              <a:rPr lang="cs-CZ" dirty="0"/>
              <a:t>Národní přírodní rezervace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Radostín</a:t>
            </a:r>
          </a:p>
          <a:p>
            <a:pPr lvl="0"/>
            <a:r>
              <a:rPr lang="cs-CZ" dirty="0"/>
              <a:t>Nadmořská výška: 618 – 622 m n. m.</a:t>
            </a:r>
          </a:p>
          <a:p>
            <a:pPr lvl="0"/>
            <a:r>
              <a:rPr lang="cs-CZ" dirty="0"/>
              <a:t>Výměra: 30,52 ha</a:t>
            </a:r>
          </a:p>
          <a:p>
            <a:pPr lvl="0"/>
            <a:r>
              <a:rPr lang="cs-CZ" dirty="0"/>
              <a:t>Důvod ochrany: přechodové </a:t>
            </a:r>
            <a:r>
              <a:rPr lang="cs-CZ" dirty="0" smtClean="0"/>
              <a:t>rašeliniště </a:t>
            </a:r>
            <a:r>
              <a:rPr lang="cs-CZ" dirty="0"/>
              <a:t>rozvodnicového typu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94226" y="2411685"/>
            <a:ext cx="5615767" cy="345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Rasuveň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Bory</a:t>
            </a:r>
          </a:p>
          <a:p>
            <a:pPr lvl="0"/>
            <a:r>
              <a:rPr lang="cs-CZ" dirty="0"/>
              <a:t>Nadmořská výška: 532 – 578 m n. m.</a:t>
            </a:r>
          </a:p>
          <a:p>
            <a:pPr lvl="0"/>
            <a:r>
              <a:rPr lang="cs-CZ" dirty="0"/>
              <a:t>Výměra: 20,54 ha</a:t>
            </a:r>
          </a:p>
          <a:p>
            <a:pPr lvl="0"/>
            <a:r>
              <a:rPr lang="cs-CZ" dirty="0"/>
              <a:t>Důvod ochrany: zachovávání zbytku lesa s přirozenou skladbou jedlobukového vegetačního stupně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24288" y="2563994"/>
            <a:ext cx="5273521" cy="368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Šebeň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Dobrá Voda, Jívoví, Cyrilov,</a:t>
            </a:r>
          </a:p>
          <a:p>
            <a:pPr lvl="0"/>
            <a:r>
              <a:rPr lang="cs-CZ" dirty="0"/>
              <a:t>Výměra: 133 ha</a:t>
            </a:r>
          </a:p>
          <a:p>
            <a:pPr lvl="0"/>
            <a:r>
              <a:rPr lang="cs-CZ" dirty="0"/>
              <a:t>Důvod ochrany: výskyt mravence lesního (zhruba 1100 hnízd)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4368" y="1691605"/>
            <a:ext cx="3671999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Konec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 anchor="ctr">
            <a:normAutofit fontScale="40000" lnSpcReduction="2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3200" dirty="0"/>
              <a:t>Děkuji za pozornost :)</a:t>
            </a:r>
          </a:p>
          <a:p>
            <a:pPr marL="0" lvl="0" indent="0" algn="ctr">
              <a:buNone/>
            </a:pPr>
            <a:r>
              <a:rPr lang="cs-CZ" sz="3200" dirty="0"/>
              <a:t>Čerpáno z </a:t>
            </a:r>
            <a:r>
              <a:rPr lang="cs-CZ" sz="3200" dirty="0">
                <a:hlinkClick r:id="rId3"/>
              </a:rPr>
              <a:t>http://cs.wikipedia.org/</a:t>
            </a:r>
            <a:r>
              <a:rPr lang="cs-CZ" sz="3200" dirty="0"/>
              <a:t>, </a:t>
            </a:r>
            <a:r>
              <a:rPr lang="cs-CZ" sz="3200" dirty="0">
                <a:hlinkClick r:id="rId4"/>
              </a:rPr>
              <a:t>http://www.bory.cz/</a:t>
            </a:r>
            <a:r>
              <a:rPr lang="cs-CZ" sz="3200" dirty="0"/>
              <a:t>, </a:t>
            </a:r>
            <a:r>
              <a:rPr lang="cs-CZ" sz="3200" dirty="0">
                <a:hlinkClick r:id="rId5"/>
              </a:rPr>
              <a:t>http://www.mestovm.cz/</a:t>
            </a:r>
            <a:r>
              <a:rPr lang="cs-CZ" sz="3200" dirty="0"/>
              <a:t>, </a:t>
            </a:r>
            <a:r>
              <a:rPr lang="cs-CZ" sz="3200" dirty="0">
                <a:hlinkClick r:id="rId6"/>
              </a:rPr>
              <a:t>http://www.kr-vysocina.cz/</a:t>
            </a:r>
            <a:r>
              <a:rPr lang="cs-CZ" sz="3200" dirty="0"/>
              <a:t>, </a:t>
            </a:r>
            <a:r>
              <a:rPr lang="cs-CZ" sz="3200" dirty="0">
                <a:hlinkClick r:id="rId7"/>
              </a:rPr>
              <a:t>http://www.dedictvivysociny.cz/</a:t>
            </a:r>
            <a:r>
              <a:rPr lang="cs-CZ" sz="3200" dirty="0"/>
              <a:t>, </a:t>
            </a:r>
            <a:r>
              <a:rPr lang="cs-CZ" sz="3200" dirty="0">
                <a:hlinkClick r:id="rId8"/>
              </a:rPr>
              <a:t>http://www.sberatelmineralu.cz/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240174" y="1331565"/>
            <a:ext cx="7744292" cy="1259946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Bába – V bukách</a:t>
            </a:r>
            <a:br>
              <a:rPr lang="cs-CZ" dirty="0"/>
            </a:br>
            <a:r>
              <a:rPr lang="cs-CZ" dirty="0"/>
              <a:t>Přírodní rezervace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Bohdalov</a:t>
            </a:r>
          </a:p>
          <a:p>
            <a:pPr lvl="0"/>
            <a:r>
              <a:rPr lang="cs-CZ" dirty="0"/>
              <a:t>Nadmořská výška: 605 – 698 m n. m.</a:t>
            </a:r>
          </a:p>
          <a:p>
            <a:pPr lvl="0"/>
            <a:r>
              <a:rPr lang="cs-CZ" dirty="0"/>
              <a:t>Výměra: 44,61 ha</a:t>
            </a:r>
          </a:p>
          <a:p>
            <a:pPr lvl="0"/>
            <a:r>
              <a:rPr lang="cs-CZ" dirty="0"/>
              <a:t>Důvod ochrany: bukový porost</a:t>
            </a:r>
          </a:p>
          <a:p>
            <a:pPr lvl="0"/>
            <a:r>
              <a:rPr lang="cs-CZ" dirty="0"/>
              <a:t>Flóra: buk lesní, jedle bělokorá, smrk ztepilý, modřín opadavý, javor klen, borovice lesní, lípa malolistá, kopytník evropský, papratka samičí, ostřice kulkonosná, netýkavka nedůtklivá, vachta trojlistá, dřípatka horská, </a:t>
            </a:r>
            <a:r>
              <a:rPr lang="cs-CZ" dirty="0" err="1"/>
              <a:t>bukovník</a:t>
            </a:r>
            <a:r>
              <a:rPr lang="cs-CZ" dirty="0"/>
              <a:t> kapraďovitý, puchýřník křehký, ostřice prstnatá, třtina rákosovitá, sítina rozkladitá, jestřábník zední, oblovka pestrá, hlíva ústřičná,</a:t>
            </a:r>
          </a:p>
          <a:p>
            <a:pPr lvl="0"/>
            <a:r>
              <a:rPr lang="cs-CZ" dirty="0"/>
              <a:t>Fauna: střevlíci, mravenci, čáp černý, lejsek malý, výr velký, slepýš křehký</a:t>
            </a:r>
            <a:r>
              <a:rPr lang="cs-CZ" b="1" dirty="0"/>
              <a:t>,</a:t>
            </a:r>
            <a:r>
              <a:rPr lang="cs-CZ" dirty="0"/>
              <a:t> holub doupňák, datel černý, žluna šedá, krkavec velký</a:t>
            </a:r>
            <a:r>
              <a:rPr lang="cs-CZ" b="1" dirty="0"/>
              <a:t>,</a:t>
            </a:r>
            <a:r>
              <a:rPr lang="cs-CZ" dirty="0"/>
              <a:t> jestřáb lesní, veverka obecná, lýkožrout smrkový,</a:t>
            </a:r>
          </a:p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6376" y="1907629"/>
            <a:ext cx="3960576" cy="240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Dářko</a:t>
            </a:r>
            <a:br>
              <a:rPr lang="cs-CZ" dirty="0"/>
            </a:br>
            <a:r>
              <a:rPr lang="cs-CZ" dirty="0"/>
              <a:t>Národní přírodní rezervace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Radostín</a:t>
            </a:r>
          </a:p>
          <a:p>
            <a:pPr lvl="0"/>
            <a:r>
              <a:rPr lang="cs-CZ" dirty="0"/>
              <a:t>Nadmořská výška: 619 – 942 m n. m.</a:t>
            </a:r>
          </a:p>
          <a:p>
            <a:pPr lvl="0"/>
            <a:r>
              <a:rPr lang="cs-CZ" dirty="0"/>
              <a:t>Výměra: 68,62 ha</a:t>
            </a:r>
          </a:p>
          <a:p>
            <a:pPr lvl="0"/>
            <a:r>
              <a:rPr lang="cs-CZ" dirty="0"/>
              <a:t>Důvod ochrany: přirozené rašelinné ekosystémy přechodového vrchoviště</a:t>
            </a:r>
          </a:p>
          <a:p>
            <a:pPr lvl="0"/>
            <a:r>
              <a:rPr lang="cs-CZ" dirty="0"/>
              <a:t>Flóra: borovice blatka, bříza pýřitá, smrk ztepilý, borovice lesní, rašeliníky, kyhanka </a:t>
            </a:r>
            <a:r>
              <a:rPr lang="cs-CZ" dirty="0" smtClean="0"/>
              <a:t>sivolistá, </a:t>
            </a:r>
            <a:r>
              <a:rPr lang="cs-CZ" dirty="0"/>
              <a:t>klikva žoravina, suchopýr pochvatý, vlochyně bahenní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82491" y="2411685"/>
            <a:ext cx="5198134" cy="366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Dobrá Voda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Vídeň</a:t>
            </a:r>
          </a:p>
          <a:p>
            <a:pPr lvl="0"/>
            <a:r>
              <a:rPr lang="cs-CZ" dirty="0"/>
              <a:t>Nadmořská výška: 502 – 550 m n. m.</a:t>
            </a:r>
          </a:p>
          <a:p>
            <a:pPr lvl="0"/>
            <a:r>
              <a:rPr lang="cs-CZ" dirty="0"/>
              <a:t>Výměra: </a:t>
            </a:r>
            <a:r>
              <a:rPr lang="cs-CZ" dirty="0" smtClean="0"/>
              <a:t>5,21 </a:t>
            </a:r>
            <a:r>
              <a:rPr lang="cs-CZ" dirty="0"/>
              <a:t>ha</a:t>
            </a:r>
          </a:p>
          <a:p>
            <a:pPr lvl="0"/>
            <a:r>
              <a:rPr lang="cs-CZ" dirty="0"/>
              <a:t>Důvod ochrany: mokřadní louky s četnými vstavači</a:t>
            </a:r>
          </a:p>
          <a:p>
            <a:pPr lvl="0"/>
            <a:r>
              <a:rPr lang="cs-CZ" dirty="0"/>
              <a:t>Flóra: suchopýr úzkolistý, prstnatec májový, vachta trojlistá, přeslička říční, šípatka vodní,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34576" y="2311500"/>
            <a:ext cx="4823232" cy="384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Heřmanov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Heřmanov</a:t>
            </a:r>
          </a:p>
          <a:p>
            <a:pPr lvl="0"/>
            <a:r>
              <a:rPr lang="cs-CZ" dirty="0"/>
              <a:t>Výměra: 1,89 ha</a:t>
            </a:r>
          </a:p>
          <a:p>
            <a:pPr lvl="0"/>
            <a:r>
              <a:rPr lang="cs-CZ" dirty="0"/>
              <a:t>Důvod ochrany: unikátní mineralogické naleziště tzv. heřmanovských koulí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20994" y="3552219"/>
            <a:ext cx="5981359" cy="398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360" y="861818"/>
            <a:ext cx="3934986" cy="2541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Laguna u Bohdalova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Bohdalov</a:t>
            </a:r>
          </a:p>
          <a:p>
            <a:pPr lvl="0"/>
            <a:r>
              <a:rPr lang="cs-CZ" dirty="0"/>
              <a:t>Nadmořská výška: 579 – 580 m n. m.</a:t>
            </a:r>
          </a:p>
          <a:p>
            <a:pPr lvl="0"/>
            <a:r>
              <a:rPr lang="cs-CZ" dirty="0"/>
              <a:t>Výměra: 1,28 ha</a:t>
            </a:r>
          </a:p>
          <a:p>
            <a:pPr lvl="0"/>
            <a:r>
              <a:rPr lang="cs-CZ" dirty="0"/>
              <a:t>Důvod ochrany: vodní a mokřadní flóra a fauna</a:t>
            </a:r>
          </a:p>
          <a:p>
            <a:pPr lvl="0"/>
            <a:r>
              <a:rPr lang="cs-CZ" dirty="0"/>
              <a:t>Flóra: ostřice dvoumužná, šejdračka bahenní, bahnička bradavkatá, rozrazil štítkovitý, rdest alpský</a:t>
            </a:r>
          </a:p>
          <a:p>
            <a:pPr lvl="0"/>
            <a:r>
              <a:rPr lang="cs-CZ" dirty="0"/>
              <a:t>Fauna: čolek horský, čolek velký, čolek obecný, kuňka obecná, blatnice skvrnitá, ropucha obecná, ropucha zelená, skokan ostronosý, skokan hnědý, skokan krátkonohý, skokan zelený,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73343" y="3197316"/>
            <a:ext cx="5225210" cy="349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Mrázkova louka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Bory</a:t>
            </a:r>
          </a:p>
          <a:p>
            <a:pPr lvl="0"/>
            <a:r>
              <a:rPr lang="cs-CZ" dirty="0"/>
              <a:t>Nadmořská výška: 514 – 544 m n. m.</a:t>
            </a:r>
          </a:p>
          <a:p>
            <a:pPr lvl="0"/>
            <a:r>
              <a:rPr lang="cs-CZ" dirty="0"/>
              <a:t>Výměra: 2,26 ha</a:t>
            </a:r>
          </a:p>
          <a:p>
            <a:pPr lvl="0"/>
            <a:r>
              <a:rPr lang="cs-CZ" dirty="0"/>
              <a:t>Důvod ochrany: luční biotopy</a:t>
            </a:r>
          </a:p>
          <a:p>
            <a:pPr lvl="0"/>
            <a:r>
              <a:rPr lang="cs-CZ" dirty="0"/>
              <a:t>Flóra: rosnatka okrouhlolistá,  prstnatec májový, tolije bahenní, hadilka obecná,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36681" y="2627709"/>
            <a:ext cx="5543944" cy="432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Obecník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Horní Libochová</a:t>
            </a:r>
          </a:p>
          <a:p>
            <a:pPr lvl="0"/>
            <a:r>
              <a:rPr lang="cs-CZ" dirty="0"/>
              <a:t>Výměra: 4,85 ha</a:t>
            </a:r>
          </a:p>
          <a:p>
            <a:pPr lvl="0"/>
            <a:r>
              <a:rPr lang="cs-CZ" dirty="0"/>
              <a:t>Důvod ochrany: biotop populace letněných rybníků</a:t>
            </a:r>
          </a:p>
          <a:p>
            <a:pPr lvl="0"/>
            <a:r>
              <a:rPr lang="cs-CZ" dirty="0"/>
              <a:t>Flóra: puchýřka útlá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272" y="2627709"/>
            <a:ext cx="5400353" cy="381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Ouperek</a:t>
            </a:r>
            <a:br>
              <a:rPr lang="cs-CZ" dirty="0"/>
            </a:br>
            <a:r>
              <a:rPr lang="cs-CZ" dirty="0"/>
              <a:t>Přírodní památka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None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2035"/>
              </a:spcAft>
              <a:buSzPct val="45000"/>
              <a:buFont typeface="StarSymbol"/>
              <a:buChar char="●"/>
              <a:defRPr lang="cs-CZ" sz="462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630"/>
              </a:spcAft>
              <a:buSzPct val="45000"/>
              <a:buFont typeface="StarSymbol"/>
              <a:buChar char="●"/>
              <a:defRPr lang="cs-CZ" sz="405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219"/>
              </a:spcAft>
              <a:buSzPct val="75000"/>
              <a:buFont typeface="StarSymbol"/>
              <a:buChar char="–"/>
              <a:defRPr lang="cs-CZ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811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403"/>
              </a:spcAft>
              <a:buSzPct val="75000"/>
              <a:buFont typeface="StarSymbol"/>
              <a:buChar char="–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403"/>
              </a:spcAft>
              <a:buSzPct val="45000"/>
              <a:buFont typeface="StarSymbol"/>
              <a:buChar char="●"/>
              <a:defRPr lang="cs-CZ" sz="29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Lokalita: Bobrůvka</a:t>
            </a:r>
          </a:p>
          <a:p>
            <a:pPr lvl="0"/>
            <a:r>
              <a:rPr lang="cs-CZ" dirty="0"/>
              <a:t>Nadmořská výška: 520 – 561 m n. m.</a:t>
            </a:r>
          </a:p>
          <a:p>
            <a:pPr lvl="0"/>
            <a:r>
              <a:rPr lang="cs-CZ" dirty="0"/>
              <a:t>Výměra: 13,72 ha</a:t>
            </a:r>
          </a:p>
          <a:p>
            <a:pPr lvl="0"/>
            <a:r>
              <a:rPr lang="cs-CZ" dirty="0"/>
              <a:t>Důvod ochrany: významné mineralogické naleziště</a:t>
            </a:r>
          </a:p>
          <a:p>
            <a:pPr lvl="0"/>
            <a:r>
              <a:rPr lang="cs-CZ" dirty="0"/>
              <a:t>Minerály: muskovit, apatit, brookit, záhněda, albit, skoryl, anatas,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9713" y="2339677"/>
            <a:ext cx="5290912" cy="354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550</Words>
  <Application>Microsoft Office PowerPoint</Application>
  <PresentationFormat>Vlastní</PresentationFormat>
  <Paragraphs>66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Příroda v okolí  Velkého Meziříčí</vt:lpstr>
      <vt:lpstr>Bába – V bukách Přírodní rezervace </vt:lpstr>
      <vt:lpstr>Dářko Národní přírodní rezervace</vt:lpstr>
      <vt:lpstr>Dobrá Voda Přírodní památka</vt:lpstr>
      <vt:lpstr>Heřmanov Přírodní památka</vt:lpstr>
      <vt:lpstr>Laguna u Bohdalova Přírodní památka</vt:lpstr>
      <vt:lpstr>Mrázkova louka Přírodní památka</vt:lpstr>
      <vt:lpstr>Obecník Přírodní památka</vt:lpstr>
      <vt:lpstr>Ouperek Přírodní památka</vt:lpstr>
      <vt:lpstr>Radostínské rašeliniště Národní přírodní rezervace </vt:lpstr>
      <vt:lpstr>Rasuveň Přírodní památka</vt:lpstr>
      <vt:lpstr>Šebeň Přírodní památka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Příroda v okolí  Velkého Meziříčí</dc:title>
  <dc:creator>Lenka Kohoutová</dc:creator>
  <cp:lastModifiedBy>Lenka Kohoutová</cp:lastModifiedBy>
  <cp:revision>9</cp:revision>
  <dcterms:created xsi:type="dcterms:W3CDTF">2013-11-06T07:43:12Z</dcterms:created>
  <dcterms:modified xsi:type="dcterms:W3CDTF">2013-11-11T13:04:33Z</dcterms:modified>
</cp:coreProperties>
</file>