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794A70E-55E4-4A03-877A-B5BBF34EAFAD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129628-8010-4C22-83B2-FA419568321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KLÁRA POSPÍCHALOVÁ 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+mn-lt"/>
              </a:rPr>
              <a:t>CHRÁNĚNÉ OBLASTI NA JIH OD VELKÉHO MEZIŘÍČÍ</a:t>
            </a:r>
            <a:endParaRPr lang="cs-CZ" dirty="0">
              <a:latin typeface="+mn-lt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Tasov</a:t>
            </a:r>
            <a:endParaRPr lang="cs-CZ" dirty="0" smtClean="0"/>
          </a:p>
          <a:p>
            <a:r>
              <a:rPr lang="cs-CZ" dirty="0" smtClean="0"/>
              <a:t>Důvod ochrany: pastviny</a:t>
            </a:r>
          </a:p>
          <a:p>
            <a:r>
              <a:rPr lang="cs-CZ" dirty="0" smtClean="0"/>
              <a:t>Fauna: ještěrka obecná, užovka hladká</a:t>
            </a:r>
          </a:p>
          <a:p>
            <a:r>
              <a:rPr lang="cs-CZ" dirty="0" smtClean="0"/>
              <a:t>Flóra: sesel sivý, hlaváč bledožlutý, jetel podhorní, rozrazil </a:t>
            </a:r>
            <a:r>
              <a:rPr lang="cs-CZ" dirty="0" err="1" smtClean="0"/>
              <a:t>Dilleniův</a:t>
            </a:r>
            <a:r>
              <a:rPr lang="cs-CZ" dirty="0" smtClean="0"/>
              <a:t>, smil písečný, pamětník rolní, </a:t>
            </a:r>
            <a:r>
              <a:rPr lang="cs-CZ" dirty="0" err="1" smtClean="0"/>
              <a:t>šater</a:t>
            </a:r>
            <a:r>
              <a:rPr lang="cs-CZ" dirty="0" smtClean="0"/>
              <a:t> zední, průtržník lysý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STRÁNĚ - PP</a:t>
            </a:r>
            <a:endParaRPr lang="cs-CZ" dirty="0"/>
          </a:p>
        </p:txBody>
      </p:sp>
      <p:pic>
        <p:nvPicPr>
          <p:cNvPr id="4" name="Obrázek 3" descr="456HGFWEG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4063131" cy="3042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Dub letní roste u zemědělského objektu vlevo u silnice od železničního přejezdu směrem na Nový </a:t>
            </a:r>
            <a:r>
              <a:rPr lang="cs-CZ" dirty="0" err="1" smtClean="0"/>
              <a:t>Telečkov</a:t>
            </a:r>
            <a:r>
              <a:rPr lang="cs-CZ" dirty="0" smtClean="0"/>
              <a:t>. Vyhlášen byl v roce 1976. Obvod kmene 683 cm, výška 12 m, stáří asi 400 let. Strom je poškozený, dřevo ztrouchnivělé, ale přes to je olistěný. Nejstarší památný strom </a:t>
            </a:r>
            <a:r>
              <a:rPr lang="cs-CZ" dirty="0" err="1" smtClean="0"/>
              <a:t>Velkomeziříčska</a:t>
            </a:r>
            <a:r>
              <a:rPr lang="cs-CZ" dirty="0" smtClean="0"/>
              <a:t>. Před několika lety byl rozsáhle ošetřen.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DUB V OSLAVIČCE</a:t>
            </a:r>
            <a:endParaRPr lang="cs-CZ" dirty="0"/>
          </a:p>
        </p:txBody>
      </p:sp>
      <p:pic>
        <p:nvPicPr>
          <p:cNvPr id="4" name="Obrázek 3" descr="1456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3753767" cy="281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Buk lesní roste u Dolních </a:t>
            </a:r>
            <a:r>
              <a:rPr lang="cs-CZ" dirty="0" err="1" smtClean="0"/>
              <a:t>Radslavic</a:t>
            </a:r>
            <a:r>
              <a:rPr lang="cs-CZ" dirty="0" smtClean="0"/>
              <a:t> v místě „Na kopci pod bučím“, 280 m severně od obce ve žlebu pod lesem. Vyhlášen byl v r. 1994. Obvod kmene je 325 cm, výška 25 m, šířka koruny 25 m a stáří 300 let. Neobvykle široká koruna stromu tvoří dominantu krajiny. Je v dobrém zdravotním stavu. Provedená ošetření – ořez zlomených větví, zakrytí otvorů do kmene plechem.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LAVICKÉHO BUK</a:t>
            </a:r>
            <a:endParaRPr lang="cs-CZ" dirty="0"/>
          </a:p>
        </p:txBody>
      </p:sp>
      <p:pic>
        <p:nvPicPr>
          <p:cNvPr id="4" name="Obrázek 3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64704"/>
            <a:ext cx="8602555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Roste v zahradě „Myslivny“ uprostřed Pavlínova. Vyhlášena byla v r. 2006. Lípa srdčitá má obvod kmene 401 cm, je vysoká 32 m a její koruna je široká 18 m. Strom je starý 300-400 let přitom je ve velmi dobrém zdravotním stavu. Mimořádně vzrostlý strom s mohutnou korunou a perspektivou dalšího růstu je dominantou obce a nezaměnitelně dotváří obraz historického sídla bývalé Myslivny.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LÍPA V PAVLÍNOVĚ</a:t>
            </a:r>
            <a:endParaRPr lang="cs-CZ" dirty="0"/>
          </a:p>
        </p:txBody>
      </p:sp>
      <p:pic>
        <p:nvPicPr>
          <p:cNvPr id="4" name="Obrázek 3" descr=",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196751"/>
            <a:ext cx="3756248" cy="500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Přírodní park byl vyhlášen v roce 1984 na výměře 440 ha.Rozkládá se v údolí </a:t>
            </a:r>
            <a:r>
              <a:rPr lang="cs-CZ" dirty="0" err="1" smtClean="0"/>
              <a:t>Balinky</a:t>
            </a:r>
            <a:r>
              <a:rPr lang="cs-CZ" dirty="0" smtClean="0"/>
              <a:t> západně od Velkého Meziříčí přes </a:t>
            </a:r>
            <a:r>
              <a:rPr lang="cs-CZ" dirty="0" err="1" smtClean="0"/>
              <a:t>Baliny</a:t>
            </a:r>
            <a:r>
              <a:rPr lang="cs-CZ" dirty="0" smtClean="0"/>
              <a:t> až k </a:t>
            </a:r>
            <a:r>
              <a:rPr lang="cs-CZ" dirty="0" err="1" smtClean="0"/>
              <a:t>Uhřínovu</a:t>
            </a:r>
            <a:r>
              <a:rPr lang="cs-CZ" dirty="0" smtClean="0"/>
              <a:t>. Byl vyhlášen k ochraně krajinářsky cenného údolí přirozeně meandrující řeky</a:t>
            </a:r>
          </a:p>
          <a:p>
            <a:r>
              <a:rPr lang="cs-CZ" dirty="0" smtClean="0"/>
              <a:t>Rozmanitost prostředí se odráží v druhové bohatosti fauny. Ve vysokých hlinitých březích hnízdí ledňáček říční. Dále zde žijí např. skorec vodní, puštík obecný, datel černý a vydra říční. Lesní porosty zaujímají více než 50% území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BALINSKÉ ÚDOLÍ</a:t>
            </a:r>
            <a:endParaRPr lang="cs-CZ" dirty="0"/>
          </a:p>
        </p:txBody>
      </p:sp>
      <p:pic>
        <p:nvPicPr>
          <p:cNvPr id="4" name="Obrázek 3" descr="2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552699"/>
            <a:ext cx="4257253" cy="2858885"/>
          </a:xfrm>
          <a:prstGeom prst="rect">
            <a:avLst/>
          </a:prstGeom>
        </p:spPr>
      </p:pic>
      <p:pic>
        <p:nvPicPr>
          <p:cNvPr id="5" name="Obrázek 4" descr="7427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988840"/>
            <a:ext cx="4329831" cy="3243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Rozkládá </a:t>
            </a:r>
            <a:r>
              <a:rPr lang="cs-CZ" dirty="0" err="1" smtClean="0"/>
              <a:t>sev</a:t>
            </a:r>
            <a:r>
              <a:rPr lang="cs-CZ" dirty="0" smtClean="0"/>
              <a:t> k.</a:t>
            </a:r>
            <a:r>
              <a:rPr lang="cs-CZ" dirty="0" err="1" smtClean="0"/>
              <a:t>ú</a:t>
            </a:r>
            <a:r>
              <a:rPr lang="cs-CZ" dirty="0" smtClean="0"/>
              <a:t>. </a:t>
            </a:r>
            <a:r>
              <a:rPr lang="cs-CZ" dirty="0" err="1" smtClean="0"/>
              <a:t>Jindřichov</a:t>
            </a:r>
            <a:r>
              <a:rPr lang="cs-CZ" dirty="0" smtClean="0"/>
              <a:t> u Velké Bíteše v lesním údolí, jímž protéká potůček. Vyhlášena byla v roce 1989 na výměře 1,1 ha k ochraně dvou rybníků a tůně s výskytem ohrožených ryb a obojživelníků: sekavec písečný, mřenka mramorová, hrouzek slunka, střevle potoční, čolek obecný, čolek velký, ropucha obecná, ropucha zelená a užovka obojková.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OLŠOVEČEK - PP</a:t>
            </a:r>
            <a:endParaRPr lang="cs-CZ" dirty="0"/>
          </a:p>
        </p:txBody>
      </p:sp>
      <p:pic>
        <p:nvPicPr>
          <p:cNvPr id="4" name="Obrázek 3" descr="15472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4545855" cy="3405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Důvod ochrany: bukové porosty</a:t>
            </a:r>
          </a:p>
          <a:p>
            <a:r>
              <a:rPr lang="cs-CZ" dirty="0" smtClean="0"/>
              <a:t>Flóra: ječmenka evropská, pšeníček rozkladitý, bažanka vytrvalá, kokořík přeslenitý, mařinka vonná, hrachor jarní, kyčelnice </a:t>
            </a:r>
            <a:r>
              <a:rPr lang="cs-CZ" dirty="0" err="1" smtClean="0"/>
              <a:t>cibulkonosná</a:t>
            </a:r>
            <a:r>
              <a:rPr lang="cs-CZ" dirty="0" smtClean="0"/>
              <a:t>, lýkovec jedovatý</a:t>
            </a:r>
          </a:p>
          <a:p>
            <a:r>
              <a:rPr lang="cs-CZ" dirty="0" smtClean="0"/>
              <a:t>Fauna: čáp černý,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BUČINY U BÍLÉ SKÁLY - PP</a:t>
            </a:r>
            <a:endParaRPr lang="cs-CZ" dirty="0"/>
          </a:p>
        </p:txBody>
      </p:sp>
      <p:pic>
        <p:nvPicPr>
          <p:cNvPr id="4" name="Obrázek 3" descr="index.jpg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4150568" cy="3112926"/>
          </a:xfrm>
          <a:prstGeom prst="rect">
            <a:avLst/>
          </a:prstGeom>
        </p:spPr>
      </p:pic>
      <p:pic>
        <p:nvPicPr>
          <p:cNvPr id="5" name="Obrázek 4" descr="QWHEGVFĚQKČF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772816"/>
            <a:ext cx="3810000" cy="4191000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 VM </a:t>
            </a:r>
          </a:p>
          <a:p>
            <a:r>
              <a:rPr lang="cs-CZ" dirty="0" smtClean="0"/>
              <a:t>Důvod ochrany: tradiční pastva</a:t>
            </a:r>
          </a:p>
          <a:p>
            <a:r>
              <a:rPr lang="cs-CZ" dirty="0" smtClean="0"/>
              <a:t>Flóra: smil písečný, rozrazil </a:t>
            </a:r>
            <a:r>
              <a:rPr lang="cs-CZ" dirty="0" err="1" smtClean="0"/>
              <a:t>rozprostřenýr</a:t>
            </a:r>
            <a:r>
              <a:rPr lang="cs-CZ" dirty="0" smtClean="0"/>
              <a:t>, </a:t>
            </a:r>
            <a:r>
              <a:rPr lang="cs-CZ" dirty="0" err="1" smtClean="0"/>
              <a:t>Dilleniův</a:t>
            </a:r>
            <a:r>
              <a:rPr lang="cs-CZ" dirty="0" smtClean="0"/>
              <a:t>, pampeliška červenoplodá, sesel sivý, psineček tuhý, modřenec chocholatý, jetel alpínský, chudina hajní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r>
              <a:rPr lang="cs-CZ" dirty="0" smtClean="0"/>
              <a:t>KUNŠOVEC - PP</a:t>
            </a:r>
            <a:endParaRPr lang="cs-CZ" dirty="0"/>
          </a:p>
        </p:txBody>
      </p:sp>
      <p:pic>
        <p:nvPicPr>
          <p:cNvPr id="4" name="Obrázek 3" descr="565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3068960"/>
            <a:ext cx="3825775" cy="28656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Horní </a:t>
            </a:r>
            <a:r>
              <a:rPr lang="cs-CZ" dirty="0" err="1" smtClean="0"/>
              <a:t>Radslavice</a:t>
            </a:r>
            <a:endParaRPr lang="cs-CZ" dirty="0" smtClean="0"/>
          </a:p>
          <a:p>
            <a:r>
              <a:rPr lang="cs-CZ" dirty="0" smtClean="0"/>
              <a:t>Důvod ochrany: rostliny v rybníce</a:t>
            </a:r>
          </a:p>
          <a:p>
            <a:r>
              <a:rPr lang="cs-CZ" dirty="0" smtClean="0"/>
              <a:t>Fauna: ropucha obecná, skokan hnědý a zelený, kuňka obecná, rosnička zelená, čolek obecný, ropucha zelená</a:t>
            </a:r>
          </a:p>
          <a:p>
            <a:r>
              <a:rPr lang="cs-CZ" dirty="0" smtClean="0"/>
              <a:t>Flóra: rdest vzplývavý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LUŽNÍ RYBNÍK - PP</a:t>
            </a:r>
            <a:endParaRPr lang="cs-CZ" dirty="0"/>
          </a:p>
        </p:txBody>
      </p:sp>
      <p:pic>
        <p:nvPicPr>
          <p:cNvPr id="4" name="Obrázek 3" descr="hjfajrg,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4257823" cy="3189257"/>
          </a:xfrm>
          <a:prstGeom prst="rect">
            <a:avLst/>
          </a:prstGeom>
        </p:spPr>
      </p:pic>
      <p:pic>
        <p:nvPicPr>
          <p:cNvPr id="5" name="Obrázek 4" descr="hgujrgjkšqhliu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196752"/>
            <a:ext cx="4434408" cy="33258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Důvod ochrany: louky a políčka</a:t>
            </a:r>
          </a:p>
          <a:p>
            <a:r>
              <a:rPr lang="cs-CZ" dirty="0" smtClean="0"/>
              <a:t>Fauna: plšík lískový</a:t>
            </a:r>
          </a:p>
          <a:p>
            <a:r>
              <a:rPr lang="cs-CZ" dirty="0" smtClean="0"/>
              <a:t>Flóra: lýkovec jedovatý, brslen bradavičnatý, jaterník podléška, bažanka vytrvalá, kopytník evropský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MEZE U OSLAVICE - PP</a:t>
            </a:r>
            <a:endParaRPr lang="cs-CZ" dirty="0"/>
          </a:p>
        </p:txBody>
      </p:sp>
      <p:pic>
        <p:nvPicPr>
          <p:cNvPr id="4" name="Obrázek 3" descr="iopučřzřč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6552" y="7101408"/>
            <a:ext cx="4689301" cy="3149020"/>
          </a:xfrm>
          <a:prstGeom prst="rect">
            <a:avLst/>
          </a:prstGeom>
        </p:spPr>
      </p:pic>
      <p:pic>
        <p:nvPicPr>
          <p:cNvPr id="5" name="Obrázek 4" descr="kuzěšgtězhjušč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4833317" cy="3245731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U Pavlínova</a:t>
            </a:r>
          </a:p>
          <a:p>
            <a:r>
              <a:rPr lang="cs-CZ" dirty="0" smtClean="0"/>
              <a:t>Důvod ochrany: populace </a:t>
            </a:r>
            <a:r>
              <a:rPr lang="cs-CZ" dirty="0" err="1" smtClean="0"/>
              <a:t>prstnatce</a:t>
            </a:r>
            <a:r>
              <a:rPr lang="cs-CZ" dirty="0" smtClean="0"/>
              <a:t> májového, invaze netýkavky žláznaté</a:t>
            </a:r>
          </a:p>
          <a:p>
            <a:r>
              <a:rPr lang="cs-CZ" dirty="0" smtClean="0"/>
              <a:t>Fauna: čolek obecný, č. horský, ropucha obecná</a:t>
            </a:r>
          </a:p>
          <a:p>
            <a:r>
              <a:rPr lang="cs-CZ" dirty="0" smtClean="0"/>
              <a:t>Flóra: </a:t>
            </a:r>
            <a:r>
              <a:rPr lang="cs-CZ" dirty="0" err="1" smtClean="0"/>
              <a:t>prstnatec</a:t>
            </a:r>
            <a:r>
              <a:rPr lang="cs-CZ" dirty="0" smtClean="0"/>
              <a:t> májový , starček potoční, kozlík dvoudomý, několik druhů ostřic, jetel kaštanový, dřípatka horská, lipnice oddálená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MLÁDKOV - PP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Důvod ochrany: louky</a:t>
            </a:r>
          </a:p>
          <a:p>
            <a:r>
              <a:rPr lang="cs-CZ" dirty="0" smtClean="0"/>
              <a:t>Fauna: kuňka obecná, blatnice skvrnitá, ropucha obecná, zelená, skokan zelený, užovka obojková, čejka chocholatá</a:t>
            </a:r>
          </a:p>
          <a:p>
            <a:r>
              <a:rPr lang="cs-CZ" dirty="0" smtClean="0"/>
              <a:t>Flóra: puchýřka útlá, rdest tupolistý, kulík říční, vachta trojlistá, vrba pětimužná , pampeliška bahenní, </a:t>
            </a:r>
            <a:r>
              <a:rPr lang="cs-CZ" dirty="0" err="1" smtClean="0"/>
              <a:t>jarva</a:t>
            </a:r>
            <a:r>
              <a:rPr lang="cs-CZ" dirty="0" smtClean="0"/>
              <a:t> žilnatá, kostřava niťovitá, </a:t>
            </a:r>
            <a:r>
              <a:rPr lang="cs-CZ" dirty="0" err="1" smtClean="0"/>
              <a:t>prstnatec</a:t>
            </a:r>
            <a:r>
              <a:rPr lang="cs-CZ" dirty="0" smtClean="0"/>
              <a:t> májový, všivec ladní, ostřice trsnatá, 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OŘECHOVSKÉ RYBNÍKY - PP</a:t>
            </a:r>
            <a:endParaRPr lang="cs-CZ" dirty="0"/>
          </a:p>
        </p:txBody>
      </p:sp>
      <p:pic>
        <p:nvPicPr>
          <p:cNvPr id="4" name="Obrázek 3" descr="KWJ.QRGHKJ.WER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772816"/>
            <a:ext cx="4185815" cy="3135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usedlosti Dvořáci</a:t>
            </a:r>
          </a:p>
          <a:p>
            <a:r>
              <a:rPr lang="cs-CZ" dirty="0" smtClean="0"/>
              <a:t>Důvod ochrany: pastvina</a:t>
            </a:r>
          </a:p>
          <a:p>
            <a:r>
              <a:rPr lang="cs-CZ" dirty="0" smtClean="0"/>
              <a:t>Flóra: vratička měsíční, </a:t>
            </a:r>
            <a:r>
              <a:rPr lang="cs-CZ" dirty="0" err="1" smtClean="0"/>
              <a:t>pochbek</a:t>
            </a:r>
            <a:r>
              <a:rPr lang="cs-CZ" dirty="0" smtClean="0"/>
              <a:t> prodloužený, mařinka psí, průtržník lysý, máčka ladní, smělek štíhlý, kostřava </a:t>
            </a:r>
            <a:r>
              <a:rPr lang="cs-CZ" dirty="0" err="1" smtClean="0"/>
              <a:t>žlábkatá</a:t>
            </a:r>
            <a:r>
              <a:rPr lang="cs-CZ" dirty="0" smtClean="0"/>
              <a:t>, pcháč bahenní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PASTVINA ŠVIKÝRKA - PP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Heřmanice</a:t>
            </a:r>
            <a:endParaRPr lang="cs-CZ" dirty="0" smtClean="0"/>
          </a:p>
          <a:p>
            <a:r>
              <a:rPr lang="cs-CZ" dirty="0" smtClean="0"/>
              <a:t>Důvod ochrany: travnaté remízky</a:t>
            </a:r>
          </a:p>
          <a:p>
            <a:r>
              <a:rPr lang="cs-CZ" dirty="0" smtClean="0"/>
              <a:t>Fauna: hmyz a polní zvěř</a:t>
            </a:r>
          </a:p>
          <a:p>
            <a:r>
              <a:rPr lang="cs-CZ" dirty="0" smtClean="0"/>
              <a:t>Flóra: višeň křovitá, rozrazil </a:t>
            </a:r>
            <a:r>
              <a:rPr lang="cs-CZ" dirty="0" err="1" smtClean="0"/>
              <a:t>Dilleniův</a:t>
            </a:r>
            <a:r>
              <a:rPr lang="cs-CZ" dirty="0" smtClean="0"/>
              <a:t>, pampeliška červenoplodá, psineček tuhý, vítod obecný, jetel horský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REMÍZKY NA KLENŮVCE - PP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747</Words>
  <Application>Microsoft Office PowerPoint</Application>
  <PresentationFormat>Předvádění na obrazovce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Papír</vt:lpstr>
      <vt:lpstr>CHRÁNĚNÉ OBLASTI NA JIH OD VELKÉHO MEZIŘÍČÍ</vt:lpstr>
      <vt:lpstr>BUČINY U BÍLÉ SKÁLY - PP</vt:lpstr>
      <vt:lpstr>KUNŠOVEC - PP</vt:lpstr>
      <vt:lpstr>LUŽNÍ RYBNÍK - PP</vt:lpstr>
      <vt:lpstr>MEZE U OSLAVICE - PP</vt:lpstr>
      <vt:lpstr>MLÁDKOV - PP</vt:lpstr>
      <vt:lpstr>OŘECHOVSKÉ RYBNÍKY - PP</vt:lpstr>
      <vt:lpstr>PASTVINA ŠVIKÝRKA - PP</vt:lpstr>
      <vt:lpstr>REMÍZKY NA KLENŮVCE - PP</vt:lpstr>
      <vt:lpstr>STRÁNĚ - PP</vt:lpstr>
      <vt:lpstr>DUB V OSLAVIČCE</vt:lpstr>
      <vt:lpstr>LAVICKÉHO BUK</vt:lpstr>
      <vt:lpstr>LÍPA V PAVLÍNOVĚ</vt:lpstr>
      <vt:lpstr>BALINSKÉ ÚDOLÍ</vt:lpstr>
      <vt:lpstr>OLŠOVEČEK - PP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CHRÁNĚNÉ OBLASTI NA JIH OD VELKÉHO MEZIŘÍČÍ</dc:title>
  <dc:creator>pospíchal</dc:creator>
  <cp:lastModifiedBy>Vít Rosecký</cp:lastModifiedBy>
  <cp:revision>15</cp:revision>
  <dcterms:created xsi:type="dcterms:W3CDTF">2013-11-15T14:51:47Z</dcterms:created>
  <dcterms:modified xsi:type="dcterms:W3CDTF">2013-12-09T07:48:40Z</dcterms:modified>
</cp:coreProperties>
</file>