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3" autoAdjust="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Politická situace </a:t>
            </a:r>
            <a:endParaRPr lang="cs-CZ" sz="72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Severní Korea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524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na počátku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Roku 1945 obsadili poloostrov váleční spojenci-sever Sověti a jih Američané, kvůli tomu se Korea rozpadla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Rozdělení Jižní a Severní Koreje (1948) =&gt; Korejská válka (1950-1953)</a:t>
            </a:r>
          </a:p>
          <a:p>
            <a:r>
              <a:rPr lang="cs-CZ" dirty="0" smtClean="0"/>
              <a:t>Válka mezi Jižní a Severní Koreou, obě strany se považovaly za reprezentanty celého korejského národa</a:t>
            </a:r>
          </a:p>
          <a:p>
            <a:r>
              <a:rPr lang="cs-CZ" dirty="0" smtClean="0"/>
              <a:t>Ohromné materiální ztráty a ztráty na životech</a:t>
            </a:r>
          </a:p>
          <a:p>
            <a:r>
              <a:rPr lang="cs-CZ" dirty="0" smtClean="0"/>
              <a:t>Dále se Severní Korea vyvíjela zcela samostatně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17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 odříznutý od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Žádný stát na světě se z vlastní vůle neodříznul od světa tak, jako to udělala </a:t>
            </a:r>
            <a:r>
              <a:rPr lang="cs-CZ" sz="2000" dirty="0" err="1" smtClean="0"/>
              <a:t>Sev</a:t>
            </a:r>
            <a:r>
              <a:rPr lang="cs-CZ" sz="2000" dirty="0" smtClean="0"/>
              <a:t>. Korea</a:t>
            </a:r>
          </a:p>
          <a:p>
            <a:r>
              <a:rPr lang="cs-CZ" sz="2000" dirty="0" smtClean="0"/>
              <a:t>Před cizinci se snaží tajit svoji finanční situaci, problémy a katastrofy (výbuchy, nehody)</a:t>
            </a:r>
          </a:p>
          <a:p>
            <a:r>
              <a:rPr lang="cs-CZ" sz="2000" dirty="0" smtClean="0"/>
              <a:t>Před vlastními občany tají veškeré informace zvenčí nebo jim je podává zkresleně („my jsme dobří, oni jsou zlí“)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097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-zdejší obyvatelé se zdráhají s turisty stýkat a komunikovat s nimi, snaží se působit zcela ukázněně</a:t>
            </a:r>
          </a:p>
          <a:p>
            <a:pPr marL="0" indent="0">
              <a:buNone/>
            </a:pPr>
            <a:r>
              <a:rPr lang="cs-CZ" dirty="0" smtClean="0"/>
              <a:t>-cizinci se můžou pohybovat pouze v hlavním městě a několika málo dalších turistických oblastech a to za určitých podmínek: </a:t>
            </a:r>
          </a:p>
          <a:p>
            <a:pPr>
              <a:buAutoNum type="arabicParenR"/>
            </a:pPr>
            <a:r>
              <a:rPr lang="cs-CZ" dirty="0" smtClean="0"/>
              <a:t>Pouze s povolením příslušných orgánů a vízem</a:t>
            </a:r>
          </a:p>
          <a:p>
            <a:pPr>
              <a:buAutoNum type="arabicParenR"/>
            </a:pPr>
            <a:r>
              <a:rPr lang="cs-CZ" dirty="0" smtClean="0"/>
              <a:t>Pouze v rámci organizované turistiky</a:t>
            </a:r>
          </a:p>
          <a:p>
            <a:pPr>
              <a:buAutoNum type="arabicParenR"/>
            </a:pPr>
            <a:r>
              <a:rPr lang="cs-CZ" dirty="0" smtClean="0"/>
              <a:t>Na hranicích zabaven mobil</a:t>
            </a:r>
          </a:p>
          <a:p>
            <a:pPr>
              <a:buAutoNum type="arabicParenR"/>
            </a:pPr>
            <a:r>
              <a:rPr lang="cs-CZ" dirty="0" smtClean="0"/>
              <a:t>Vlastní způsob dopravy (pronájem vozu s řidičem)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400" dirty="0" smtClean="0"/>
              <a:t>Na obrázku je pohled na hlavní město Pchjongjang</a:t>
            </a:r>
          </a:p>
        </p:txBody>
      </p:sp>
      <p:pic>
        <p:nvPicPr>
          <p:cNvPr id="3074" name="Picture 2" descr="http://i.idnes.cz/11/122/cl6/AHA3fc129_d_b10e360ea7c5441b9f1ceb474dfdb3ad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383552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3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 err="1" smtClean="0"/>
              <a:t>KLDR</a:t>
            </a:r>
            <a:r>
              <a:rPr lang="cs-CZ" sz="2000" dirty="0" smtClean="0"/>
              <a:t> je za zaostávající průmyslově-zemědělský stát</a:t>
            </a:r>
          </a:p>
          <a:p>
            <a:r>
              <a:rPr lang="cs-CZ" sz="2000" dirty="0" smtClean="0"/>
              <a:t>Zboží základní potřeby se vyrábí doma</a:t>
            </a:r>
          </a:p>
          <a:p>
            <a:r>
              <a:rPr lang="cs-CZ" sz="2000" dirty="0" smtClean="0"/>
              <a:t>Spotřební zboží se vyskytuje málo</a:t>
            </a:r>
          </a:p>
          <a:p>
            <a:r>
              <a:rPr lang="cs-CZ" sz="2000" dirty="0" smtClean="0"/>
              <a:t>90. léta-hladomor kvůli přírodním katastrofám (sucha i povodně)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078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panovníci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První panovník byl Kim Ir-sen, kterého </a:t>
            </a:r>
            <a:r>
              <a:rPr lang="cs-CZ" sz="2000" dirty="0"/>
              <a:t>K</a:t>
            </a:r>
            <a:r>
              <a:rPr lang="cs-CZ" sz="2000" dirty="0" smtClean="0"/>
              <a:t>orejci uznávají za věčného prezidenta (zemřel 1994)</a:t>
            </a:r>
          </a:p>
          <a:p>
            <a:r>
              <a:rPr lang="cs-CZ" sz="2000" dirty="0" smtClean="0"/>
              <a:t>Po něm jeho syn Kim </a:t>
            </a:r>
            <a:r>
              <a:rPr lang="cs-CZ" sz="2000" dirty="0" err="1" smtClean="0"/>
              <a:t>Čong-il</a:t>
            </a:r>
            <a:r>
              <a:rPr lang="cs-CZ" sz="2000" dirty="0" smtClean="0"/>
              <a:t>, do kterého se údajně jeho otec po smrti vtělil a pomohl mu dál vést stát</a:t>
            </a:r>
          </a:p>
          <a:p>
            <a:r>
              <a:rPr lang="cs-CZ" sz="2000" dirty="0" smtClean="0"/>
              <a:t>Nynější hlava státu je Kim </a:t>
            </a:r>
            <a:r>
              <a:rPr lang="cs-CZ" sz="2000" dirty="0" err="1" smtClean="0"/>
              <a:t>Čong-un</a:t>
            </a:r>
            <a:r>
              <a:rPr lang="cs-CZ" sz="2000" dirty="0" smtClean="0"/>
              <a:t>. Je to nemanželský syn Kim </a:t>
            </a:r>
            <a:r>
              <a:rPr lang="cs-CZ" sz="2000" dirty="0" err="1" smtClean="0"/>
              <a:t>Čong-ila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Panovníci jsou zde s velkou náruživostí uctíváni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r>
              <a:rPr lang="cs-CZ" sz="1600" dirty="0" smtClean="0"/>
              <a:t>Na obrázku je Kim </a:t>
            </a:r>
            <a:r>
              <a:rPr lang="cs-CZ" sz="1600" dirty="0" err="1" smtClean="0"/>
              <a:t>Čong-un</a:t>
            </a:r>
            <a:endParaRPr lang="cs-CZ" sz="1600" dirty="0" smtClean="0"/>
          </a:p>
        </p:txBody>
      </p:sp>
      <p:pic>
        <p:nvPicPr>
          <p:cNvPr id="4098" name="Picture 2" descr="http://img.cas.sk/img/4/article/1579272_kim-cong-un-kim-cong-il-prehliadka-severna-korea-deb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89040"/>
            <a:ext cx="2862065" cy="168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8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Armáda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Nejmilitarizovanější stát na světě</a:t>
            </a:r>
          </a:p>
          <a:p>
            <a:r>
              <a:rPr lang="cs-CZ" sz="2000" dirty="0" smtClean="0"/>
              <a:t>5. největší armáda na světě</a:t>
            </a:r>
          </a:p>
          <a:p>
            <a:r>
              <a:rPr lang="cs-CZ" sz="2000" dirty="0" smtClean="0"/>
              <a:t>1,08 mil. </a:t>
            </a:r>
            <a:r>
              <a:rPr lang="cs-CZ" sz="2000" dirty="0"/>
              <a:t>v</a:t>
            </a:r>
            <a:r>
              <a:rPr lang="cs-CZ" sz="2000" dirty="0" smtClean="0"/>
              <a:t>ojáků + 6-7 mil. </a:t>
            </a:r>
            <a:r>
              <a:rPr lang="cs-CZ" sz="2000" dirty="0"/>
              <a:t>z</a:t>
            </a:r>
            <a:r>
              <a:rPr lang="cs-CZ" sz="2000" dirty="0" smtClean="0"/>
              <a:t>áložníků</a:t>
            </a:r>
          </a:p>
          <a:p>
            <a:r>
              <a:rPr lang="cs-CZ" sz="2000" dirty="0" smtClean="0"/>
              <a:t>Do armády je investována asi čtvrtina státního rozpočtu</a:t>
            </a:r>
          </a:p>
          <a:p>
            <a:r>
              <a:rPr lang="cs-CZ" sz="2000" dirty="0" smtClean="0"/>
              <a:t>Vybavená nejrůznějšími zbraněmi v hojném počtu 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1400" dirty="0" smtClean="0"/>
              <a:t>Na obrázku můžeme vidět tvrdý výcvik vojáků</a:t>
            </a:r>
            <a:endParaRPr lang="cs-CZ" sz="1400" dirty="0"/>
          </a:p>
        </p:txBody>
      </p:sp>
      <p:pic>
        <p:nvPicPr>
          <p:cNvPr id="2050" name="Picture 2" descr="http://www2.pictures.gi.zimbio.com/South+Korean+Soldiers+Undertake+Mountain+Training+SDqwwmNwhPZ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36712"/>
            <a:ext cx="2501591" cy="165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4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Nynější konflikty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Těžba plutonia=&gt;jaderná mocnost=&gt;mají jaderné zbraně</a:t>
            </a:r>
          </a:p>
          <a:p>
            <a:r>
              <a:rPr lang="cs-CZ" dirty="0" smtClean="0"/>
              <a:t>Provádějí různé nebezpečné jaderné testy</a:t>
            </a:r>
          </a:p>
          <a:p>
            <a:r>
              <a:rPr lang="cs-CZ" dirty="0" smtClean="0"/>
              <a:t>V roce 2012 po dohodě s OSN testy ukončili, ale…</a:t>
            </a:r>
          </a:p>
          <a:p>
            <a:r>
              <a:rPr lang="cs-CZ" b="1" dirty="0"/>
              <a:t>30</a:t>
            </a:r>
            <a:r>
              <a:rPr lang="cs-CZ" b="1" dirty="0" smtClean="0"/>
              <a:t>. března</a:t>
            </a:r>
            <a:r>
              <a:rPr lang="cs-CZ" dirty="0"/>
              <a:t> </a:t>
            </a:r>
            <a:r>
              <a:rPr lang="cs-CZ" dirty="0" smtClean="0"/>
              <a:t>2013 </a:t>
            </a:r>
            <a:r>
              <a:rPr lang="cs-CZ" dirty="0" err="1" smtClean="0"/>
              <a:t>KLDR</a:t>
            </a:r>
            <a:r>
              <a:rPr lang="cs-CZ" dirty="0" smtClean="0"/>
              <a:t> </a:t>
            </a:r>
            <a:r>
              <a:rPr lang="cs-CZ" dirty="0"/>
              <a:t>otevřeně vyhlásila válku Jižní </a:t>
            </a:r>
            <a:r>
              <a:rPr lang="cs-CZ" dirty="0" err="1"/>
              <a:t>Korei</a:t>
            </a:r>
            <a:r>
              <a:rPr lang="cs-CZ" dirty="0"/>
              <a:t>, Kim </a:t>
            </a:r>
            <a:r>
              <a:rPr lang="cs-CZ" dirty="0" err="1"/>
              <a:t>Čong-un</a:t>
            </a:r>
            <a:r>
              <a:rPr lang="cs-CZ" dirty="0"/>
              <a:t> nařizuje raketovým vojskům </a:t>
            </a:r>
            <a:r>
              <a:rPr lang="cs-CZ" dirty="0" smtClean="0"/>
              <a:t>bojovou pohotovost, </a:t>
            </a:r>
            <a:r>
              <a:rPr lang="cs-CZ" dirty="0" err="1" smtClean="0"/>
              <a:t>KLDR</a:t>
            </a:r>
            <a:r>
              <a:rPr lang="cs-CZ" dirty="0" smtClean="0"/>
              <a:t> uvádí</a:t>
            </a:r>
            <a:r>
              <a:rPr lang="cs-CZ" dirty="0"/>
              <a:t>, že toto opatření vyprovokovaly americké bombardéry B-2, které nad </a:t>
            </a:r>
            <a:r>
              <a:rPr lang="cs-CZ" dirty="0" err="1"/>
              <a:t>KLDR</a:t>
            </a:r>
            <a:r>
              <a:rPr lang="cs-CZ" dirty="0"/>
              <a:t> </a:t>
            </a:r>
            <a:r>
              <a:rPr lang="cs-CZ" dirty="0" smtClean="0"/>
              <a:t>prolétaly</a:t>
            </a:r>
          </a:p>
          <a:p>
            <a:r>
              <a:rPr lang="cs-CZ" dirty="0" smtClean="0"/>
              <a:t>Další vývoj je neznámý, některé teorie dokonce varují před další světovou válkou, ale USA tvrdí, že k ničemu závažnějšímu nedojde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1400" dirty="0" smtClean="0"/>
              <a:t>(Na obrázku můžeme vidět jeden z jaderných reaktorů)</a:t>
            </a:r>
          </a:p>
          <a:p>
            <a:endParaRPr lang="cs-CZ" dirty="0" smtClean="0"/>
          </a:p>
        </p:txBody>
      </p:sp>
      <p:pic>
        <p:nvPicPr>
          <p:cNvPr id="1026" name="Picture 2" descr="Soubor:Yongbyon 5MWe Magnox rea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926095" cy="264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4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81</TotalTime>
  <Words>367</Words>
  <Application>Microsoft Office PowerPoint</Application>
  <PresentationFormat>Předvádění na obrazovce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Horizont</vt:lpstr>
      <vt:lpstr>Severní Korea</vt:lpstr>
      <vt:lpstr>Konflikty na počátku</vt:lpstr>
      <vt:lpstr>Stát odříznutý od světa</vt:lpstr>
      <vt:lpstr>Turismus</vt:lpstr>
      <vt:lpstr>hospodářství</vt:lpstr>
      <vt:lpstr>panovníci</vt:lpstr>
      <vt:lpstr>Armáda</vt:lpstr>
      <vt:lpstr>Nynější konflikty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Severní Korea</dc:title>
  <cp:lastModifiedBy>Miss Misunderstood</cp:lastModifiedBy>
  <cp:revision>8</cp:revision>
  <dcterms:modified xsi:type="dcterms:W3CDTF">2013-11-13T17:37:34Z</dcterms:modified>
</cp:coreProperties>
</file>