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33" autoAdjust="0"/>
  </p:normalViewPr>
  <p:slideViewPr>
    <p:cSldViewPr>
      <p:cViewPr varScale="1">
        <p:scale>
          <a:sx n="107" d="100"/>
          <a:sy n="107" d="100"/>
        </p:scale>
        <p:origin x="-84" y="-2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2" cstate="print"/>
          <a:srcRect t="33333"/>
          <a:stretch>
            <a:fillRect/>
          </a:stretch>
        </p:blipFill>
        <p:spPr>
          <a:xfrm>
            <a:off x="0" y="0"/>
            <a:ext cx="9144000" cy="4572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13.11.2013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7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007888"/>
            <a:ext cx="7772400" cy="1470025"/>
          </a:xfrm>
        </p:spPr>
        <p:txBody>
          <a:bodyPr/>
          <a:lstStyle>
            <a:lvl1pPr algn="ctr"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13.11.2013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13.11.2013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13.11.2013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7924800" cy="41148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962525"/>
            <a:ext cx="7885113" cy="1362075"/>
          </a:xfrm>
        </p:spPr>
        <p:txBody>
          <a:bodyPr anchor="t"/>
          <a:lstStyle>
            <a:lvl1pPr algn="l">
              <a:defRPr sz="3200" b="0" i="0" cap="all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3462338"/>
            <a:ext cx="7885113" cy="1500187"/>
          </a:xfrm>
        </p:spPr>
        <p:txBody>
          <a:bodyPr anchor="b">
            <a:normAutofit/>
          </a:bodyPr>
          <a:lstStyle>
            <a:lvl1pPr marL="0" indent="0">
              <a:buNone/>
              <a:defRPr sz="1700" baseline="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13.11.2013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3733800" cy="4114800"/>
          </a:xfrm>
        </p:spPr>
        <p:txBody>
          <a:bodyPr/>
          <a:lstStyle>
            <a:lvl5pPr>
              <a:defRPr/>
            </a:lvl5pPr>
            <a:lvl6pPr>
              <a:buClr>
                <a:schemeClr val="tx2"/>
              </a:buClr>
              <a:buFont typeface="Arial" pitchFamily="34" charset="0"/>
              <a:buChar char="•"/>
              <a:defRPr/>
            </a:lvl6pPr>
            <a:lvl7pPr>
              <a:buClr>
                <a:schemeClr val="tx2"/>
              </a:buClr>
              <a:buFont typeface="Arial" pitchFamily="34" charset="0"/>
              <a:buChar char="•"/>
              <a:defRPr/>
            </a:lvl7pPr>
            <a:lvl8pPr>
              <a:buClr>
                <a:schemeClr val="tx2"/>
              </a:buClr>
              <a:buFont typeface="Arial" pitchFamily="34" charset="0"/>
              <a:buChar char="•"/>
              <a:defRPr/>
            </a:lvl8pPr>
            <a:lvl9pPr>
              <a:buClr>
                <a:schemeClr val="tx2"/>
              </a:buClr>
              <a:buFont typeface="Arial" pitchFamily="34" charset="0"/>
              <a:buChar char="•"/>
              <a:defRPr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 smtClean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1600200"/>
            <a:ext cx="3733800" cy="41148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13.11.2013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 smtClean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0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13.11.2013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13.11.2013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13.11.2013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962400" y="1447800"/>
            <a:ext cx="4648200" cy="42672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2648" y="2547891"/>
            <a:ext cx="2971800" cy="3167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13.11.2013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orizo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657344" y="1447800"/>
            <a:ext cx="3419856" cy="3474720"/>
          </a:xfrm>
          <a:custGeom>
            <a:avLst/>
            <a:gdLst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74450 w 3419856"/>
              <a:gd name="connsiteY9" fmla="*/ 3429000 h 3429000"/>
              <a:gd name="connsiteX10" fmla="*/ 21806 w 3419856"/>
              <a:gd name="connsiteY10" fmla="*/ 3407194 h 3429000"/>
              <a:gd name="connsiteX11" fmla="*/ 0 w 3419856"/>
              <a:gd name="connsiteY11" fmla="*/ 3354550 h 3429000"/>
              <a:gd name="connsiteX12" fmla="*/ 0 w 3419856"/>
              <a:gd name="connsiteY12" fmla="*/ 74450 h 3429000"/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21806 w 3419856"/>
              <a:gd name="connsiteY9" fmla="*/ 3407194 h 3429000"/>
              <a:gd name="connsiteX10" fmla="*/ 0 w 3419856"/>
              <a:gd name="connsiteY10" fmla="*/ 3354550 h 3429000"/>
              <a:gd name="connsiteX11" fmla="*/ 0 w 3419856"/>
              <a:gd name="connsiteY11" fmla="*/ 74450 h 3429000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8026"/>
              <a:gd name="connsiteY0" fmla="*/ 74450 h 3910007"/>
              <a:gd name="connsiteX1" fmla="*/ 21806 w 3968026"/>
              <a:gd name="connsiteY1" fmla="*/ 21806 h 3910007"/>
              <a:gd name="connsiteX2" fmla="*/ 74450 w 3968026"/>
              <a:gd name="connsiteY2" fmla="*/ 0 h 3910007"/>
              <a:gd name="connsiteX3" fmla="*/ 3345406 w 3968026"/>
              <a:gd name="connsiteY3" fmla="*/ 0 h 3910007"/>
              <a:gd name="connsiteX4" fmla="*/ 3398050 w 3968026"/>
              <a:gd name="connsiteY4" fmla="*/ 21806 h 3910007"/>
              <a:gd name="connsiteX5" fmla="*/ 3419856 w 3968026"/>
              <a:gd name="connsiteY5" fmla="*/ 74450 h 3910007"/>
              <a:gd name="connsiteX6" fmla="*/ 3419856 w 3968026"/>
              <a:gd name="connsiteY6" fmla="*/ 3354550 h 3910007"/>
              <a:gd name="connsiteX7" fmla="*/ 3398050 w 3968026"/>
              <a:gd name="connsiteY7" fmla="*/ 3407194 h 3910007"/>
              <a:gd name="connsiteX8" fmla="*/ 0 w 3968026"/>
              <a:gd name="connsiteY8" fmla="*/ 3354550 h 3910007"/>
              <a:gd name="connsiteX9" fmla="*/ 0 w 3968026"/>
              <a:gd name="connsiteY9" fmla="*/ 74450 h 3910007"/>
              <a:gd name="connsiteX0" fmla="*/ 0 w 3419856"/>
              <a:gd name="connsiteY0" fmla="*/ 74450 h 3901233"/>
              <a:gd name="connsiteX1" fmla="*/ 21806 w 3419856"/>
              <a:gd name="connsiteY1" fmla="*/ 21806 h 3901233"/>
              <a:gd name="connsiteX2" fmla="*/ 74450 w 3419856"/>
              <a:gd name="connsiteY2" fmla="*/ 0 h 3901233"/>
              <a:gd name="connsiteX3" fmla="*/ 3345406 w 3419856"/>
              <a:gd name="connsiteY3" fmla="*/ 0 h 3901233"/>
              <a:gd name="connsiteX4" fmla="*/ 3398050 w 3419856"/>
              <a:gd name="connsiteY4" fmla="*/ 21806 h 3901233"/>
              <a:gd name="connsiteX5" fmla="*/ 3419856 w 3419856"/>
              <a:gd name="connsiteY5" fmla="*/ 74450 h 3901233"/>
              <a:gd name="connsiteX6" fmla="*/ 3419856 w 3419856"/>
              <a:gd name="connsiteY6" fmla="*/ 3354550 h 3901233"/>
              <a:gd name="connsiteX7" fmla="*/ 0 w 3419856"/>
              <a:gd name="connsiteY7" fmla="*/ 3354550 h 3901233"/>
              <a:gd name="connsiteX8" fmla="*/ 0 w 3419856"/>
              <a:gd name="connsiteY8" fmla="*/ 74450 h 3901233"/>
              <a:gd name="connsiteX0" fmla="*/ 0 w 3419856"/>
              <a:gd name="connsiteY0" fmla="*/ 74450 h 3354550"/>
              <a:gd name="connsiteX1" fmla="*/ 21806 w 3419856"/>
              <a:gd name="connsiteY1" fmla="*/ 21806 h 3354550"/>
              <a:gd name="connsiteX2" fmla="*/ 74450 w 3419856"/>
              <a:gd name="connsiteY2" fmla="*/ 0 h 3354550"/>
              <a:gd name="connsiteX3" fmla="*/ 3345406 w 3419856"/>
              <a:gd name="connsiteY3" fmla="*/ 0 h 3354550"/>
              <a:gd name="connsiteX4" fmla="*/ 3398050 w 3419856"/>
              <a:gd name="connsiteY4" fmla="*/ 21806 h 3354550"/>
              <a:gd name="connsiteX5" fmla="*/ 3419856 w 3419856"/>
              <a:gd name="connsiteY5" fmla="*/ 74450 h 3354550"/>
              <a:gd name="connsiteX6" fmla="*/ 3419856 w 3419856"/>
              <a:gd name="connsiteY6" fmla="*/ 3354550 h 3354550"/>
              <a:gd name="connsiteX7" fmla="*/ 0 w 3419856"/>
              <a:gd name="connsiteY7" fmla="*/ 3354550 h 3354550"/>
              <a:gd name="connsiteX8" fmla="*/ 0 w 3419856"/>
              <a:gd name="connsiteY8" fmla="*/ 74450 h 3354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419856" h="3354550">
                <a:moveTo>
                  <a:pt x="0" y="74450"/>
                </a:moveTo>
                <a:cubicBezTo>
                  <a:pt x="0" y="54705"/>
                  <a:pt x="7844" y="35768"/>
                  <a:pt x="21806" y="21806"/>
                </a:cubicBezTo>
                <a:cubicBezTo>
                  <a:pt x="35768" y="7844"/>
                  <a:pt x="54705" y="0"/>
                  <a:pt x="74450" y="0"/>
                </a:cubicBezTo>
                <a:lnTo>
                  <a:pt x="3345406" y="0"/>
                </a:lnTo>
                <a:cubicBezTo>
                  <a:pt x="3365151" y="0"/>
                  <a:pt x="3384088" y="7844"/>
                  <a:pt x="3398050" y="21806"/>
                </a:cubicBezTo>
                <a:cubicBezTo>
                  <a:pt x="3412012" y="35768"/>
                  <a:pt x="3419856" y="54705"/>
                  <a:pt x="3419856" y="74450"/>
                </a:cubicBezTo>
                <a:lnTo>
                  <a:pt x="3419856" y="3354550"/>
                </a:lnTo>
                <a:lnTo>
                  <a:pt x="0" y="3354550"/>
                </a:lnTo>
                <a:lnTo>
                  <a:pt x="0" y="74450"/>
                </a:lnTo>
                <a:close/>
              </a:path>
            </a:pathLst>
          </a:custGeom>
        </p:spPr>
        <p:txBody>
          <a:bodyPr>
            <a:normAutofit/>
          </a:bodyPr>
          <a:lstStyle>
            <a:lvl1pPr marL="0" indent="0" algn="ctr">
              <a:buNone/>
              <a:defRPr sz="2000" baseline="0">
                <a:solidFill>
                  <a:schemeClr val="tx1">
                    <a:lumMod val="6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547890"/>
            <a:ext cx="2971800" cy="2405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13.11.2013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7924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15000" y="6356350"/>
            <a:ext cx="1524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strike="noStrike" spc="60" baseline="0">
                <a:solidFill>
                  <a:schemeClr val="tx1"/>
                </a:solidFill>
              </a:defRPr>
            </a:lvl1pPr>
          </a:lstStyle>
          <a:p>
            <a:fld id="{95EC1D4A-A796-47C3-A63E-CE236FB377E2}" type="datetimeFigureOut">
              <a:rPr lang="cs-CZ" smtClean="0"/>
              <a:t>13.11.2013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cap="all" spc="60" baseline="0">
                <a:solidFill>
                  <a:schemeClr val="tx1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43800" y="6356350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aseline="0">
                <a:solidFill>
                  <a:schemeClr val="tx1"/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000" kern="1200" cap="all" spc="50" baseline="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sz="7200" dirty="0" smtClean="0"/>
              <a:t>Politická situace </a:t>
            </a:r>
            <a:endParaRPr lang="cs-CZ" sz="7200" dirty="0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sz="4000" dirty="0" smtClean="0"/>
              <a:t>Severní Korea</a:t>
            </a:r>
            <a:endParaRPr lang="cs-CZ" sz="4000" dirty="0"/>
          </a:p>
        </p:txBody>
      </p:sp>
    </p:spTree>
    <p:extLst>
      <p:ext uri="{BB962C8B-B14F-4D97-AF65-F5344CB8AC3E}">
        <p14:creationId xmlns:p14="http://schemas.microsoft.com/office/powerpoint/2010/main" val="1252454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Konflikty na počátku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Roku 1945 obsadili poloostrov váleční spojenci-sever Sověti a jih Američané, kvůli tomu se Korea rozpadla</a:t>
            </a:r>
          </a:p>
          <a:p>
            <a:pPr marL="0" indent="0">
              <a:buNone/>
            </a:pPr>
            <a:endParaRPr lang="cs-CZ" u="sng" dirty="0" smtClean="0"/>
          </a:p>
          <a:p>
            <a:pPr marL="0" indent="0">
              <a:buNone/>
            </a:pPr>
            <a:r>
              <a:rPr lang="cs-CZ" u="sng" dirty="0" smtClean="0"/>
              <a:t>Rozdělení Jižní a Severní Koreje (1948) =&gt; Korejská válka (1950-1953)</a:t>
            </a:r>
          </a:p>
          <a:p>
            <a:r>
              <a:rPr lang="cs-CZ" dirty="0" smtClean="0"/>
              <a:t>Válka mezi Jižní a Severní Koreou, obě strany se považovaly za reprezentanty celého korejského národa</a:t>
            </a:r>
          </a:p>
          <a:p>
            <a:r>
              <a:rPr lang="cs-CZ" dirty="0" smtClean="0"/>
              <a:t>Ohromné materiální ztráty a ztráty na životech</a:t>
            </a:r>
          </a:p>
          <a:p>
            <a:r>
              <a:rPr lang="cs-CZ" dirty="0" smtClean="0"/>
              <a:t>Dále se Severní Korea vyvíjela zcela samostatně</a:t>
            </a:r>
          </a:p>
          <a:p>
            <a:endParaRPr lang="cs-CZ" dirty="0" smtClean="0"/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4281708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Stát odříznutý od světa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cs-CZ" sz="2000" dirty="0" smtClean="0"/>
              <a:t>Žádný stát na světě se z vlastní vůle neodříznul od světa tak, jako to udělala </a:t>
            </a:r>
            <a:r>
              <a:rPr lang="cs-CZ" sz="2000" dirty="0" err="1" smtClean="0"/>
              <a:t>Sev</a:t>
            </a:r>
            <a:r>
              <a:rPr lang="cs-CZ" sz="2000" dirty="0" smtClean="0"/>
              <a:t>. Korea</a:t>
            </a:r>
          </a:p>
          <a:p>
            <a:r>
              <a:rPr lang="cs-CZ" sz="2000" dirty="0" smtClean="0"/>
              <a:t>Před cizinci se snaží tajit svoji finanční situaci, problémy a katastrofy (výbuchy, nehody)</a:t>
            </a:r>
          </a:p>
          <a:p>
            <a:r>
              <a:rPr lang="cs-CZ" sz="2000" dirty="0" smtClean="0"/>
              <a:t>Před vlastními občany tají veškeré informace zvenčí nebo jim je podává zkresleně („my jsme dobří, oni jsou zlí“) 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909728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Turismus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-zdejší obyvatelé se zdráhají s turisty stýkat a komunikovat s nimi, snaží se působit zcela ukázněně</a:t>
            </a:r>
          </a:p>
          <a:p>
            <a:pPr marL="0" indent="0">
              <a:buNone/>
            </a:pPr>
            <a:r>
              <a:rPr lang="cs-CZ" dirty="0" smtClean="0"/>
              <a:t>-cizinci se můžou pohybovat pouze v hlavním městě a několika málo dalších turistických oblastech a to za určitých podmínek: </a:t>
            </a:r>
          </a:p>
          <a:p>
            <a:pPr>
              <a:buAutoNum type="arabicParenR"/>
            </a:pPr>
            <a:r>
              <a:rPr lang="cs-CZ" dirty="0" smtClean="0"/>
              <a:t>Pouze s povolením příslušných orgánů a vízem</a:t>
            </a:r>
          </a:p>
          <a:p>
            <a:pPr>
              <a:buAutoNum type="arabicParenR"/>
            </a:pPr>
            <a:r>
              <a:rPr lang="cs-CZ" dirty="0" smtClean="0"/>
              <a:t>Pouze v rámci organizované turistiky</a:t>
            </a:r>
          </a:p>
          <a:p>
            <a:pPr>
              <a:buAutoNum type="arabicParenR"/>
            </a:pPr>
            <a:r>
              <a:rPr lang="cs-CZ" dirty="0" smtClean="0"/>
              <a:t>Na hranicích zabaven mobil</a:t>
            </a:r>
          </a:p>
          <a:p>
            <a:pPr>
              <a:buAutoNum type="arabicParenR"/>
            </a:pPr>
            <a:r>
              <a:rPr lang="cs-CZ" dirty="0" smtClean="0"/>
              <a:t>Vlastní způsob dopravy (pronájem vozu s řidičem)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sz="1400" dirty="0" smtClean="0"/>
              <a:t>Na obrázku je pohled na hlavní město Pchjongjang</a:t>
            </a:r>
          </a:p>
        </p:txBody>
      </p:sp>
      <p:pic>
        <p:nvPicPr>
          <p:cNvPr id="3074" name="Picture 2" descr="http://i.idnes.cz/11/122/cl6/AHA3fc129_d_b10e360ea7c5441b9f1ceb474dfdb3ad_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064" y="2996952"/>
            <a:ext cx="3835528" cy="23762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49325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hospodářství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cs-CZ" sz="2000" dirty="0" err="1" smtClean="0"/>
              <a:t>KLDR</a:t>
            </a:r>
            <a:r>
              <a:rPr lang="cs-CZ" sz="2000" dirty="0" smtClean="0"/>
              <a:t> je za zaostávající průmyslově-zemědělský stát</a:t>
            </a:r>
          </a:p>
          <a:p>
            <a:r>
              <a:rPr lang="cs-CZ" sz="2000" dirty="0" smtClean="0"/>
              <a:t>Zboží základní potřeby se vyrábí doma</a:t>
            </a:r>
          </a:p>
          <a:p>
            <a:r>
              <a:rPr lang="cs-CZ" sz="2000" dirty="0" smtClean="0"/>
              <a:t>Spotřební zboží se vyskytuje málo</a:t>
            </a:r>
          </a:p>
          <a:p>
            <a:r>
              <a:rPr lang="cs-CZ" sz="2000" dirty="0" smtClean="0"/>
              <a:t>90. léta-hladomor kvůli přírodním katastrofám (sucha i povodně)</a:t>
            </a:r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507873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panovníci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cs-CZ" sz="2000" dirty="0" smtClean="0"/>
              <a:t>První panovník byl Kim Ir-sen, kterého </a:t>
            </a:r>
            <a:r>
              <a:rPr lang="cs-CZ" sz="2000" dirty="0"/>
              <a:t>K</a:t>
            </a:r>
            <a:r>
              <a:rPr lang="cs-CZ" sz="2000" dirty="0" smtClean="0"/>
              <a:t>orejci uznávají za věčného prezidenta (zemřel 1994)</a:t>
            </a:r>
          </a:p>
          <a:p>
            <a:r>
              <a:rPr lang="cs-CZ" sz="2000" dirty="0" smtClean="0"/>
              <a:t>Po něm jeho syn Kim </a:t>
            </a:r>
            <a:r>
              <a:rPr lang="cs-CZ" sz="2000" dirty="0" err="1" smtClean="0"/>
              <a:t>Čong-il</a:t>
            </a:r>
            <a:r>
              <a:rPr lang="cs-CZ" sz="2000" dirty="0" smtClean="0"/>
              <a:t>, do kterého se údajně jeho otec po smrti vtělil a pomohl mu dál vést stát</a:t>
            </a:r>
          </a:p>
          <a:p>
            <a:r>
              <a:rPr lang="cs-CZ" sz="2000" dirty="0" smtClean="0"/>
              <a:t>Nynější hlava státu je Kim </a:t>
            </a:r>
            <a:r>
              <a:rPr lang="cs-CZ" sz="2000" dirty="0" err="1" smtClean="0"/>
              <a:t>Čong-un</a:t>
            </a:r>
            <a:r>
              <a:rPr lang="cs-CZ" sz="2000" dirty="0" smtClean="0"/>
              <a:t>. Je to nemanželský syn Kim </a:t>
            </a:r>
            <a:r>
              <a:rPr lang="cs-CZ" sz="2000" dirty="0" err="1" smtClean="0"/>
              <a:t>Čong-ila</a:t>
            </a:r>
            <a:r>
              <a:rPr lang="cs-CZ" sz="2000" dirty="0" smtClean="0"/>
              <a:t>.</a:t>
            </a:r>
          </a:p>
          <a:p>
            <a:r>
              <a:rPr lang="cs-CZ" sz="2000" dirty="0" smtClean="0"/>
              <a:t>Panovníci jsou zde s velkou náruživostí uctíváni</a:t>
            </a:r>
          </a:p>
          <a:p>
            <a:endParaRPr lang="cs-CZ" sz="2000" dirty="0"/>
          </a:p>
          <a:p>
            <a:endParaRPr lang="cs-CZ" sz="2000" dirty="0" smtClean="0"/>
          </a:p>
          <a:p>
            <a:endParaRPr lang="cs-CZ" sz="2000" dirty="0"/>
          </a:p>
          <a:p>
            <a:pPr marL="0" indent="0">
              <a:buNone/>
            </a:pPr>
            <a:r>
              <a:rPr lang="cs-CZ" sz="1600" dirty="0" smtClean="0"/>
              <a:t>Na obrázku je Kim </a:t>
            </a:r>
            <a:r>
              <a:rPr lang="cs-CZ" sz="1600" dirty="0" err="1" smtClean="0"/>
              <a:t>Čong-un</a:t>
            </a:r>
            <a:endParaRPr lang="cs-CZ" sz="1600" dirty="0" smtClean="0"/>
          </a:p>
        </p:txBody>
      </p:sp>
      <p:pic>
        <p:nvPicPr>
          <p:cNvPr id="4098" name="Picture 2" descr="http://img.cas.sk/img/4/article/1579272_kim-cong-un-kim-cong-il-prehliadka-severna-korea-debut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6136" y="3789040"/>
            <a:ext cx="2862065" cy="16814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51845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Armáda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cs-CZ" sz="2000" dirty="0" smtClean="0"/>
              <a:t>Nejmilitarizovanější stát na světě</a:t>
            </a:r>
          </a:p>
          <a:p>
            <a:r>
              <a:rPr lang="cs-CZ" sz="2000" dirty="0" smtClean="0"/>
              <a:t>5. největší armáda na světě</a:t>
            </a:r>
          </a:p>
          <a:p>
            <a:r>
              <a:rPr lang="cs-CZ" sz="2000" dirty="0" smtClean="0"/>
              <a:t>1,08 mil. </a:t>
            </a:r>
            <a:r>
              <a:rPr lang="cs-CZ" sz="2000" dirty="0"/>
              <a:t>v</a:t>
            </a:r>
            <a:r>
              <a:rPr lang="cs-CZ" sz="2000" dirty="0" smtClean="0"/>
              <a:t>ojáků + 6-7 mil. </a:t>
            </a:r>
            <a:r>
              <a:rPr lang="cs-CZ" sz="2000" dirty="0"/>
              <a:t>z</a:t>
            </a:r>
            <a:r>
              <a:rPr lang="cs-CZ" sz="2000" dirty="0" smtClean="0"/>
              <a:t>áložníků</a:t>
            </a:r>
          </a:p>
          <a:p>
            <a:r>
              <a:rPr lang="cs-CZ" sz="2000" dirty="0" smtClean="0"/>
              <a:t>Do armády je investována asi čtvrtina státního rozpočtu</a:t>
            </a:r>
          </a:p>
          <a:p>
            <a:r>
              <a:rPr lang="cs-CZ" sz="2000" dirty="0" smtClean="0"/>
              <a:t>Vybavená nejrůznějšími zbraněmi v hojném počtu </a:t>
            </a:r>
          </a:p>
          <a:p>
            <a:endParaRPr lang="cs-CZ" sz="2000" dirty="0"/>
          </a:p>
          <a:p>
            <a:endParaRPr lang="cs-CZ" sz="2000" dirty="0" smtClean="0"/>
          </a:p>
          <a:p>
            <a:endParaRPr lang="cs-CZ" sz="2000" dirty="0"/>
          </a:p>
          <a:p>
            <a:r>
              <a:rPr lang="cs-CZ" sz="1400" dirty="0" smtClean="0"/>
              <a:t>Na obrázku můžeme vidět tvrdý výcvik vojáků</a:t>
            </a:r>
            <a:endParaRPr lang="cs-CZ" sz="1400" dirty="0"/>
          </a:p>
        </p:txBody>
      </p:sp>
      <p:pic>
        <p:nvPicPr>
          <p:cNvPr id="2050" name="Picture 2" descr="http://www2.pictures.gi.zimbio.com/South+Korean+Soldiers+Undertake+Mountain+Training+SDqwwmNwhPZl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0112" y="836712"/>
            <a:ext cx="2501591" cy="16550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69488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Nynější konflikty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cs-CZ" dirty="0" smtClean="0"/>
              <a:t>Těžba plutonia=&gt;jaderná mocnost=&gt;mají jaderné zbraně</a:t>
            </a:r>
          </a:p>
          <a:p>
            <a:r>
              <a:rPr lang="cs-CZ" dirty="0" smtClean="0"/>
              <a:t>Provádějí různé nebezpečné jaderné testy</a:t>
            </a:r>
          </a:p>
          <a:p>
            <a:r>
              <a:rPr lang="cs-CZ" dirty="0" smtClean="0"/>
              <a:t>V roce 2012 po dohodě s OSN testy ukončili, ale…</a:t>
            </a:r>
          </a:p>
          <a:p>
            <a:r>
              <a:rPr lang="cs-CZ" b="1" dirty="0"/>
              <a:t>30</a:t>
            </a:r>
            <a:r>
              <a:rPr lang="cs-CZ" b="1" dirty="0" smtClean="0"/>
              <a:t>. března</a:t>
            </a:r>
            <a:r>
              <a:rPr lang="cs-CZ" dirty="0"/>
              <a:t> </a:t>
            </a:r>
            <a:r>
              <a:rPr lang="cs-CZ" dirty="0" smtClean="0"/>
              <a:t>2013 </a:t>
            </a:r>
            <a:r>
              <a:rPr lang="cs-CZ" dirty="0" err="1" smtClean="0"/>
              <a:t>KLDR</a:t>
            </a:r>
            <a:r>
              <a:rPr lang="cs-CZ" dirty="0" smtClean="0"/>
              <a:t> </a:t>
            </a:r>
            <a:r>
              <a:rPr lang="cs-CZ" dirty="0"/>
              <a:t>otevřeně vyhlásila válku Jižní </a:t>
            </a:r>
            <a:r>
              <a:rPr lang="cs-CZ" dirty="0" err="1"/>
              <a:t>Korei</a:t>
            </a:r>
            <a:r>
              <a:rPr lang="cs-CZ" dirty="0"/>
              <a:t>, Kim </a:t>
            </a:r>
            <a:r>
              <a:rPr lang="cs-CZ" dirty="0" err="1"/>
              <a:t>Čong-un</a:t>
            </a:r>
            <a:r>
              <a:rPr lang="cs-CZ" dirty="0"/>
              <a:t> nařizuje raketovým vojskům </a:t>
            </a:r>
            <a:r>
              <a:rPr lang="cs-CZ" dirty="0" smtClean="0"/>
              <a:t>bojovou pohotovost, </a:t>
            </a:r>
            <a:r>
              <a:rPr lang="cs-CZ" dirty="0" err="1" smtClean="0"/>
              <a:t>KLDR</a:t>
            </a:r>
            <a:r>
              <a:rPr lang="cs-CZ" dirty="0" smtClean="0"/>
              <a:t> uvádí</a:t>
            </a:r>
            <a:r>
              <a:rPr lang="cs-CZ" dirty="0"/>
              <a:t>, že toto opatření vyprovokovaly americké bombardéry B-2, které nad </a:t>
            </a:r>
            <a:r>
              <a:rPr lang="cs-CZ" dirty="0" err="1"/>
              <a:t>KLDR</a:t>
            </a:r>
            <a:r>
              <a:rPr lang="cs-CZ" dirty="0"/>
              <a:t> </a:t>
            </a:r>
            <a:r>
              <a:rPr lang="cs-CZ" dirty="0" smtClean="0"/>
              <a:t>prolétaly</a:t>
            </a:r>
          </a:p>
          <a:p>
            <a:r>
              <a:rPr lang="cs-CZ" dirty="0" smtClean="0"/>
              <a:t>Další vývoj je neznámý, některé teorie dokonce varují před další světovou válkou, ale USA tvrdí, že k ničemu závažnějšímu nedojde</a:t>
            </a:r>
          </a:p>
          <a:p>
            <a:endParaRPr lang="cs-CZ" dirty="0"/>
          </a:p>
          <a:p>
            <a:endParaRPr lang="cs-CZ" dirty="0" smtClean="0"/>
          </a:p>
          <a:p>
            <a:pPr marL="0" indent="0">
              <a:buNone/>
            </a:pPr>
            <a:r>
              <a:rPr lang="cs-CZ" sz="1400" dirty="0" smtClean="0"/>
              <a:t>(Na obrázku můžeme vidět jeden z jaderných reaktorů)</a:t>
            </a:r>
          </a:p>
          <a:p>
            <a:endParaRPr lang="cs-CZ" dirty="0" smtClean="0"/>
          </a:p>
        </p:txBody>
      </p:sp>
      <p:pic>
        <p:nvPicPr>
          <p:cNvPr id="1026" name="Picture 2" descr="Soubor:Yongbyon 5MWe Magnox reactor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0272" y="116632"/>
            <a:ext cx="1926095" cy="26406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00475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Horizont">
  <a:themeElements>
    <a:clrScheme name="Horizont">
      <a:dk1>
        <a:srgbClr val="000000"/>
      </a:dk1>
      <a:lt1>
        <a:srgbClr val="FFFFFF"/>
      </a:lt1>
      <a:dk2>
        <a:srgbClr val="1F2123"/>
      </a:dk2>
      <a:lt2>
        <a:srgbClr val="DC9E1F"/>
      </a:lt2>
      <a:accent1>
        <a:srgbClr val="7E97AD"/>
      </a:accent1>
      <a:accent2>
        <a:srgbClr val="CC8E60"/>
      </a:accent2>
      <a:accent3>
        <a:srgbClr val="7A6A60"/>
      </a:accent3>
      <a:accent4>
        <a:srgbClr val="B4936D"/>
      </a:accent4>
      <a:accent5>
        <a:srgbClr val="67787B"/>
      </a:accent5>
      <a:accent6>
        <a:srgbClr val="9D936F"/>
      </a:accent6>
      <a:hlink>
        <a:srgbClr val="646464"/>
      </a:hlink>
      <a:folHlink>
        <a:srgbClr val="969696"/>
      </a:folHlink>
    </a:clrScheme>
    <a:fontScheme name="Horizont">
      <a:maj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Horizont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hade val="100000"/>
                <a:satMod val="100000"/>
              </a:schemeClr>
            </a:gs>
            <a:gs pos="100000">
              <a:schemeClr val="phClr">
                <a:tint val="61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</a:schemeClr>
            </a:gs>
            <a:gs pos="100000">
              <a:schemeClr val="phClr">
                <a:tint val="90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5240" cap="flat" cmpd="sng" algn="ctr">
          <a:solidFill>
            <a:schemeClr val="phClr">
              <a:tint val="25000"/>
              <a:alpha val="25000"/>
            </a:schemeClr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2924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34925" h="47625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40000"/>
              </a:schemeClr>
            </a:gs>
            <a:gs pos="31000">
              <a:schemeClr val="phClr">
                <a:tint val="100000"/>
                <a:shade val="90000"/>
                <a:alpha val="100000"/>
              </a:schemeClr>
            </a:gs>
            <a:gs pos="100000">
              <a:schemeClr val="phClr">
                <a:tint val="100000"/>
                <a:shade val="80000"/>
                <a:alpha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80000"/>
              </a:schemeClr>
            </a:gs>
            <a:gs pos="41000">
              <a:schemeClr val="phClr">
                <a:tint val="100000"/>
                <a:shade val="100000"/>
                <a:alpha val="100000"/>
                <a:satMod val="150000"/>
              </a:schemeClr>
            </a:gs>
            <a:gs pos="100000">
              <a:schemeClr val="phClr">
                <a:tint val="100000"/>
                <a:shade val="65000"/>
                <a:alpha val="100000"/>
              </a:schemeClr>
            </a:gs>
          </a:gsLst>
          <a:path path="circle">
            <a:fillToRect l="50000" t="8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Horizon</Template>
  <TotalTime>81</TotalTime>
  <Words>367</Words>
  <Application>Microsoft Office PowerPoint</Application>
  <PresentationFormat>Předvádění na obrazovce (4:3)</PresentationFormat>
  <Paragraphs>56</Paragraphs>
  <Slides>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9" baseType="lpstr">
      <vt:lpstr>Horizont</vt:lpstr>
      <vt:lpstr>Severní Korea</vt:lpstr>
      <vt:lpstr>Konflikty na počátku</vt:lpstr>
      <vt:lpstr>Stát odříznutý od světa</vt:lpstr>
      <vt:lpstr>Turismus</vt:lpstr>
      <vt:lpstr>hospodářství</vt:lpstr>
      <vt:lpstr>panovníci</vt:lpstr>
      <vt:lpstr>Armáda</vt:lpstr>
      <vt:lpstr>Nynější konflikty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Severní Korea</dc:title>
  <cp:lastModifiedBy>Miss Misunderstood</cp:lastModifiedBy>
  <cp:revision>8</cp:revision>
  <dcterms:modified xsi:type="dcterms:W3CDTF">2013-11-13T17:37:34Z</dcterms:modified>
</cp:coreProperties>
</file>