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5" autoAdjust="0"/>
    <p:restoredTop sz="94660"/>
  </p:normalViewPr>
  <p:slideViewPr>
    <p:cSldViewPr>
      <p:cViewPr varScale="1">
        <p:scale>
          <a:sx n="66" d="100"/>
          <a:sy n="66" d="100"/>
        </p:scale>
        <p:origin x="-5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59BC2-6605-407F-934D-5CECA823D7C5}" type="datetimeFigureOut">
              <a:rPr lang="cs-CZ" smtClean="0"/>
              <a:t>13.11.2013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35F1-226E-4D11-94DD-F4DE5C43E9C8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59BC2-6605-407F-934D-5CECA823D7C5}" type="datetimeFigureOut">
              <a:rPr lang="cs-CZ" smtClean="0"/>
              <a:t>13.11.2013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35F1-226E-4D11-94DD-F4DE5C43E9C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59BC2-6605-407F-934D-5CECA823D7C5}" type="datetimeFigureOut">
              <a:rPr lang="cs-CZ" smtClean="0"/>
              <a:t>13.11.2013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35F1-226E-4D11-94DD-F4DE5C43E9C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59BC2-6605-407F-934D-5CECA823D7C5}" type="datetimeFigureOut">
              <a:rPr lang="cs-CZ" smtClean="0"/>
              <a:t>13.11.2013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35F1-226E-4D11-94DD-F4DE5C43E9C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59BC2-6605-407F-934D-5CECA823D7C5}" type="datetimeFigureOut">
              <a:rPr lang="cs-CZ" smtClean="0"/>
              <a:t>13.11.2013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35F1-226E-4D11-94DD-F4DE5C43E9C8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59BC2-6605-407F-934D-5CECA823D7C5}" type="datetimeFigureOut">
              <a:rPr lang="cs-CZ" smtClean="0"/>
              <a:t>13.11.2013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35F1-226E-4D11-94DD-F4DE5C43E9C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59BC2-6605-407F-934D-5CECA823D7C5}" type="datetimeFigureOut">
              <a:rPr lang="cs-CZ" smtClean="0"/>
              <a:t>13.11.2013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35F1-226E-4D11-94DD-F4DE5C43E9C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59BC2-6605-407F-934D-5CECA823D7C5}" type="datetimeFigureOut">
              <a:rPr lang="cs-CZ" smtClean="0"/>
              <a:t>13.11.2013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4035F1-226E-4D11-94DD-F4DE5C43E9C8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59BC2-6605-407F-934D-5CECA823D7C5}" type="datetimeFigureOut">
              <a:rPr lang="cs-CZ" smtClean="0"/>
              <a:t>13.11.2013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35F1-226E-4D11-94DD-F4DE5C43E9C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59BC2-6605-407F-934D-5CECA823D7C5}" type="datetimeFigureOut">
              <a:rPr lang="cs-CZ" smtClean="0"/>
              <a:t>13.11.2013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54035F1-226E-4D11-94DD-F4DE5C43E9C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D759BC2-6605-407F-934D-5CECA823D7C5}" type="datetimeFigureOut">
              <a:rPr lang="cs-CZ" smtClean="0"/>
              <a:t>13.11.2013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35F1-226E-4D11-94DD-F4DE5C43E9C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D759BC2-6605-407F-934D-5CECA823D7C5}" type="datetimeFigureOut">
              <a:rPr lang="cs-CZ" smtClean="0"/>
              <a:t>13.11.2013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54035F1-226E-4D11-94DD-F4DE5C43E9C8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//upload.wikimedia.org/wikipedia/commons/d/d2/Arcimboldovertemnus.jpe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google.cz/imgres?imgurl&amp;imgrefurl=http://www.topzine.cz/byl-edward-kelly-predchudcem-hnuti-hippies-nebo-jen-zdatnym-podvodnikem&amp;h=0&amp;w=0&amp;sz=1&amp;tbnid=RAG0VgDeUMahTM&amp;tbnh=169&amp;tbnw=298&amp;zoom=1&amp;docid=_-6dB6OZwdEBoM&amp;ei=8lmCUqvvB8Wh7Abt5YCQDg&amp;ved=0CAUQsCU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z/url?sa=i&amp;rct=j&amp;q=&amp;esrc=s&amp;frm=1&amp;source=images&amp;cd=&amp;cad=rja&amp;docid=AezbgWR3M1aMTM&amp;tbnid=u_TH_9DiswEe6M:&amp;ved=0CAUQjRw&amp;url=http://www.google.cz/url?sa%3Di%26rct%3Dj%26q%3D%26esrc%3Ds%26frm%3D1%26source%3Dimages%26cd%3D%26cad%3Drja%26docid%3DAezbgWR3M1aMTM%26tbnid%3Du_TH_9DiswEe6M:%26ved%3D%26url%3Dhttp%3A%2F%2Fprocproto.cz%2Fhistorie%2Fje-socha-golema-pomstou-prezidentu-masarykovi%2F%26ei%3DvFiCUsP_O9Ow7AbtsYGAAg%26bvm%3Dbv.56146854,d.ZGU%26psig%3DAFQjCNEOp1EfHdfZE8iV3kzJq70CRYL_vQ%26ust%3D1384360509499925&amp;ei=y1iCUraUNOOS7Qb034Ag&amp;bvm=bv.56146854,d.ZGU&amp;psig=AFQjCNEOp1EfHdfZE8iV3kzJq70CRYL_vQ&amp;ust=1384360509499925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hyperlink" Target="https://www.google.cz/imgres?imgurl&amp;imgrefurl=http://www.ptmistlberger.com/essays.php&amp;h=0&amp;w=0&amp;sz=1&amp;tbnid=izYpV5sR_zPHQM&amp;tbnh=268&amp;tbnw=188&amp;zoom=1&amp;docid=W28y0WVzWHNVvM&amp;ei=8lmCUqvvB8Wh7Abt5YCQDg&amp;ved=0CAgQsCU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z/url?sa=i&amp;rct=j&amp;q=&amp;esrc=s&amp;frm=1&amp;source=images&amp;cd=&amp;cad=rja&amp;docid=aVO_rAJ8yrUfNM&amp;tbnid=qXwW27230hDRAM:&amp;ved=0CAUQjRw&amp;url=http://www.blesk.cz/clanek/radce-cestovani/167208/vikend-je-tu-zajdete-za-rudolfem-ii-nebo-na-veprove-hody.html&amp;ei=NluCUqfcM-Wy7Abq8IHQAg&amp;psig=AFQjCNEKYmVDb27P2mwMn5Dx4WUQnynBuA&amp;ust=1384361128876042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z/url?sa=i&amp;rct=j&amp;q=&amp;esrc=s&amp;frm=1&amp;source=images&amp;cd=&amp;cad=rja&amp;docid=8-kikQO8dICnRM&amp;tbnid=Xy_SdPBF7QCRHM:&amp;ved=0CAUQjRw&amp;url=http://cs.wikipedia.org/wiki/Pra%C5%BEsk%C3%BD_hrad&amp;ei=WiGBUtL1A_Gd7gb4gIHAAg&amp;bvm=bv.56146854,d.ZGU&amp;psig=AFQjCNEMaQIb6TF3vnYGqsNOWuPpusQblg&amp;ust=138428078226432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z/url?sa=i&amp;rct=j&amp;q=&amp;esrc=s&amp;frm=1&amp;source=images&amp;cd=&amp;cad=rja&amp;docid=NR69G5FZ6EjwFM&amp;tbnid=UYSblN4-__rq1M:&amp;ved=0CAUQjRw&amp;url=http://stary-web.zastarouprahu.cz/kauzy/cisar/historie.htm&amp;ei=aCKBUqOjO8Xe7Aa8poCIAg&amp;bvm=bv.56146854,d.ZGU&amp;psig=AFQjCNH_sziBmtoij8w-L-k27GWxzjoanQ&amp;ust=1384280986258757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z/url?sa=i&amp;rct=j&amp;q=&amp;esrc=s&amp;frm=1&amp;source=images&amp;cd=&amp;cad=rja&amp;docid=8LLkH1OsoZbnlM&amp;tbnid=4nhYthU8-pdUZM:&amp;ved=0CAUQjRw&amp;url=http://marttyforrest.rajce.idnes.cz/Rudolfova_stola_Praha/&amp;ei=-yKBUoTmMqSS7QaTn4C4Bw&amp;bvm=bv.56146854,d.ZGU&amp;psig=AFQjCNGPEIqW2NvIldiewYA8-I3iiyCN-Q&amp;ust=1384281192599669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frm=1&amp;source=images&amp;cd=&amp;cad=rja&amp;docid=NJceXw1ZIW8H_M&amp;tbnid=IbEeHtdlW_SyPM:&amp;ved=0CAUQjRw&amp;url=http://louis.rostra.dk/andreart/Tycho_Brahe_2/Tycho_Brahe_2.html&amp;ei=iCSBUrvpEqPe7Aa_2YHgDQ&amp;bvm=bv.56146854,d.ZGU&amp;psig=AFQjCNHJHMM5KwdCFOh2cqKUVrbjCXYzUw&amp;ust=1384281451213079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z/url?sa=i&amp;rct=j&amp;q=&amp;esrc=s&amp;frm=1&amp;source=images&amp;cd=&amp;cad=rja&amp;docid=x1A1D8RNjUW6VM&amp;tbnid=IMEuQTonTO55SM:&amp;ved=0CAUQjRw&amp;url=http://www.regionrevue.cz/posmrtne-tajemstvi-slavneho-astronoma-tycho-brahe-region-revue.a196.html&amp;ei=jSWBUt_ELsiL7AbBs4CACg&amp;bvm=bv.56146854,d.ZGU&amp;psig=AFQjCNG7J4oc9xS1sjH061Ny_xKAUCihfQ&amp;ust=138428185062144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en.wikipedia.org/wiki/Johannes_Keple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Rudolf II.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Marková Jana</a:t>
            </a:r>
            <a:endParaRPr lang="cs-CZ" dirty="0"/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Arcimboldo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340768"/>
            <a:ext cx="4320480" cy="5517232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Svá nejdůležitější díla </a:t>
            </a:r>
            <a:r>
              <a:rPr lang="cs-CZ" dirty="0" err="1" smtClean="0"/>
              <a:t>Arcimboldo</a:t>
            </a:r>
            <a:r>
              <a:rPr lang="cs-CZ" dirty="0" smtClean="0"/>
              <a:t> namaloval ve službách Habsburků – nejdříve působil od roku 1562 na vídeňském dvoře císaře Maxmiliána II. a poté od roku 1570 na dvoře jeho syna Rudolfa II., který sídlil v Praze. </a:t>
            </a:r>
            <a:r>
              <a:rPr lang="cs-CZ" dirty="0" err="1" smtClean="0"/>
              <a:t>Arcimboldovy</a:t>
            </a:r>
            <a:r>
              <a:rPr lang="cs-CZ" dirty="0" smtClean="0"/>
              <a:t> povinnosti dvořana vedle malování zahrnovaly navrhování výzdoby na slavnosti, nákup uměleckých děl pro císařovu sbírku a dokonce navrhování a budování vodních staveb. </a:t>
            </a:r>
            <a:r>
              <a:rPr lang="cs-CZ" dirty="0" err="1" smtClean="0"/>
              <a:t>Arcimboldova</a:t>
            </a:r>
            <a:r>
              <a:rPr lang="cs-CZ" dirty="0" smtClean="0"/>
              <a:t> popularita výrazně vzrostla s nástupem surrealismu, který v něm viděl svého duchovního předchůdce a milovníka neobvyklých kombinací, jeho dílo oceňoval především Salvador </a:t>
            </a:r>
            <a:r>
              <a:rPr lang="cs-CZ" dirty="0" err="1" smtClean="0"/>
              <a:t>Dalí</a:t>
            </a:r>
            <a:r>
              <a:rPr lang="cs-CZ" dirty="0" smtClean="0"/>
              <a:t>. 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3794" name="AutoShape 2" descr="data:image/jpeg;base64,/9j/4AAQSkZJRgABAQAAAQABAAD/2wCEAAkGBxQTEhUUExQWFRUXFx0aFxgYGB0YGBwYGhoXGhocFxwYHyggGBwlHxgdIjEhJSorLi4uHR8zODMsNygtLiwBCgoKDg0OGxAQGywmICY0LCwsLCwtLDQsLC80LCwsLCwtLCwsLCwsLCwsLCwsLCwsLCwsLCwvLCwsLCwsLCwsLP/AABEIAJsBRgMBIgACEQEDEQH/xAAcAAABBQEBAQAAAAAAAAAAAAAFAAEDBAYCBwj/xAA+EAABAgQEBAUCBAUCBQUAAAABAhEAAyExBAUSQSJRYXEGEzKBkaHwQrHB0RQjUuHxYnIHM4KiwhUWJJKy/8QAGQEAAgMBAAAAAAAAAAAAAAAAAAECAwQF/8QALREAAgICAgECAwcFAAAAAAAAAAECEQMhEjEEIkETUfAUMmFxkbHBI0Kh0fH/2gAMAwEAAhEDEQA/APHSa94jWi/15v8ApE6Ax++URzk33/x/iGIqqTDqhmrDrhDGMNDmGgAdCiCCLiN1kWP1S0qSbO4J7bP/AJ94whjf+FPBE0p86apcqjhKaKIIfiJs/JjerNGfyXBQuTLcV3oKZ5N14TUs1lLTMSdwyg4clzQkfEFsuz0+WGLhre1xygXnEqVLeWmXMxKk0UjWAlIUC4UUJSTQAkEljpsbUsLhkS0ljOTo9QWkEB7S9SC6ili6gkDZ3FcCjFwNkG1Lo1uV5iZpVqUC224DhotrSlykEFSiK9N/1jFYFeiYVJnIDJJ3GoCullAVOw+HjtfjRAmoTMADLA1A/hJU5VSrPflFUvHnKVonOaSPQ8ZKZIHMP8x574jRx1FuH2/yfyjYLzZJS5IsIw3iLFPMKSfZ3p9iJ4k+RlfQKk4koOsAE6T6gFC3I+8bTIpgWEzJi0ArJ9QL6hfRbTTeMRg8MuesSZYJUeVgNzHpmRZEiQwE1alAVZRvzDmLfJcUt9igmw1J0K9KmWBdiHPc/XaFNxSFIUFghSSG3cE2DfTv0iQoUBVRPWjxXkPoKwGKqV3I1CnIWtWMKRc2cfxafKTLCVBQDJG5BJbsHo5itLy0oderUs/iG4SXN7JJsBdgSeVpOIBcNzfnsz/MUMukgqVh1LUyNOnSliUqFK2p6W6GJ1oiZ/NcWhalJUNQa5BYFwSGABP5d2h/BeYpCVgJZ1k7fpTaDOZSMOjUkI1BvxArd3uTa7+0ZudITJTrllJqAoA0A2Nr7F+hjV484rRGt7NrnGY6kkPRu0eT+JJxmTSE0Kan2v8Av7QfxHiEaT+pasYbHq1hSypLuxRXUXc6rVDhr8qRtgtiySqNInMnzJZWFBpaagkBVVVZyCuqn3IBjnFZstQAoyQEhg1LjVdzs52Aiti1ywlCUuTUrJf1bNsAzBqmhdo4/if5ZRpSTqfXXUKuwqzV5G1DF1Gey3iMbLKQ2onSXemlTswY1pvS8RpBAJJqC241NcO9QCw3irLSClTCvN2YdBvWEFUDP1c7mjj72hcUDk32aefmImS8L5hCUAzElKU6UhLpQ6Uh3Iu/T2ikiSVa0MQtLpLsQ4odJ9qGBk+YRJknl5n/AOkwfmzXTJmFTOky5ivSCUBkKV0KWHdCjFTjxWvxJXZSKwH0oAcONbgBRuAad2LwSxs5KQFJSlLgL1FgVcHDc8Tuabg8g0VsZKAlsT6hQEfiejcxu4iNUvWJUorOkmhagTV2HT9Yimuw4uTSQclygtS9VlJSoJZJCnQKKDVUARW+4MDMZlMqUlyyiQaEMw9qOLOwgknEJlhGhOpw4WS3CAEApfbhYtuIH48EoJKnBS7kcLlmdtxa0U85OenSOvHDjhi2k5K9/Xf7IymIACiAG6ci1Y5lxYxMkhZd+dbt+0cS5ZAfna9e3P2joLo4su2Qzy8VlCCasODSr7uG+lSYpYiQQTSGIiSmJPKpHCFRaQqnOBCHwX6QonlS/wAoUMRGtTu8R679vyDxxNLQpdSNr/pCGQKTDGJBLsHFaRfw2ASbuabP+bHfnAMGHf73hJTBj+DFWYFI3F+LqKHe8WMDkM5bFMpZTsWZPstXAfkcqGIuSXYU2Vshmy5U5E2clUxKCVaA1VAcLvYPUnpG9w/iSbiJK5q1IwshB0sglyGFNVyS7AJbtAEeDcQtghIBcl1EJO1FAEqQOWoAdaxwvwbitBqgpSCQnzUtqoFadRASrmCztQmkZcyxZO2rLoc4+xo8vzKWrDBaE6QaD/aklNQKA0ekCpOLKlsSdAu9QBUntSBScHiZYTIBSh6hT6ksoOCDs4Boau9oI5zgynDo0kI4Uu6n1AAkuTzIs/SM/wAKMZVffR0YeWlBKnpb/MBLzYganGpRUSNLBIox5F3tsx5xRx8k+bNMzgXVZRpI4iQdADcNC4ejAB6wpi/5aAUpCnUQp7gkUIdgxFKbxXWoAqCuJVgQaBTiu+sM42uC9K9FJLo5UpN9l3L88nS0hAIKdtV09jt2tFmSlU81oTc7Huef0tFDAYNUxaUpDk/U79vePR8n8HzAAVBKXQCRqDjqRvftS8Z82SGPfuShGUiz4ZkIwiNSUusjjO530jlB/JZhmEiXKTLl/wBRapN2A9R+nWKUzKSFBIZQSOJiCSA1gKuG2cHpBXCY1KEsnajMzMPgdBHKnNSd9s0K1otTauAElLUO57pIpA9WKXJZWngJLpKqpfSwZmrWm3vHODxS1zWoEJLjnagJteu20S4/EoJYWeoIeunUmvb9OURXpY3tWRqx0xRUkSiUquXAtWgF+jkRDl0jUPMmrVrUSGI9IBJ0jcDsQ8RzZq5YUySU6XJcUZr1+veKc7GFQGsaEFVCCXAZJFQK0ILV+YnTZGy1ms5SWDH/AEkpUOE7kbc+UZnE47hKVHic3sdVaFiCm9BBjG4grUChgGrqPqBsx77bvFCdksyepKVJUkLeikMmhbUhRZju170i3GkvvCdsyn8EsBS5SFKSl3capbXcBXDzjP8ADp31VcNb3ev0j1vxpiBhMEES0B1cJUxIAZwzbkgBzZ36R5OtbkqUKqFC/wA9+UdDxsjyRtlOSPHRxMkaW4klw7JLtX0qexpbtHJQQQSAxJZ94Z6jvHK5dH2dtr9rxoKyyZ6CvVo0p/pB3qwBu3eGky/NmaUi532ArVuQiGZM4QNIDUcb3qetfpE+Xz/JmhTO1FDmCKwnda7Jw4uS5de4dn5RLMpCStYUkzCeEMQrRpY7jhPzEmDxEuTJ8vSVKUzLUNVA+koDskspQLuLco6xWaCahKRMBowFSoC9E3HOKejWpIBAlpBdRL9SS34ez/MZVykvUdLIsOPcK+vrsilqDKYOXYNcqJZIHuYNTsmJVpM2XrQA5YnjIBCEJTVZDB1FgKUrA6bPEsfykhMx+EkaiCQb6ywO7M4Dx2nN5/lkJShJFFaRpcJbiNQynNwX+kOSm9xMkpRb2afB+GkqT/zpq1EMlQFFFIdSACnhJqxf/pVV7cnIsJrLqISUhQeYEFw3C7sl7GxuyRePN5+bTFVMwk83dRZ76mf3cxVTmS6grJfqf1tCWDI+5EXmXVHrk2Xlsr/mCUG4VI8x9JDnhSAQEm+p1KqKxVxOLyjQAQSXqUBYcV9eqq+T6iaXjyhCzHSJhH2x92vF0cFdyZW537G4x2ZZeCfJlrvw10Cwq0wknnX4jKZnikrJqXe5p/49oHLmnf8ASI1Ki1Kit7OVJ7fMIrsI5VDq27RIArhFsIUcYSabCGiREq4gRxrr2H3+cWMQm7WiA/2iJIjUd4mRi1cwKXCQ+27PtEDP8wwFWhAEJOaqSGcnuSeu9Pp7wUw3jHEISEpWphZPpSBU2S29WDRnAIfV9iE4J9oabXRqpHjSeC65i1Fm9Rc/7iXA5Mx7RZn+NZ4lhAWoEkEMtfCNmJND1+kYqJ5SnvEHhg/Yl8SS9zbZVngxU3/5GohOnS6iqrn1EC5513g1ihKUhQ0u9n/mJYE8IUAX7U2YsKDcklyky5RXLCE6E6q6SpbBQJUWG735WeLcpIGounSXRpBZiBqooAgM7cy79TzslcvTqjTG62YzNsBoe4S9iLPWnSAzVjZZwS6yU1U4aw4QPU9+8Zaal3UeEV0kgsbAgNR6u77dY34ZNx2Zpqma3wRhwgJmFJUpaqdrD843qccUX4TqYPUsOgO4FjTnGU8IYwDDSwoFWg1HRx8GxiXH44BRkzCAFMoKL+kgPa9XDguOlDHOzR55GaYvjBGrXmyVJKVvzaz8ioUSDyZojViZc1VX5HVQkVFwXft9YEKlyTLHE9BUkM4AtQcoikpwxlHSUlSnP4dT1bYdfaKlij7WL4rNCkoTL4pa0BQLqCSUVZpj/hNBq61ECMRnYS5LFnCQC4pSg2sPpzgTMzCYgBKFMCljVTHYVBIBte8d5XPGNmplzAKMdX4lJCVOH6k3/tE/g1tjtS0gqvOhoSdClBSQQHDhzpLtcgggRewEuWqUhawQlI9BUnSUgNqXqUCSWZrge0Q+K8mRLky9IASilKllEE1NSReM/h8OvETwhatKA6SOiAgMknoQ3udoOMWrWiThJU2HF+J5SVCXIlzJhSCUCWn+W5u6EW5AhQAFInwOZTg2rCqSnSzhLlrgFy/TmWqYZWa4eRLKJaX0q29JAa5sep3imvxzh+OiK240X+aRXUpfdgLlXuVPEOaO4mytX+9G3UKSQRGFzHCJc6AEhTMHDV5Nb2/WPTTmsialjwJ08SrpJ2AuFVjF+IsEhCQphp1bbE1BAHpdL0s4EavFnT4tUV5NmWlYfUkEMGJfiAc0ZgYgXJJSVtwpUAai6tRFLtQ7QYx8lGkaEFIFwSDYMa07sbczArFaSotYn6e1/YR0U7KJRoimrBCaNSvfn07Q0xLdid+UPpq3s4/OJ8ry9WJmolIcua8wKf4htpK2JK9BTw5lkzFEDTplA8RFApv6v6rRpMXgwgeXKdyp9RG4A4gN2sBzrZMbfLfD6JEhIJCRbQKK5h2BNWc7gdRHScrw4LqlqBKSCSC4D8V6AAVUWaqRVjHMl5HKV+3sbFjUVR5gcMSoBIPlhRCDdS1KoVn4+IkzDFokoQgp1EqCmdiwNXamp6cvVHqhyXD6WElWkBRYqSCSzpSSpXp08RPpNSdTRVxfhLBnV5koqehUJqSQUbcKnqSSQOjAO0S+0Rvd0R4NLR5d5mGnOVhIc0PoIBLeocJADGtfiKOPyQp4pfEHIuDbqAxpG3zzwphCNSMSWCX8tRBAAo4UhCtZtuGdiaRiZeDUVtIbSDdJCjuGLTS7+36RpxtPcX+pVL8UClJY8TgxxMVcUgrnCkihPE7VZ/pAdZ+/2jSilnOuOSmETDKWa936QwOVCO5Yt90iIqhxCAL4OWPZoUd5RKcF6womiJUxE9yfyEVlLpSJJxrb7f6xC8RJDgff33hnqe0dy0/H3+0cAQAM/wB/McgwjaO0AEwgFKllRYQVk5eCOGYCW9OlQPYFjWu8PwAAEgDdiVHvdQ53Ig5k2c4eRaRqX/VMZQfloHpoTUKJ6biMm0tIaV9k/hfKMU+jy5oSOJOpJABBIHCq4J5co0mJyNKQDOmmSFUVoVwqDEqCgaj3DV6vGUxPjnEH/lnykhTgJUU1PMpb4DUYRPgsfLKdS8T5iykOny/LLE6lALPqtf8A20YRiywnfJ6/I0Y3HoF55jEmaqTJ1KQ2gKWWJLiuwY7A94DAKWyixTLA5J4dXsTVXeo2te8SzxNnahvRVSa1NzUwLCQG359w/wDb6xrxqoopn2wpluaKlOHOk8u337wVVPTNlBSm1uW6BrOatQUtakZmVN0qdge7tyel41/hfw7MxbKDy5X4iwdSgTRINPc2tWrQyxivUOFvRcyfJsKrDpUtczzVseEgIFSGrdhX2jIz8YpHmJBsrSCAGYFQeof8P16R6lh8LhZYTKly1Egn1KLlRYE7Nb2aCGDyHCpdapaDNbdKSfkiM6zqLd2zW/EdI82yfTMkoaYUzFOFABJdlbv6FFIDUrU9t/4Oy9AXqQlSU6QGXVQ1OT2s/vFLMs0kyysBCaBrChLsAwv8xpfC0kpQCQxVUvfoDU1YB684pyyci7HhUF+I3jsgSG5GMtgglc5EtalJR5ZUvQQlS20MASXHUjmIPeNJhVKLWBEZlGLWhaAEJmIUgOhQoWJB96jp+cJaWi2cP6Zd8RYLCzZenC4U4iYDUpJYkEUVM3DioHzHnGZZbPVN8oYeYh1Ey5QBUzs4Sf6QX7R7bgcxlmWUlPlqb0kaGPbaMdOzmYJ6yj0ofSas9Axa7vaLMWaSvRRLxlJW3Rm5WUz8PLHmSlSzuUlJLdQCXHtFbF41K0JCkEgqUQpKqGiX1AgvRrNvGkzXMlTVOAUq0skkOASa9DSkZzNkupflkiWVKOnZno3Legi2D5O5FWTx+K9IKmT9LyxuwLgEirnSTawqObRHiBTSUhwTXc2YDZqfWLM7C8BUAVVop2KTyI/EDTl+9JzRq9uUak0zG0cypZe1Az0sLmPQPAcsJlFekICnci5A/qN1XtbkIwWGw6lzAkA1O4/OPS8GkoSiWndkilwLns4J7PGby5eniaPHjuwmjM5mlRJIloBZJ/rUQyaVYUB6lXKAGDzScqZVawyQsBw5NEJK2p7D36F80IUoSrJSOLueb3/uYFFQ1EkU3NfTc17aa9IxY2uqNMo+5QznPFyUgpU6yd60Bcewcnuoi0CTnSJqVJ4g6UjTTTQMAC1ABQPYOKhoF+IsV5k0GgYc7Ekn9o5w2E4XBGkCpHFsbtVP6R0I44qKb7MU5typFtLXWpRPN2PYtewqTEGJzBTaQdRpU333uW79oafOQkABy+9vp3gZiMS+w9rxbFXsgxKAAfeIFLhKXHEWEBPDQodoAEDDiGaOhAAay2YQmhrDxWwtRdoeJkTnEEkA7klz9faKYF+QESKUw3iJSoiSJEKYREqHjkwAND7w0IGEBbkTgGChy7tu3LvG6yVMuYP5WU6021lZUl9yVTkt7CMC/P7vBLCeJcVKTpRiJoSkMBqJAGwALtFeSDktfz/A0emTJMtLFWEUktaUErAHtppFNE3AqJKiU7EKkqb50kfWMUPFmKIpPW+5JcvEs/OJyW8ybNchwjXpYEOCtqh6K0irF3Dh832eXu/0Y7oM5vleBW5TiNKrhkqUP/rpDiMvOyWakaywluAJiv5YOpylkqGsuAbAxtP/AGnMR5M2cQpaxrZQBlpIDpSskEu7E+4reCeceEUIBMwiYlQCioqUJnmMHVSlbBIDAWiMfIjj1yslxbPNsHlqFqCQtRdQTROnvUnbtH0B4ZwaZctKQAwSEgdo8WwMgysdoIH9YIpQgbC3WPV5GMIAr1+kTyyto1ePhuNoXijKAtWtOqXMFXQRXuCCHjF46ViQdIQ+pyDrUH3szXIFxUx6dLnInEFZILP0NI6mZfLoQQW607xVxd2jQpOKq2YbKvCp1oVNIWq4SBwjk3Xf4j0WTgglHtALK5gM1Z21EBuQoPyjUTsUnSRT7tGWeT1Owk2kkZHxHg9UtQEZbI54TMlu1KP0Jr+h9o2GeTgE/fKPN8PN/mjvFq2jTBcoUz1bMfC6J6HPCpqLTf35iMyv/h2x4prpd9Olrc61jdZRjwvDy5gPqQDFDNMTbY8+kWddGGMpN8TEZ5kGHSkgJNmoT+Voyq5iEPJUBpJZK9w+x5h6PtGyziZUD6xhc3mOq1KiCO3Rt4VGwcgFExhpLFwFB0noRvAeTMfcigHcA16nnSC01ZCgr8vcRHNkgzVhgU6qdyyjT3Ma4uls5maO7Rf8NploWnzwr+Zp0FJAud3FNjGtlzkpXMWEkJSSiWFEKLpJSrluPgQDWgTP4VLDX/EIVqsNICSoHkN3/eLSsYF4uZKNhMmKTUMXUTyY8xGPKnP1E8WtBAJIT/qU9S9QeoP584B5tjUIlK3FQH35nuov7ERezfHBIIBYs1Nk8++w69ozvlpxCTqohtKdJ/GlnBHuGenyIjgh/dInln7IzKFaiSd7+5iZOXaqCinbo/XcWvaOThlS5gSoMQoA8rj4i9raaCedffn8x0m/kYEt7IZ2RLShyS/Jqex3gVMlkGsb2bmSZiGVeoDXAqbbmMjmSNRK0VSbgfhIpVtiBeIYpyf3i7NjjH7oNhociFFxnGh4QhwIAEI6lisPojpArAARwdBDRPg6hvfp/mFEyINmi/2IhMWpw7ftFdIr7xEkIwyj0hKjkmABgYdN45joQgETDPzhKDRzABbwCwlWpSQpKa6TYn8IPR79AY7mYsqJWTqWS6iRckuTFPVRusSYVbKBAetjv0hUB7Ln2bBaU6SGUEs5bbcc3/WKuIzxOIlpKTxBgsGhBFuuk3B3aM1hpKlp1LSryw2uhKa8hZz8/o2CQEzFz5ks6SpkoIIJBN2oeHTqajmm0ctYYpV8jUsbcOVlhbrxHmJHAgJSoj8RLWPIFUalM4sOTD7+kCJuNSmQqXJSApZdRITpATVRRpJewFBzbYAlgUpmSwt2I2/MHreJNN9o3eJOMYtMvysYwvUf4iZWaEA1/wAQGnr0sbc/aKS8wFfvnC2buEHsOZZm4QpQWWNSNr1/WL2I8TIZg5PSv5RmcoypWKWHJly/6yLnkl794fNcmVg/6pqFXWlkFJBoBXcfrFEoQcq9zJl4qWhZx4h1goD/AJQHy8urVy/PaIsViCoBakKU4PqLGvZ6RDIxLpTQoUD6GZPybnqY1Qx0iP2iKVI9m8OYkfwyUijC331ijm+KDivzGHyrxTMRwqAAFLffzEmMzsLLgtzr8tCaaK8S9RYzrGByAP7RjcSt1e8Xswxrkt91gSS55RZCPuass0lxRHiFOsjr+gixLlAzJhFBqNfp+kEcFlgKXUhlGuol0gEulRKCQkMk+oBwSXZiWyzIlzdR1HSlRUVEaXY3Aqz7AlolLJGuznThJlDM8d/MCRslj01EP/2hohk4smaSKEK1JJe6Sae4cPEEuSNSi9SeECpIdv3PxEk3EgLUFcizDdwXHuL9TFqikqRntj42eubNUF2BBU1untYfWKKFKw8xYG4Lgm6VA353cGLuLnoStEyWSVJairvUVptQi8LOsK6EqSQdACSUhncBiU/hcv0NO0C1SfQS3bQQmIlz0hSS5S5qwUioZKiVAFNRWM3PlKC16qFz/gNtCkT1S1hSTUe4O9eYgxNxEufL9YTMBcAkJAGwTSosKlx9YaTg/wAP2E2p/mAZuPU4Y23G/eIpswmv4jf5P9ojmpYkco5aLaK7Y0ICHaHEMRy0OBHSoQgAcGOpV6wkiHl3hgEcHQb/AHb9YUT4OQSl6XNN9oUSIgvEqqe/tFd4lnJYt+VY5iJIYmOGiRPSOF3hAMqHSqGhCAB1G3aOTCMMYAFE+ES6ht/eIQI0PgbDa8Ug/wAvgdX830Aj0kj8XERwi/T1BSfFNjSt0brEI8qQAUJOlBCFOCoGUCqcoiwIICKW0qrvAnEzx5YUdTFZCSbNqnKSxNSSQSe45RQ8YZ5rmEIdKSCkJLOkaS4pTiKyTeOM1xqUyZCN2JvS5S7Cz2/6T1jDHE9N+5p5ra+RoEIIlqKSzBNiObht2esWMrwJSgTETE6FJKmJJOrhcOA19QPYU/EQsnMgWGpnAY/Z29tov5LMVxpmzD5YVRKwUrdTmilBQSPZySbbma0tEscmmFcdl04gMnzEkuClgQDzCj+TxFl+QcQXOHDshrn/AFft8tFzGeI0SkshKQOiyqvMuB8WjHYnxZNKlaWS/wCJZKqB7AktaKILLNaRf8bj2z1HG5rJShNAkAdIwef+KBM1S5bqS/qNnrY7CsBMNMXiVHUpSm39KXI2FSewbvCXgJst6JVQgNw0LWSXD02cmFj8eEJep2yUYZMkeSXp+fZocLm2FmKlBQ0sACBsQKsdwYMYyRh24dKknpGBl5cuejWmUBwhiTpqCXU16vEM5M+SHUykjZKi4q24DxN4E36Zb+QpQnFcqtfOma3B5IhRoBpOxJBHO0FMR4XklNAQeiidr8VIBZfmc6WlKlBYSAKgt/3gcPYtFqZjpSkqHmKTqY0UkpfUC54bvyINavFclkvsSlXQAzTKShY4mQbE7bMWf277RLh5crywFaQSWUXNeGlRsSU07+1XPcUQUgK1pcOFXLWchulWG8FcpwylISVJKwASUp9TuEalEjSzagCXqk2JjTJtQTbIxdyaLJbQ0oBSWSAF0YLJYOoU4SrhegBL0YQLzQyMGuVLpqCUk7nzEuT0NaNt7mCKU+eCQCiTqbdOsnWoXBCEFk6nKikJ5EwAzcapKyF6tM0qJCQHIcK4U+gaprA+mhapMUwpupfMlO6tFTAyNIK6OksD1dqQOzKVxzKOxP0evYxbw07g3LinJxxA/QxLhtMwrKv9JZ9q6qmN11sx1eijjcOChKxYhjzCmLtWop9It5SkLllBSktwuLnU5BHRks3SICdWuWkcKVE0p/UwSO5+BFbCTRLmDUzHhPalXFj17w2rQumBsQ7kHYkfWOAYnzCUUzFBTgvveK8XFI6lPCaGBh3gAaO3DWjiHeABQ4hhCgAkEPJuYdJofvpHMuGAcywEuAH++sKK+FmMn3+7w8SIgzELc0p0iMmGXCiJIcK5e0N1hxHLwAMTCIhQhCAUMRDmOYAHgz4fzISBNURUp0juQRvZndxVwOZgOBHRtCatUxp1ssYrGFanaIl4gqbVsAB2+3+YihiYYi9JxpDF7F33BEHzLUqUmZqFbjQlIDhSk1SauE8qbtGSBjX+FsUJyky1glKZZSQA5IUUpNknSG3YnrFObS5Iuw1KVM0GU5Ckg+cfMUAWAJCaPZmJdwXexEFsq8IpWFKKQw2a3eL3hHy56ChahrdypJchxQkkOVWBe7QcwkleHlFMyYFmrFI2uOX20cyWSVu2dSoJJRRhsBl6ZM9UsnSkqBdrAsHbdogzycnzVBB4E/iPKje8XMwT5yiQTzSoDfodwbN2oaPzg8jMwHWVDYOGAB1Ptf1B+g3MO43ykWx8jhHil/os5ItKsOFhSRwjhJZRDigp82jN5xOcqOzpA7uIK4rKpshAEopKFElSVhwCHJKWYjb62gGcMVKHnEgguAkMPYFyD3ftE8UY8uSZHL5d4uNb/wAGxyhSBLVTUopBHLUCBv0f4gHnOXo1OAE0dTd9mpc/WLY/lh0k6dnootV22B6tveJU49CiHASRpqa8IIJ235xWm07QQcZKgVIVJkoTM06ysEOKncEByySx5FzeCeBxelKUpQkTCwJKQCCGWWJ9IBBd3LkBhpaO8XmDgkJZljUCEgFLupJ4SVlg7UFE0LmIZuKWg6yggAaEJ1hx6lF00ClFYDkhgoFw8Nvl/wBKn2QzgoFUp3SxWogDWTQ0IqnUpkkUuxYkCAk5YSiZJ/C9rgq4BpA2PD6rFuoglNlzFErJAWp0gaSVOaFJKqhZB1ai1UljQMNxpAQmWr1OFKIKtJcE6w4tqVR617xdjW/r9Sub0CTPVKYLTrlswFiN9quHoYeZiRVcv0DmWIejULx1OWpQFSSip6M3WlTfrFaarQpQZgoB6f1JBLe7/MbUrMEnTopT8wVqVpLAl2HuG63isZh3MMuhjmLaK7O500qLqL7fEcNDGEBAIUPCaEYAFDwoQgAUKFCEAHYO0JArDAQt4YBWUlx+VPvnCjjCsaXo8NDIg5RjmGMIREkdJHOODDwxgARhQ0KAB4aHhjAA7w4VSOXhQAdFUcwjCgATReyjF+Wu1w3Ynd9rvTkIomFCatUOLp2jc5JjFIUqZKUZZSQCKqoAzENVy3JvpGkx+czVpGqrhROkg0GhiwLgnU1bGj3jz/J8WyKvdlFgTWjh3cs4sI0crHhMsJWKJ0gBzUpIAchVHCjQGm3KMWXG+RvxZE4h7KgKhhqJITRgRe7s5G0GsPNmGap2IAoQR70t1/zGawGJ1MohFPw1YMPwhL82dXflBRGJSp3ISyaAVUK1PIUIo3LnGLJB2Tiy+Z6SRVyXIAu/Lt+ftGezpKuLhZSVcvnVsH6frBZc9gUVIBIc0cpvahu/94zOd48gUOok0sk6dgNzfnzoIMMHy0ObSRcw+JTMlsVMS5PTvWop+XKAWKxYBKQpqs3Sx6tEOHxBEp9N6GtjX4cc6XilLklRFX78/wBfa7xuhiSbsz/EeqNZgknSFGZoAYgD0tqN2IqxoHJYivKHFYtU1KVaWSly4chkABzyDiobiLEuxMChj2fSjdg7MNnLUDEiwet6NEc2co8LpLHUaXZRZ9rE2O4iCxO7LnkVBOZjRiDp4kAIfQKAKJJUTYL0g0NIDY3MHCSfWgl+tXJ5h7332jozdSXKeLatrMB9Qe9oHYniNmLD49ovx40jPkyOghlhKvNVzQT8RT8SSdPlqsFS0/Qf3Aghkcl0TAWDpIfvT2jnxIjXhJMxmKVFKhycN+aPrFseyiXRl1F4aFCEWEBocQwhxAA8M8PtCb7/AMQANDwhDwAcw5hQmgAkeHFQaVaONUd6iPj94YEshbCsKHlVhQCKhMNEif0/aI4QxCGh4aABjChGHgAaFChQAKFCESBPCTu4gAjhR0u8cwAKEIUWMMgF+x/IwAH/AAVlmtZmLoiWQovaj36Bo2E7KEzZCZ8pJB89VzQgKVxVuSQGHURUxElMrCyhLGkKSgltyU6qk1vGvy0tJKR6UTkBI5BkH7MYMuS3ZfC10YXGYObL4ZiSSWIqWIBXVjcU7coikZsUHhs1QzU1DVQbnl1A2j07HYdKpcmYQ69Kkv0Y0IsR0jy3xJhkpnK0gByVHuyi/wAh4hjmpvi0WytbRJ/64Qk0ILuG9nPw31jO42ed6gn4NPp+sWMUL929mJi6uQklNL39ko/eNMYxh0iqTcgVJUFUNDpZucWZczQx9uY3s99oKzMDLEhCwkai4J7P+wrAbNkBOkCjh/djEk1IVOOyYTagCrvqDbgM/wAfrBTDZTMmJSpm1guSbFzVuoYe0WPDmGQoynSDRZ93TWNnNlABmiEpU6RNWzDTMr0JBNw/vSBOMlsRt99I12a/t+YjKZgeI9zEoNsrmqL2Vh5Uzt9aQYw+XpnCdJI9QCgxuU+prB9R+hihl1MMoihcVFOUFcrLLkKFySn28tKma11GGnUh9xPPc4ytUhZBql+FWxBDiB5j0T/iDhUCWtkgNNp0o/8A5H5jzuL0VMYQ8JMNAI6EIQzwwgA6hGEYaAB4Qhbe8Oq8ADpESaYj5xZIt97wwJJCa/f7w8dSSw++sKGI/9k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3798" name="Picture 6" descr="Soubor:Arcimboldovertemnus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764704"/>
            <a:ext cx="4648200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88640"/>
            <a:ext cx="5472608" cy="6336704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Mnohé z </a:t>
            </a:r>
            <a:r>
              <a:rPr lang="cs-CZ" dirty="0" err="1" smtClean="0"/>
              <a:t>Arcimboldových</a:t>
            </a:r>
            <a:r>
              <a:rPr lang="cs-CZ" dirty="0" smtClean="0"/>
              <a:t> obrazů byly z Prahy ukradeny v roce 1648 ve Třicetileté válce při nájezdech Švédů. Tyto obrazy se pak ocitly v soukromých sbírkách švédské královny Kristýny. 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 roce 1587 </a:t>
            </a:r>
            <a:r>
              <a:rPr lang="cs-CZ" dirty="0" err="1" smtClean="0"/>
              <a:t>Arcimboldo</a:t>
            </a:r>
            <a:r>
              <a:rPr lang="cs-CZ" dirty="0" smtClean="0"/>
              <a:t> odešel zpět do svého rodného Milána, nicméně stále byl v kontaktu s císařem, kterému na dálku doporučoval obrazy, kterými by mohl rozšířit své umělecké sbírky. Posledním portrétem, který </a:t>
            </a:r>
            <a:r>
              <a:rPr lang="cs-CZ" dirty="0" err="1" smtClean="0"/>
              <a:t>Arcimboldo</a:t>
            </a:r>
            <a:r>
              <a:rPr lang="cs-CZ" dirty="0" smtClean="0"/>
              <a:t> pro Rudolfa namaloval, byl v roce 1591 Rudolfův portrét v podobě řeckého boha </a:t>
            </a:r>
            <a:r>
              <a:rPr lang="cs-CZ" dirty="0" err="1" smtClean="0"/>
              <a:t>Vertemna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32770" name="Picture 2" descr="http://www.artmuseum.cz/resources/works/arcimboldo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988840"/>
            <a:ext cx="3779912" cy="457369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artmuseum.cz/resources/works/arcimboldo_02_le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4762500" cy="6515100"/>
          </a:xfrm>
          <a:prstGeom prst="rect">
            <a:avLst/>
          </a:prstGeom>
          <a:noFill/>
        </p:spPr>
      </p:pic>
      <p:pic>
        <p:nvPicPr>
          <p:cNvPr id="36868" name="Picture 4" descr="http://www.artmuseum.cz/resources/works/arcimboldo_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88640"/>
            <a:ext cx="5329538" cy="64807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artmuseum.cz/resources/works/arcimboldo_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4762500" cy="6305551"/>
          </a:xfrm>
          <a:prstGeom prst="rect">
            <a:avLst/>
          </a:prstGeom>
          <a:noFill/>
        </p:spPr>
      </p:pic>
      <p:pic>
        <p:nvPicPr>
          <p:cNvPr id="37892" name="Picture 4" descr="http://www.artmuseum.cz/resources/works/arcimboldo_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692696"/>
            <a:ext cx="4378896" cy="57538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83568" y="1556792"/>
            <a:ext cx="76328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Rudolf byl posedlý hledáním kamene mudrců, elixíru věčného mládí nebo výrobou zlata přeměnou z jiných kovů. Nejznámějším alchymistou na jeho dvoře byl nejspíš Edward </a:t>
            </a:r>
            <a:r>
              <a:rPr lang="cs-CZ" dirty="0" err="1" smtClean="0"/>
              <a:t>Kelley</a:t>
            </a:r>
            <a:r>
              <a:rPr lang="cs-CZ" dirty="0" smtClean="0"/>
              <a:t> (podvodník).</a:t>
            </a:r>
          </a:p>
          <a:p>
            <a:r>
              <a:rPr lang="cs-CZ" dirty="0" err="1" smtClean="0"/>
              <a:t>Kelley</a:t>
            </a:r>
            <a:r>
              <a:rPr lang="cs-CZ" dirty="0" smtClean="0"/>
              <a:t> se snažil o výrobu zlata z olova a pokoušel se oživit půvabnou mechanickou pannu </a:t>
            </a:r>
            <a:r>
              <a:rPr lang="cs-CZ" dirty="0" err="1" smtClean="0"/>
              <a:t>Sirahel</a:t>
            </a:r>
            <a:r>
              <a:rPr lang="cs-CZ" dirty="0" smtClean="0"/>
              <a:t>, kterou vytvořil. U císaře však brzy upadl v nemilost, byl uvězněn a ve vězení zemřel po požití jedu.</a:t>
            </a:r>
          </a:p>
          <a:p>
            <a:endParaRPr lang="cs-CZ" dirty="0" smtClean="0"/>
          </a:p>
          <a:p>
            <a:r>
              <a:rPr lang="cs-CZ" dirty="0" smtClean="0"/>
              <a:t>V době Rudolfa II. žil v Praze učený židovský rabín a mudrc </a:t>
            </a:r>
            <a:r>
              <a:rPr lang="cs-CZ" dirty="0" err="1" smtClean="0"/>
              <a:t>Rabbi</a:t>
            </a:r>
            <a:r>
              <a:rPr lang="cs-CZ" dirty="0" smtClean="0"/>
              <a:t> </a:t>
            </a:r>
            <a:r>
              <a:rPr lang="cs-CZ" dirty="0" err="1" smtClean="0"/>
              <a:t>Löw</a:t>
            </a:r>
            <a:r>
              <a:rPr lang="cs-CZ" dirty="0" smtClean="0"/>
              <a:t>. Znal prý tajné vědy a kouzla. Uspořádal pro císaře spiritistickou seanci, při které vyvolal duchy našich prapředků. Byl tvůrcem Golema, bytosti z hlíny, kterého oživoval šém - magické kouzlo na pergamenu. Síla Golema rostla a jednoho dne začal ničit vše kolem sebe. </a:t>
            </a:r>
            <a:r>
              <a:rPr lang="cs-CZ" dirty="0" err="1" smtClean="0"/>
              <a:t>Rabbi</a:t>
            </a:r>
            <a:r>
              <a:rPr lang="cs-CZ" dirty="0" smtClean="0"/>
              <a:t> </a:t>
            </a:r>
            <a:r>
              <a:rPr lang="cs-CZ" dirty="0" err="1" smtClean="0"/>
              <a:t>Löw</a:t>
            </a:r>
            <a:r>
              <a:rPr lang="cs-CZ" dirty="0" smtClean="0"/>
              <a:t> mu na poslední chvíli vyndal šém a Golem padl k zemi. Od té doby už nikdy nebyl oživen.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55576" y="764704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00B0F0"/>
                </a:solidFill>
              </a:rPr>
              <a:t>SHRNUTÍ </a:t>
            </a:r>
            <a:r>
              <a:rPr lang="cs-CZ" sz="3600" dirty="0" smtClean="0">
                <a:solidFill>
                  <a:srgbClr val="00B0F0"/>
                </a:solidFill>
                <a:sym typeface="Wingdings" pitchFamily="2" charset="2"/>
              </a:rPr>
              <a:t> </a:t>
            </a:r>
            <a:endParaRPr lang="cs-CZ" sz="3600" dirty="0">
              <a:solidFill>
                <a:srgbClr val="00B0F0"/>
              </a:solidFill>
            </a:endParaRPr>
          </a:p>
        </p:txBody>
      </p:sp>
      <p:pic>
        <p:nvPicPr>
          <p:cNvPr id="39938" name="Picture 2" descr="http://t0.gstatic.com/images?q=tbn:ANd9GcT3n0fjULYeFtPRb0dTK1sLea8f9K5KpP-ik2R1ZAGznA8l55rJSwy8vhQu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5550" y="0"/>
            <a:ext cx="2838450" cy="16097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procproto.cz/wp-content/uploads/gole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4381500" cy="4371975"/>
          </a:xfrm>
          <a:prstGeom prst="rect">
            <a:avLst/>
          </a:prstGeom>
          <a:noFill/>
        </p:spPr>
      </p:pic>
      <p:pic>
        <p:nvPicPr>
          <p:cNvPr id="38916" name="Picture 4" descr="http://t3.gstatic.com/images?q=tbn:ANd9GcQGsRoxdEmN8HMtKg4UWdkxrC3SoEkbknRQEZeBfmiqPZYQo_OwEBBzZbHw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196752"/>
            <a:ext cx="3154553" cy="44969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076056" y="648866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Děkuji za pozornost </a:t>
            </a:r>
            <a:endParaRPr lang="cs-CZ" dirty="0"/>
          </a:p>
        </p:txBody>
      </p:sp>
      <p:pic>
        <p:nvPicPr>
          <p:cNvPr id="40962" name="Picture 2" descr="http://img.blesk.cz/img/1/full/1160943-img-jan-werich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32656"/>
            <a:ext cx="6984776" cy="51986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88640"/>
            <a:ext cx="7467600" cy="4525963"/>
          </a:xfrm>
        </p:spPr>
        <p:txBody>
          <a:bodyPr>
            <a:normAutofit/>
          </a:bodyPr>
          <a:lstStyle/>
          <a:p>
            <a:r>
              <a:rPr lang="cs-CZ" dirty="0" smtClean="0"/>
              <a:t>Za vlády císaře Rudolfa II. dosáhla Praha nového rozkvětu, který se sice nedal srovnat s érou Karla IV., ale přesto se jednalo o významnou éru.</a:t>
            </a:r>
            <a:br>
              <a:rPr lang="cs-CZ" dirty="0" smtClean="0"/>
            </a:br>
            <a:r>
              <a:rPr lang="cs-CZ" dirty="0" smtClean="0"/>
              <a:t>Císař Rudolf si už při svém nástupu na trůn, podobně jako Karel IV., vybral Prahu jako své sídelní město. </a:t>
            </a:r>
            <a:endParaRPr lang="cs-CZ" dirty="0"/>
          </a:p>
        </p:txBody>
      </p:sp>
      <p:pic>
        <p:nvPicPr>
          <p:cNvPr id="6146" name="Picture 2" descr="https://encrypted-tbn2.gstatic.com/images?q=tbn:ANd9GcRRZOoL2-_o8BEjwOk5aralLt3VgLiqLMgZsvo7OjtqCF-IoX8wFQ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501008"/>
            <a:ext cx="4746923" cy="31017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6632"/>
            <a:ext cx="8352928" cy="4525963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Během jeho vlády se Praha stala městem umění, kultury a věd. Rovněž, díky císařově štědrosti, došlo k rozvoji barokního stavitelství. Unikátními stavbami byly například Císařský mlýn, který byl vystavěn v pražské Stromovce a jehož umělá jeskyně a jezírka byly tehdejší evropské unikum. Významná byla i Rudolfova štola, což byl velkorysý projekt, který propojil Stromovku s vltavským nábřežím.</a:t>
            </a:r>
            <a:endParaRPr lang="cs-CZ" dirty="0"/>
          </a:p>
        </p:txBody>
      </p:sp>
      <p:pic>
        <p:nvPicPr>
          <p:cNvPr id="5122" name="Picture 2" descr="http://stary-web.zastarouprahu.cz/foto/cisar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883008"/>
            <a:ext cx="3755926" cy="297499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6632"/>
            <a:ext cx="5112568" cy="6624735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cs-CZ" sz="2400" dirty="0" smtClean="0"/>
              <a:t>Za doby císaře Rudolfa se Praha stala i místem, kde působily různé významné osobnosti z mnoha odvětví. </a:t>
            </a:r>
            <a:r>
              <a:rPr lang="cs-CZ" sz="2400" dirty="0" err="1" smtClean="0"/>
              <a:t>Nejvýznamějšími</a:t>
            </a:r>
            <a:r>
              <a:rPr lang="cs-CZ" sz="2400" dirty="0" smtClean="0"/>
              <a:t> byli astrologové </a:t>
            </a:r>
            <a:r>
              <a:rPr lang="cs-CZ" sz="2400" dirty="0" err="1" smtClean="0"/>
              <a:t>Tycho</a:t>
            </a:r>
            <a:r>
              <a:rPr lang="cs-CZ" sz="2400" dirty="0" smtClean="0"/>
              <a:t> de </a:t>
            </a:r>
            <a:r>
              <a:rPr lang="cs-CZ" sz="2400" dirty="0" err="1" smtClean="0"/>
              <a:t>Brahe</a:t>
            </a:r>
            <a:r>
              <a:rPr lang="cs-CZ" sz="2400" dirty="0" smtClean="0"/>
              <a:t> a </a:t>
            </a:r>
            <a:r>
              <a:rPr lang="cs-CZ" sz="2400" dirty="0" err="1" smtClean="0"/>
              <a:t>Johannes</a:t>
            </a:r>
            <a:r>
              <a:rPr lang="cs-CZ" sz="2400" dirty="0" smtClean="0"/>
              <a:t> </a:t>
            </a:r>
            <a:r>
              <a:rPr lang="cs-CZ" sz="2400" dirty="0" err="1" smtClean="0"/>
              <a:t>Kepler</a:t>
            </a:r>
            <a:r>
              <a:rPr lang="cs-CZ" sz="2400" dirty="0" smtClean="0"/>
              <a:t>, matematik a okultista John </a:t>
            </a:r>
            <a:r>
              <a:rPr lang="cs-CZ" sz="2400" dirty="0" err="1" smtClean="0"/>
              <a:t>Dee</a:t>
            </a:r>
            <a:r>
              <a:rPr lang="cs-CZ" sz="2400" dirty="0" smtClean="0"/>
              <a:t> či sochař </a:t>
            </a:r>
            <a:r>
              <a:rPr lang="cs-CZ" sz="2400" dirty="0" err="1" smtClean="0"/>
              <a:t>Vries</a:t>
            </a:r>
            <a:r>
              <a:rPr lang="cs-CZ" sz="2400" dirty="0" smtClean="0"/>
              <a:t> nebo malíř </a:t>
            </a:r>
            <a:r>
              <a:rPr lang="cs-CZ" sz="2400" dirty="0" err="1" smtClean="0"/>
              <a:t>Arcimboldo</a:t>
            </a:r>
            <a:r>
              <a:rPr lang="cs-CZ" sz="2400" dirty="0" smtClean="0"/>
              <a:t>. Rudolf za svůj život shromáždil celoevropsky unikátní sbírku umění, která nese jeho jméno. Bohužel byla zvláště v průběhu třicetileté války poničena či rozkradena. Jedná se o významnou ztrátu pro české kulturní dědictví.</a:t>
            </a:r>
            <a:br>
              <a:rPr lang="cs-CZ" sz="2400" dirty="0" smtClean="0"/>
            </a:br>
            <a:r>
              <a:rPr lang="cs-CZ" sz="2400" dirty="0" smtClean="0"/>
              <a:t>Po Rudolfově smrti byla Praha odsouzena do role provinčního města habsburské monarchie a už nenabyla svého předcházejícího významu.</a:t>
            </a:r>
            <a:endParaRPr lang="cs-CZ" sz="2400" dirty="0"/>
          </a:p>
        </p:txBody>
      </p:sp>
      <p:pic>
        <p:nvPicPr>
          <p:cNvPr id="4098" name="Picture 2" descr="http://img14.rajce.idnes.cz/d1402/4/4083/4083112_8b0f7c5eb34a9c3a7671194a656fe33d/images/Rudolf_11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692696"/>
            <a:ext cx="3448050" cy="51720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Tycho</a:t>
            </a:r>
            <a:r>
              <a:rPr lang="cs-CZ" dirty="0" smtClean="0"/>
              <a:t> de </a:t>
            </a:r>
            <a:r>
              <a:rPr lang="cs-CZ" dirty="0" err="1" smtClean="0"/>
              <a:t>Brahe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err="1" smtClean="0"/>
              <a:t>Tycho</a:t>
            </a:r>
            <a:r>
              <a:rPr lang="cs-CZ" dirty="0" smtClean="0"/>
              <a:t> </a:t>
            </a:r>
            <a:r>
              <a:rPr lang="cs-CZ" dirty="0" err="1" smtClean="0"/>
              <a:t>Brahe</a:t>
            </a:r>
            <a:r>
              <a:rPr lang="cs-CZ" dirty="0" smtClean="0"/>
              <a:t> se ujal funkce císařova astronoma a nechal vybudovat observatoř v Benátkách nad Jizerou, kde mu asistenta dělal Němec </a:t>
            </a:r>
            <a:r>
              <a:rPr lang="cs-CZ" dirty="0" err="1" smtClean="0"/>
              <a:t>Johannes</a:t>
            </a:r>
            <a:r>
              <a:rPr lang="cs-CZ" dirty="0" smtClean="0"/>
              <a:t> </a:t>
            </a:r>
            <a:r>
              <a:rPr lang="cs-CZ" dirty="0" err="1" smtClean="0"/>
              <a:t>Kepler</a:t>
            </a:r>
            <a:r>
              <a:rPr lang="cs-CZ" dirty="0" smtClean="0"/>
              <a:t>. Právě ten po </a:t>
            </a:r>
            <a:r>
              <a:rPr lang="cs-CZ" dirty="0" err="1" smtClean="0"/>
              <a:t>Brahově</a:t>
            </a:r>
            <a:r>
              <a:rPr lang="cs-CZ" dirty="0" smtClean="0"/>
              <a:t> smrti dál rozvíjel jeho vědecké teorie.</a:t>
            </a:r>
          </a:p>
          <a:p>
            <a:r>
              <a:rPr lang="cs-CZ" dirty="0" smtClean="0"/>
              <a:t>K nejznámějším z nich patřila například hybridní kosmologická teorie na pomezí heliocentrismu a </a:t>
            </a:r>
            <a:r>
              <a:rPr lang="cs-CZ" dirty="0" err="1" smtClean="0"/>
              <a:t>geocentrismu</a:t>
            </a:r>
            <a:r>
              <a:rPr lang="cs-CZ" dirty="0" smtClean="0"/>
              <a:t>. </a:t>
            </a:r>
            <a:r>
              <a:rPr lang="cs-CZ" dirty="0" err="1" smtClean="0"/>
              <a:t>Brahe</a:t>
            </a:r>
            <a:r>
              <a:rPr lang="cs-CZ" dirty="0" smtClean="0"/>
              <a:t> razil názor, že středem vesmíru je Země, okolo které obíhá Slunce a Měsíc. Ostatní planety pak ale obíhají kolem Slunce. Ačkoli se mýlil, přispěl tím k rozbití zakořeněných středověkých dogmat a podnítil nové vědecké diskuse. Právě důvěra ve vlastní pozorování a nikoli v zaběhlé a často chybné teorie byla jeho hlavní předností.</a:t>
            </a:r>
          </a:p>
          <a:p>
            <a:endParaRPr lang="cs-CZ" dirty="0"/>
          </a:p>
        </p:txBody>
      </p:sp>
    </p:spTree>
  </p:cSld>
  <p:clrMapOvr>
    <a:masterClrMapping/>
  </p:clrMapOvr>
  <p:transition spd="slow">
    <p:newsfla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 descr="238981-original1-tgex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620688"/>
            <a:ext cx="4127648" cy="5577483"/>
          </a:xfrm>
        </p:spPr>
      </p:pic>
      <p:pic>
        <p:nvPicPr>
          <p:cNvPr id="2050" name="Picture 2" descr="http://louis.rostra.dk/andreart/Tycho_Brahe_2/Tycho_Brahe_2_html_508c1764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988840"/>
            <a:ext cx="4371975" cy="42291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8640"/>
            <a:ext cx="5508104" cy="6048672"/>
          </a:xfrm>
        </p:spPr>
        <p:txBody>
          <a:bodyPr>
            <a:normAutofit fontScale="92500" lnSpcReduction="10000"/>
          </a:bodyPr>
          <a:lstStyle/>
          <a:p>
            <a:r>
              <a:rPr lang="cs-CZ" dirty="0" err="1" smtClean="0"/>
              <a:t>Brahe</a:t>
            </a:r>
            <a:r>
              <a:rPr lang="cs-CZ" dirty="0" smtClean="0"/>
              <a:t> zemřel 24. října 1601 a jeho tělo bylo pochováno v Týnském chrámu na Staroměstském náměstí. Příčiny smrti jsou však opředeny nejasnostmi. Podle romantičtější verze zemřel na protržení močového měchýře, a to buď když své oči nedokázal odlepit od noční oblohy, a nebo když se neodvážil vstát od stolu dříve než císař. Lékaři však tuto pověst vyvrací.</a:t>
            </a:r>
            <a:endParaRPr lang="cs-CZ" dirty="0"/>
          </a:p>
        </p:txBody>
      </p:sp>
      <p:pic>
        <p:nvPicPr>
          <p:cNvPr id="1026" name="Picture 2" descr="http://www.regionrevue.cz/upload/historie/tycho/tych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5950" y="1685925"/>
            <a:ext cx="3448050" cy="51720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Johannes</a:t>
            </a:r>
            <a:r>
              <a:rPr lang="cs-CZ" dirty="0" smtClean="0"/>
              <a:t> (Jan) </a:t>
            </a:r>
            <a:r>
              <a:rPr lang="cs-CZ" dirty="0" err="1" smtClean="0"/>
              <a:t>Kepler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7467600" cy="4525963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byl německý matematik, astrolog a astronom. V roce 1600 byl význačným astronomem </a:t>
            </a:r>
            <a:r>
              <a:rPr lang="cs-CZ" dirty="0" err="1" smtClean="0"/>
              <a:t>Tychonem</a:t>
            </a:r>
            <a:r>
              <a:rPr lang="cs-CZ" dirty="0" smtClean="0"/>
              <a:t> de </a:t>
            </a:r>
            <a:r>
              <a:rPr lang="cs-CZ" dirty="0" err="1" smtClean="0"/>
              <a:t>Brahe</a:t>
            </a:r>
            <a:r>
              <a:rPr lang="cs-CZ" dirty="0" smtClean="0"/>
              <a:t> pozván do Prahy. </a:t>
            </a:r>
            <a:r>
              <a:rPr lang="cs-CZ" b="1" dirty="0" err="1" smtClean="0"/>
              <a:t>Kepler</a:t>
            </a:r>
            <a:r>
              <a:rPr lang="cs-CZ" dirty="0" smtClean="0"/>
              <a:t> toto pozvání rád přijal, protože jako nekatolík měl ve Štýrském Hradci problémy a nakonec byl odtamtud vypovězen. Později se stal císařským matematikem na dvoře Rudolfa II. V Čechách tak strávil svá nejvýznamnější léta své vědecké práce. Zpracoval </a:t>
            </a:r>
            <a:r>
              <a:rPr lang="cs-CZ" dirty="0" err="1" smtClean="0"/>
              <a:t>Tychonova</a:t>
            </a:r>
            <a:r>
              <a:rPr lang="cs-CZ" dirty="0" smtClean="0"/>
              <a:t> dlouholetá pozorování pohybu Marsu a z nich odvodil tři zákony (které byly později po něm nazvány), z nichž dva formuloval a vydal v Praze roku 1609 </a:t>
            </a:r>
          </a:p>
          <a:p>
            <a:endParaRPr lang="cs-CZ" dirty="0"/>
          </a:p>
        </p:txBody>
      </p:sp>
    </p:spTree>
  </p:cSld>
  <p:clrMapOvr>
    <a:masterClrMapping/>
  </p:clrMapOvr>
  <p:transition spd="slow">
    <p:comb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4818" name="Picture 2" descr="http://www.physics.usyd.edu.au/~stello/KeplerJohann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7272808" cy="3507534"/>
          </a:xfrm>
          <a:prstGeom prst="rect">
            <a:avLst/>
          </a:prstGeom>
          <a:noFill/>
        </p:spPr>
      </p:pic>
      <p:pic>
        <p:nvPicPr>
          <p:cNvPr id="34820" name="Picture 4" descr="https://encrypted-tbn2.gstatic.com/images?q=tbn:ANd9GcTVuSGEGfH7xRGffMS1aLDmwSEh7zCmZqoOIrwX3LeKs07m_r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1" y="3841417"/>
            <a:ext cx="2051720" cy="30165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ký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1391</TotalTime>
  <Words>733</Words>
  <Application>Microsoft Office PowerPoint</Application>
  <PresentationFormat>Předvádění na obrazovce (4:3)</PresentationFormat>
  <Paragraphs>20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Technický</vt:lpstr>
      <vt:lpstr>Rudolf II. </vt:lpstr>
      <vt:lpstr>Prezentace aplikace PowerPoint</vt:lpstr>
      <vt:lpstr>Prezentace aplikace PowerPoint</vt:lpstr>
      <vt:lpstr>Prezentace aplikace PowerPoint</vt:lpstr>
      <vt:lpstr>Tycho de Brahe</vt:lpstr>
      <vt:lpstr>Prezentace aplikace PowerPoint</vt:lpstr>
      <vt:lpstr>Prezentace aplikace PowerPoint</vt:lpstr>
      <vt:lpstr>Johannes (Jan) Kepler</vt:lpstr>
      <vt:lpstr>Prezentace aplikace PowerPoint</vt:lpstr>
      <vt:lpstr>Arcimboldo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Rudolf II. </dc:title>
  <dc:creator>uživatel</dc:creator>
  <cp:lastModifiedBy>Vít Rosecký</cp:lastModifiedBy>
  <cp:revision>3</cp:revision>
  <dcterms:created xsi:type="dcterms:W3CDTF">2013-11-11T17:51:00Z</dcterms:created>
  <dcterms:modified xsi:type="dcterms:W3CDTF">2013-11-13T07:46:13Z</dcterms:modified>
</cp:coreProperties>
</file>