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3DC3D2-AB7F-41EA-A28D-46F9A63C4220}" type="datetimeFigureOut">
              <a:rPr lang="cs-CZ" smtClean="0"/>
              <a:t>16.12.2013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DED90C-9494-4D94-AECD-547E6813246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EU v číslech, EUROPARLAMENT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0" y="1341438"/>
          <a:ext cx="8893174" cy="5470529"/>
        </p:xfrm>
        <a:graphic>
          <a:graphicData uri="http://schemas.openxmlformats.org/drawingml/2006/table">
            <a:tbl>
              <a:tblPr/>
              <a:tblGrid>
                <a:gridCol w="1154529"/>
                <a:gridCol w="2140691"/>
                <a:gridCol w="1154529"/>
                <a:gridCol w="1589414"/>
                <a:gridCol w="1338690"/>
                <a:gridCol w="1515321"/>
              </a:tblGrid>
              <a:tr h="1287772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sk</a:t>
                      </a:r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pro SP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země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vstup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obyvatel (mil. ks)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rozloha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HDP % </a:t>
                      </a:r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z průměru EU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Belgie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10,74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30 528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Bulharsko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7,58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110 910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Česko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10,32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78 866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Dánsko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1973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5,49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43 094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8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Estonsko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45 226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Finsko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5,27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338 145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Francie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62,03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543 427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Irsko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1973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4,41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70 280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Itálie €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59,32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632523"/>
                          </a:solidFill>
                          <a:latin typeface="Calibri"/>
                        </a:rPr>
                        <a:t>301 230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7621" marR="7621" marT="7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EU v číslech, EUROPARLAMENT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1341438"/>
          <a:ext cx="8675688" cy="5040309"/>
        </p:xfrm>
        <a:graphic>
          <a:graphicData uri="http://schemas.openxmlformats.org/drawingml/2006/table">
            <a:tbl>
              <a:tblPr/>
              <a:tblGrid>
                <a:gridCol w="1166480"/>
                <a:gridCol w="2162845"/>
                <a:gridCol w="1166480"/>
                <a:gridCol w="1385194"/>
                <a:gridCol w="1263685"/>
                <a:gridCol w="1531004"/>
              </a:tblGrid>
              <a:tr h="72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sk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pro SP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země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vstup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obyvatel (mil. ks)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rozloha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HDP % </a:t>
                      </a:r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z průměru EU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Kypr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9 250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Litva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3,37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65 300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Lotyšsko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2,27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64 589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Lucembursko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0,49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2 586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252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Maďarsko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10,06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93 030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Malta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0,41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Německo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82,12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357 021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Nizozemsko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1958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632523"/>
                          </a:solidFill>
                          <a:latin typeface="Calibri"/>
                        </a:rPr>
                        <a:t>41 526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Polsko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38,1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312 679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Portugalsko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10,63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92 391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Rakousko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8,29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83 870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2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Rumunsko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21,49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237 500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9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EU v číslech, EUROPARLAMENT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388" y="1916113"/>
          <a:ext cx="8496301" cy="4094175"/>
        </p:xfrm>
        <a:graphic>
          <a:graphicData uri="http://schemas.openxmlformats.org/drawingml/2006/table">
            <a:tbl>
              <a:tblPr/>
              <a:tblGrid>
                <a:gridCol w="1131830"/>
                <a:gridCol w="2098600"/>
                <a:gridCol w="1131830"/>
                <a:gridCol w="1344046"/>
                <a:gridCol w="1304469"/>
                <a:gridCol w="1485526"/>
              </a:tblGrid>
              <a:tr h="1104892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sk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pro SP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země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vstup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obyvatel (mil. ks)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rozloha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HDP % </a:t>
                      </a:r>
                      <a:r>
                        <a:rPr lang="cs-CZ" sz="24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z průměru EU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Řecko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11,17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131 940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Slovensko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5,41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632523"/>
                          </a:solidFill>
                          <a:latin typeface="Calibri"/>
                        </a:rPr>
                        <a:t>48 845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Slovinsko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20 273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913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Spojené království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61,02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244 820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Španělsko €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1986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45,53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504 782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2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Švédsko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9,22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632523"/>
                          </a:solidFill>
                          <a:latin typeface="Calibri"/>
                        </a:rPr>
                        <a:t>449 964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7619" marR="7619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9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 smtClean="0"/>
              <a:t>Podle rozlohy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805487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největší v EU: Francie, Španělsko, Švédsko</a:t>
            </a:r>
          </a:p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velké: Německo, Finsko, Polsko, Itálie, Spojené království, Rumunsko</a:t>
            </a:r>
            <a:r>
              <a:rPr lang="cs-CZ" dirty="0" smtClean="0"/>
              <a:t>, 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</a:rPr>
              <a:t>větší střed: Řecko, Bulharsko</a:t>
            </a:r>
          </a:p>
          <a:p>
            <a:pPr>
              <a:defRPr/>
            </a:pPr>
            <a:r>
              <a:rPr lang="cs-CZ" dirty="0" smtClean="0">
                <a:solidFill>
                  <a:srgbClr val="92D050"/>
                </a:solidFill>
              </a:rPr>
              <a:t>menší střed: Maďarsko, Portugalsko, Rakousko, ČR, Irsko, Litva, Lotyšsko</a:t>
            </a:r>
          </a:p>
          <a:p>
            <a:pPr>
              <a:defRPr/>
            </a:pPr>
            <a:r>
              <a:rPr lang="cs-CZ" dirty="0" smtClean="0">
                <a:solidFill>
                  <a:srgbClr val="00B050"/>
                </a:solidFill>
              </a:rPr>
              <a:t>ještě menší střed: Slovensko, Estonsko, Dánsko, Nizozemsko</a:t>
            </a:r>
          </a:p>
          <a:p>
            <a:pPr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malé: Belgie, Slovinsko, Kypr</a:t>
            </a:r>
          </a:p>
          <a:p>
            <a:pPr>
              <a:defRPr/>
            </a:pPr>
            <a:r>
              <a:rPr lang="cs-CZ" dirty="0" smtClean="0"/>
              <a:t>evropští trpaslíci: Lucembursko, Malta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8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podle počtu obyvatel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413"/>
            <a:ext cx="8820150" cy="58324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nejlidnatější: Německo</a:t>
            </a:r>
          </a:p>
          <a:p>
            <a:pPr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je jich také hodně (cca 60 mil.): Francie, Spojené království, Itálie</a:t>
            </a:r>
          </a:p>
          <a:p>
            <a:pPr>
              <a:defRPr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spousty lidí: Španělsko, Polsko</a:t>
            </a:r>
          </a:p>
          <a:p>
            <a:pPr>
              <a:defRPr/>
            </a:pPr>
            <a:r>
              <a:rPr lang="cs-CZ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lepší průměr: Rumunsko, Nizozemsko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</a:rPr>
              <a:t>průměr (okolo 10 mil.): Řecko, Belgie, Portugalsko, ČR, Maďarsko, Rakousko, Švédsko, Bulharsko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menší: Dánsko, Finsko, Slovensko, Irsko, Litva, Lotyšsko, Slovinsko, Estonsko</a:t>
            </a:r>
          </a:p>
          <a:p>
            <a:pPr>
              <a:defRPr/>
            </a:pPr>
            <a:r>
              <a:rPr lang="cs-CZ" dirty="0" smtClean="0">
                <a:solidFill>
                  <a:srgbClr val="C00000"/>
                </a:solidFill>
              </a:rPr>
              <a:t>nejmenší: Kypr, Lucembursko, Malta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2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452</Words>
  <Application>Microsoft Office PowerPoint</Application>
  <PresentationFormat>Předvádění na obrazovce (4:3)</PresentationFormat>
  <Paragraphs>199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EU v číslech, EUROPARLAMENT</vt:lpstr>
      <vt:lpstr>EU v číslech, EUROPARLAMENT</vt:lpstr>
      <vt:lpstr>EU v číslech, EUROPARLAMENT</vt:lpstr>
      <vt:lpstr>Podle rozlohy</vt:lpstr>
      <vt:lpstr>podle počtu obyvatel</vt:lpstr>
    </vt:vector>
  </TitlesOfParts>
  <Company>GVM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v číslech, EUROPARLAMENT</dc:title>
  <dc:creator>Vít Rosecký</dc:creator>
  <cp:lastModifiedBy>Vít Rosecký</cp:lastModifiedBy>
  <cp:revision>1</cp:revision>
  <dcterms:created xsi:type="dcterms:W3CDTF">2013-12-16T08:52:10Z</dcterms:created>
  <dcterms:modified xsi:type="dcterms:W3CDTF">2013-12-16T08:53:24Z</dcterms:modified>
</cp:coreProperties>
</file>