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259" r:id="rId2"/>
    <p:sldId id="284" r:id="rId3"/>
    <p:sldId id="287" r:id="rId4"/>
    <p:sldId id="286" r:id="rId5"/>
    <p:sldId id="294" r:id="rId6"/>
    <p:sldId id="298" r:id="rId7"/>
    <p:sldId id="289" r:id="rId8"/>
    <p:sldId id="290" r:id="rId9"/>
    <p:sldId id="295" r:id="rId10"/>
    <p:sldId id="293" r:id="rId11"/>
    <p:sldId id="296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3322" autoAdjust="0"/>
  </p:normalViewPr>
  <p:slideViewPr>
    <p:cSldViewPr>
      <p:cViewPr>
        <p:scale>
          <a:sx n="70" d="100"/>
          <a:sy n="70" d="100"/>
        </p:scale>
        <p:origin x="-4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94C69BB-3394-4CCD-B9F2-3B27EC19D531}" type="datetimeFigureOut">
              <a:rPr lang="cs-CZ"/>
              <a:pPr>
                <a:defRPr/>
              </a:pPr>
              <a:t>27.11.2013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E5D206-6F8A-41ED-927C-E82B6F0AD1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07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B924558-ED18-43E4-98BD-1CF0878EEE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32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0986-C709-477A-AEC4-E74C16EE34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25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5CE43-6982-4B11-B85E-6BF85AE234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96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51004-FB4C-4233-902F-F4A6B44278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67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357BB-80A7-426B-9F22-E476469470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03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F771-EC16-44D4-B0CE-4A0936C85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83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EF5D5-FE0F-4764-9A01-CC04AA37C6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48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FE2EF-61B1-448B-8C63-07FEE702CB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69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8148C-8A87-4D65-A2FA-2570BCD0B0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03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47093-CD3F-4A24-A256-52FA7F90E1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16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CE06A-568E-4C9A-9BA5-2F0903656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3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8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015CB5E-3E55-4959-9130-A4B6C9AC79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_xm77sj8l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Doprava ve světě	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437063"/>
            <a:ext cx="6400800" cy="1296987"/>
          </a:xfrm>
        </p:spPr>
        <p:txBody>
          <a:bodyPr/>
          <a:lstStyle/>
          <a:p>
            <a:pPr algn="r" eaLnBrk="1" hangingPunct="1"/>
            <a:r>
              <a:rPr lang="cs-CZ" dirty="0" smtClean="0"/>
              <a:t>železniční doprava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Pendolino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250825" y="2205038"/>
            <a:ext cx="8569325" cy="4114800"/>
          </a:xfrm>
        </p:spPr>
        <p:txBody>
          <a:bodyPr/>
          <a:lstStyle/>
          <a:p>
            <a:r>
              <a:rPr lang="cs-CZ" sz="2800" dirty="0" smtClean="0"/>
              <a:t>v provozu od r. 2005, používáno v 12 státech Evropy (vzor z Itálie)</a:t>
            </a:r>
          </a:p>
          <a:p>
            <a:r>
              <a:rPr lang="cs-CZ" sz="2800" dirty="0" smtClean="0"/>
              <a:t>koridory: </a:t>
            </a:r>
          </a:p>
          <a:p>
            <a:pPr lvl="1"/>
            <a:r>
              <a:rPr lang="cs-CZ" sz="2400" dirty="0" smtClean="0"/>
              <a:t>Praha - Česká Třebová - Ostrava</a:t>
            </a:r>
          </a:p>
          <a:p>
            <a:pPr lvl="1"/>
            <a:r>
              <a:rPr lang="cs-CZ" sz="2400" dirty="0" smtClean="0"/>
              <a:t>Praha - Česká Třebová - Brno - Břeclav</a:t>
            </a:r>
          </a:p>
          <a:p>
            <a:pPr lvl="1"/>
            <a:r>
              <a:rPr lang="cs-CZ" sz="2400" dirty="0" smtClean="0"/>
              <a:t>Praha - Děčín</a:t>
            </a:r>
          </a:p>
          <a:p>
            <a:pPr lvl="1"/>
            <a:r>
              <a:rPr lang="cs-CZ" sz="2400" dirty="0" smtClean="0"/>
              <a:t>plánuje se Praha - České Budějovice - Rybník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8280920" cy="465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64533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Pendolino na nádraží v ……………………..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80686" y="6452394"/>
            <a:ext cx="62117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Pardubicích (nádraží s nejvíce nahlášených sebevražd v ČR)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684213" y="214313"/>
            <a:ext cx="8459787" cy="1462087"/>
          </a:xfrm>
        </p:spPr>
        <p:txBody>
          <a:bodyPr/>
          <a:lstStyle/>
          <a:p>
            <a:r>
              <a:rPr lang="cs-CZ" smtClean="0"/>
              <a:t>Nejvýše položená železnice světa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988840"/>
            <a:ext cx="7772400" cy="4114800"/>
          </a:xfrm>
        </p:spPr>
        <p:txBody>
          <a:bodyPr/>
          <a:lstStyle/>
          <a:p>
            <a:r>
              <a:rPr lang="cs-CZ" sz="2800" dirty="0" smtClean="0"/>
              <a:t>dříve (do r. 2006) - železnice v Andách</a:t>
            </a:r>
          </a:p>
          <a:p>
            <a:r>
              <a:rPr lang="cs-CZ" sz="2800" dirty="0" smtClean="0"/>
              <a:t>dnes - trať </a:t>
            </a:r>
            <a:r>
              <a:rPr lang="cs-CZ" sz="2800" dirty="0" err="1" smtClean="0"/>
              <a:t>Golmud</a:t>
            </a:r>
            <a:r>
              <a:rPr lang="cs-CZ" sz="2800" dirty="0" smtClean="0"/>
              <a:t> - Lhasa </a:t>
            </a:r>
          </a:p>
          <a:p>
            <a:pPr lvl="1"/>
            <a:r>
              <a:rPr lang="cs-CZ" sz="2400" dirty="0" smtClean="0"/>
              <a:t>až v 5 072 m n. m.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79" y="394071"/>
            <a:ext cx="7214923" cy="5411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309926" y="36466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18)</a:t>
            </a:r>
            <a:endParaRPr lang="cs-CZ" sz="1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611560" y="5805264"/>
            <a:ext cx="834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 budováním trati souvisely mnohé potíže; na obrázku jeden z nejdelších mostů světa přes údolí, které je tvořeno permafrostem – vlak by se do něj v letních měsících propadal…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Železniční 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396413" cy="4114800"/>
          </a:xfrm>
        </p:spPr>
        <p:txBody>
          <a:bodyPr/>
          <a:lstStyle/>
          <a:p>
            <a:r>
              <a:rPr lang="cs-CZ" sz="2800" dirty="0" smtClean="0"/>
              <a:t>využívá se k přepravě hromadných nákladů na střední a velké vzdálenosti</a:t>
            </a:r>
          </a:p>
          <a:p>
            <a:r>
              <a:rPr lang="cs-CZ" sz="2800" dirty="0" smtClean="0"/>
              <a:t>po 2. světové válce ústup automobilismu a letectví (1938- 1,4 mil. km, 1990 - 1,2 mil. km)</a:t>
            </a:r>
          </a:p>
          <a:p>
            <a:r>
              <a:rPr lang="cs-CZ" sz="2800" dirty="0" smtClean="0"/>
              <a:t>světadíly s nejdelší železniční </a:t>
            </a:r>
            <a:r>
              <a:rPr lang="cs-CZ" sz="2800" dirty="0" smtClean="0"/>
              <a:t>sítí</a:t>
            </a:r>
            <a:r>
              <a:rPr lang="cs-CZ" sz="2800" baseline="30000" dirty="0" smtClean="0"/>
              <a:t>: </a:t>
            </a:r>
            <a:endParaRPr lang="cs-CZ" sz="2800" baseline="30000" dirty="0" smtClean="0"/>
          </a:p>
          <a:p>
            <a:r>
              <a:rPr lang="cs-CZ" sz="1800" dirty="0" smtClean="0"/>
              <a:t>Severní Amerika 37%</a:t>
            </a:r>
          </a:p>
          <a:p>
            <a:r>
              <a:rPr lang="cs-CZ" sz="1800" dirty="0" smtClean="0"/>
              <a:t>Evropa 22%</a:t>
            </a:r>
          </a:p>
          <a:p>
            <a:r>
              <a:rPr lang="cs-CZ" sz="1800" dirty="0" smtClean="0"/>
              <a:t>státy bývalého SSSR 11%</a:t>
            </a:r>
          </a:p>
          <a:p>
            <a:r>
              <a:rPr lang="cs-CZ" sz="2800" dirty="0" smtClean="0"/>
              <a:t>intenzita - 1 km na 10 tis. obyv., 1 km na 1000 km</a:t>
            </a:r>
            <a:r>
              <a:rPr lang="cs-CZ" sz="2800" baseline="30000" dirty="0" smtClean="0"/>
              <a:t>2</a:t>
            </a:r>
          </a:p>
          <a:p>
            <a:r>
              <a:rPr lang="cs-CZ" sz="2800" dirty="0" smtClean="0"/>
              <a:t>země s největší intenzitou: Belgie, ČR, Švýcarsko</a:t>
            </a:r>
          </a:p>
          <a:p>
            <a:r>
              <a:rPr lang="cs-CZ" sz="2800" dirty="0" smtClean="0"/>
              <a:t>země s nejmenší intenzitou: </a:t>
            </a:r>
            <a:r>
              <a:rPr lang="cs-CZ" sz="2800" dirty="0" err="1" smtClean="0"/>
              <a:t>Afgánistán</a:t>
            </a:r>
            <a:r>
              <a:rPr lang="cs-CZ" sz="2800" dirty="0" smtClean="0"/>
              <a:t> (110 km),…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Rozchody železnice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755576" y="1988840"/>
            <a:ext cx="7772400" cy="4114800"/>
          </a:xfrm>
        </p:spPr>
        <p:txBody>
          <a:bodyPr/>
          <a:lstStyle/>
          <a:p>
            <a:r>
              <a:rPr lang="cs-CZ" sz="2800" dirty="0" smtClean="0"/>
              <a:t>jsou odlišné pro mnoho oblastí světa, vychází z období průmyslové revoluce, kdy ještě nebyl silný vliv globalizace</a:t>
            </a:r>
          </a:p>
          <a:p>
            <a:r>
              <a:rPr lang="cs-CZ" sz="2800" dirty="0" smtClean="0"/>
              <a:t>menší rozchod kolejí – vhodné do stoupání, do míst s malým prostorem k upevnění kolejí</a:t>
            </a:r>
          </a:p>
          <a:p>
            <a:r>
              <a:rPr lang="cs-CZ" sz="2800" dirty="0" smtClean="0"/>
              <a:t>větší rozchod kolejí – větší stabilita na úkor většího zázemí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185441" cy="264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712460" y="215260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2)</a:t>
            </a:r>
            <a:endParaRPr lang="cs-CZ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24" y="1772817"/>
            <a:ext cx="9080813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železniční dopravy</a:t>
            </a:r>
          </a:p>
        </p:txBody>
      </p:sp>
      <p:sp>
        <p:nvSpPr>
          <p:cNvPr id="32772" name="Zástupný symbol pro obsah 2"/>
          <p:cNvSpPr>
            <a:spLocks noGrp="1"/>
          </p:cNvSpPr>
          <p:nvPr>
            <p:ph idx="1"/>
          </p:nvPr>
        </p:nvSpPr>
        <p:spPr>
          <a:xfrm>
            <a:off x="179512" y="2122512"/>
            <a:ext cx="8856984" cy="4114800"/>
          </a:xfrm>
        </p:spPr>
        <p:txBody>
          <a:bodyPr/>
          <a:lstStyle/>
          <a:p>
            <a:r>
              <a:rPr lang="cs-CZ" sz="2800" dirty="0" smtClean="0"/>
              <a:t>pokusy již na konci 18. stol.</a:t>
            </a:r>
          </a:p>
          <a:p>
            <a:r>
              <a:rPr lang="cs-CZ" sz="2800" dirty="0" smtClean="0"/>
              <a:t>první - </a:t>
            </a:r>
            <a:r>
              <a:rPr lang="cs-CZ" sz="2800" dirty="0" err="1" smtClean="0"/>
              <a:t>Stephenson</a:t>
            </a:r>
            <a:r>
              <a:rPr lang="cs-CZ" sz="2800" dirty="0" smtClean="0"/>
              <a:t>, 1829,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Rocket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DŮLEŽITÉ!!! Železniční doprava základ k průmyslové revoluci, potažmo k dnešnímu hospodářskému uspořádání světa…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0" y="1556792"/>
            <a:ext cx="6219825" cy="4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76365" y="1556792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4)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6539" y="6218571"/>
            <a:ext cx="6219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Stephensonova</a:t>
            </a:r>
            <a:r>
              <a:rPr lang="cs-CZ" dirty="0" smtClean="0"/>
              <a:t> „Raketa“ – mnozí současníci si mysleli, že je to čertův nástroj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03" y="980728"/>
            <a:ext cx="710479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3481" y="6320585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Lokomotiva „Nazdar“ první lokomotiva vyrobená v českých zemích, v r. 1910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225726" y="11247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7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1116013" y="836613"/>
            <a:ext cx="7793037" cy="1462087"/>
          </a:xfrm>
        </p:spPr>
        <p:txBody>
          <a:bodyPr/>
          <a:lstStyle/>
          <a:p>
            <a:r>
              <a:rPr lang="cs-CZ" smtClean="0"/>
              <a:t>Tokaido/Shanio Shinkanzen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611188" y="2349500"/>
            <a:ext cx="7772400" cy="4114800"/>
          </a:xfrm>
        </p:spPr>
        <p:txBody>
          <a:bodyPr/>
          <a:lstStyle/>
          <a:p>
            <a:r>
              <a:rPr lang="cs-CZ" sz="2800" dirty="0" smtClean="0"/>
              <a:t>v provozu již od r. 1964, inovace v 70. letech</a:t>
            </a:r>
          </a:p>
          <a:p>
            <a:r>
              <a:rPr lang="cs-CZ" sz="2800" dirty="0" smtClean="0"/>
              <a:t>první vlak na světě - 300 km/hod.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544547" cy="4360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7" y="969199"/>
            <a:ext cx="7938219" cy="5536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316416" y="95916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8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2576" y="635745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Shinkanzen</a:t>
            </a:r>
            <a:r>
              <a:rPr lang="cs-CZ" dirty="0" smtClean="0"/>
              <a:t>, posvátná hora </a:t>
            </a:r>
            <a:r>
              <a:rPr lang="cs-CZ" dirty="0" err="1" smtClean="0"/>
              <a:t>Fudji</a:t>
            </a:r>
            <a:r>
              <a:rPr lang="cs-CZ" dirty="0" smtClean="0"/>
              <a:t> a kvetoucí třešeň – 3 symboly Japonska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CRH3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4114800"/>
          </a:xfrm>
        </p:spPr>
        <p:txBody>
          <a:bodyPr/>
          <a:lstStyle/>
          <a:p>
            <a:r>
              <a:rPr lang="cs-CZ" sz="2800" dirty="0" smtClean="0"/>
              <a:t>čínský rychlovlak, který již nepoužívá klasické ocelové koleje, nýbrž magnetické polštáře – má být nejrychlejším vlakem planety</a:t>
            </a:r>
          </a:p>
          <a:p>
            <a:r>
              <a:rPr lang="cs-CZ" sz="2800" dirty="0" smtClean="0"/>
              <a:t>cestující by měli dokonce vystupovat za jízdy (bezpečně)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6200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116013" y="-458788"/>
            <a:ext cx="7793037" cy="1462088"/>
          </a:xfrm>
        </p:spPr>
        <p:txBody>
          <a:bodyPr/>
          <a:lstStyle/>
          <a:p>
            <a:r>
              <a:rPr lang="cs-CZ" smtClean="0"/>
              <a:t>TGV - Trains à Grande Vitesse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611560" y="2017713"/>
            <a:ext cx="8343528" cy="4114800"/>
          </a:xfrm>
        </p:spPr>
        <p:txBody>
          <a:bodyPr/>
          <a:lstStyle/>
          <a:p>
            <a:r>
              <a:rPr lang="cs-CZ" sz="2800" dirty="0" smtClean="0"/>
              <a:t>nejrychlejší rychlovlak na světě – až 500 km/hod.</a:t>
            </a:r>
          </a:p>
          <a:p>
            <a:endParaRPr lang="cs-CZ" sz="2800" dirty="0"/>
          </a:p>
          <a:p>
            <a:r>
              <a:rPr lang="cs-CZ" sz="2800" dirty="0" smtClean="0"/>
              <a:t>napojení Paříže na Londýn (za necelé 2 hod.) – pomocí tzv. „</a:t>
            </a:r>
            <a:r>
              <a:rPr lang="cs-CZ" sz="2800" dirty="0" err="1" smtClean="0"/>
              <a:t>Eurotunelu</a:t>
            </a:r>
            <a:r>
              <a:rPr lang="cs-CZ" sz="2800" dirty="0" smtClean="0"/>
              <a:t>“ (pod Calaiskou úžinou)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205697" cy="549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96136" y="105273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10)</a:t>
            </a:r>
            <a:endParaRPr lang="cs-CZ" sz="1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7781"/>
            <a:ext cx="4872107" cy="64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811213" y="-100013"/>
            <a:ext cx="7793037" cy="1462088"/>
          </a:xfrm>
        </p:spPr>
        <p:txBody>
          <a:bodyPr/>
          <a:lstStyle/>
          <a:p>
            <a:r>
              <a:rPr lang="cs-CZ" smtClean="0"/>
              <a:t>ICE - Intercity-Express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" y="1426871"/>
            <a:ext cx="6971523" cy="4644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72167" y="142687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12)</a:t>
            </a:r>
            <a:endParaRPr lang="cs-CZ" sz="1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89212" y="612465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ICE poblíž dálnice u </a:t>
            </a:r>
            <a:r>
              <a:rPr lang="cs-CZ" dirty="0" err="1" smtClean="0"/>
              <a:t>Mannhaimu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2" y="1268760"/>
            <a:ext cx="7994689" cy="480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3103" y="5949280"/>
            <a:ext cx="870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železniční neštěstí poblíž </a:t>
            </a:r>
            <a:r>
              <a:rPr lang="cs-CZ" dirty="0" err="1" smtClean="0"/>
              <a:t>Eschede</a:t>
            </a:r>
            <a:r>
              <a:rPr lang="cs-CZ" dirty="0" smtClean="0"/>
              <a:t>; vyžádalo si 101 mrtvých a 88 těžce zraněných – na místě neštěstí bylo vysázeno 101 třešní</a:t>
            </a:r>
            <a:r>
              <a:rPr lang="cs-CZ" baseline="30000" dirty="0" smtClean="0"/>
              <a:t>14) </a:t>
            </a:r>
            <a:r>
              <a:rPr lang="cs-CZ" dirty="0" smtClean="0"/>
              <a:t>- více viz</a:t>
            </a:r>
            <a:r>
              <a:rPr lang="cs-CZ" dirty="0"/>
              <a:t>: </a:t>
            </a:r>
            <a:r>
              <a:rPr lang="cs-CZ" dirty="0">
                <a:hlinkClick r:id="rId4"/>
              </a:rPr>
              <a:t>http://www.youtube.com/watch?v=M_xm77sj8lg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AVE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>
          <a:xfrm>
            <a:off x="611560" y="2017713"/>
            <a:ext cx="8343528" cy="4114800"/>
          </a:xfrm>
        </p:spPr>
        <p:txBody>
          <a:bodyPr/>
          <a:lstStyle/>
          <a:p>
            <a:r>
              <a:rPr lang="cs-CZ" sz="2800" dirty="0" smtClean="0"/>
              <a:t>španělský rychlovlak</a:t>
            </a:r>
          </a:p>
          <a:p>
            <a:r>
              <a:rPr lang="cs-CZ" sz="2800" dirty="0"/>
              <a:t>zkratka z </a:t>
            </a:r>
            <a:r>
              <a:rPr lang="cs-CZ" sz="2800" dirty="0" smtClean="0"/>
              <a:t>„</a:t>
            </a:r>
            <a:r>
              <a:rPr lang="cs-CZ" sz="2800" i="1" dirty="0" err="1" smtClean="0"/>
              <a:t>Alta</a:t>
            </a:r>
            <a:r>
              <a:rPr lang="cs-CZ" sz="2800" i="1" dirty="0" smtClean="0"/>
              <a:t> </a:t>
            </a:r>
            <a:r>
              <a:rPr lang="cs-CZ" sz="2800" i="1" dirty="0" err="1"/>
              <a:t>Velocidad</a:t>
            </a:r>
            <a:r>
              <a:rPr lang="cs-CZ" sz="2800" i="1" dirty="0"/>
              <a:t> </a:t>
            </a:r>
            <a:r>
              <a:rPr lang="cs-CZ" sz="2800" i="1" dirty="0" err="1" smtClean="0"/>
              <a:t>Española</a:t>
            </a:r>
            <a:r>
              <a:rPr lang="cs-CZ" sz="2800" i="1" dirty="0" smtClean="0"/>
              <a:t>“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5" y="1988840"/>
            <a:ext cx="446449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932040" y="198884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15)</a:t>
            </a:r>
            <a:endParaRPr lang="cs-CZ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81" y="1661624"/>
            <a:ext cx="7653095" cy="507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7065</TotalTime>
  <Words>493</Words>
  <Application>Microsoft Office PowerPoint</Application>
  <PresentationFormat>Předvádění na obrazovce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Směsice</vt:lpstr>
      <vt:lpstr>Doprava ve světě  </vt:lpstr>
      <vt:lpstr>Železniční doprava</vt:lpstr>
      <vt:lpstr>Rozchody železnice</vt:lpstr>
      <vt:lpstr>Historie železniční dopravy</vt:lpstr>
      <vt:lpstr>Tokaido/Shanio Shinkanzen</vt:lpstr>
      <vt:lpstr>CRH3</vt:lpstr>
      <vt:lpstr>TGV - Trains à Grande Vitesse</vt:lpstr>
      <vt:lpstr>ICE - Intercity-Express</vt:lpstr>
      <vt:lpstr>AVE</vt:lpstr>
      <vt:lpstr>Pendolino</vt:lpstr>
      <vt:lpstr>Nejvýše položená železnice světa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Doprava ve světě</dc:title>
  <dc:creator>doma</dc:creator>
  <cp:lastModifiedBy>Vít Rosecký</cp:lastModifiedBy>
  <cp:revision>33</cp:revision>
  <dcterms:created xsi:type="dcterms:W3CDTF">2011-01-16T19:36:36Z</dcterms:created>
  <dcterms:modified xsi:type="dcterms:W3CDTF">2013-11-27T10:45:58Z</dcterms:modified>
</cp:coreProperties>
</file>