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62D9-99ED-4381-899F-E959827863C6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B0EE-FF8C-43F0-9866-C1D84F53D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792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62D9-99ED-4381-899F-E959827863C6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B0EE-FF8C-43F0-9866-C1D84F53D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9318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62D9-99ED-4381-899F-E959827863C6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B0EE-FF8C-43F0-9866-C1D84F53D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9511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62D9-99ED-4381-899F-E959827863C6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B0EE-FF8C-43F0-9866-C1D84F53D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78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62D9-99ED-4381-899F-E959827863C6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B0EE-FF8C-43F0-9866-C1D84F53D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472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62D9-99ED-4381-899F-E959827863C6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B0EE-FF8C-43F0-9866-C1D84F53D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864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62D9-99ED-4381-899F-E959827863C6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B0EE-FF8C-43F0-9866-C1D84F53D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844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62D9-99ED-4381-899F-E959827863C6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B0EE-FF8C-43F0-9866-C1D84F53D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241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62D9-99ED-4381-899F-E959827863C6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B0EE-FF8C-43F0-9866-C1D84F53D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178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62D9-99ED-4381-899F-E959827863C6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B0EE-FF8C-43F0-9866-C1D84F53D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324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62D9-99ED-4381-899F-E959827863C6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B0EE-FF8C-43F0-9866-C1D84F53D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918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362D9-99ED-4381-899F-E959827863C6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5B0EE-FF8C-43F0-9866-C1D84F53D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290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zemědělství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276872"/>
            <a:ext cx="7772400" cy="4114800"/>
          </a:xfrm>
        </p:spPr>
        <p:txBody>
          <a:bodyPr/>
          <a:lstStyle/>
          <a:p>
            <a:r>
              <a:rPr lang="cs-CZ" sz="2400" dirty="0" smtClean="0"/>
              <a:t>základem byla tzv. neolitická revoluce (7000 př. n. l.) – člověk přechází z neorganizovaného sběračství na organizovanou zemědělskou výrobu</a:t>
            </a:r>
          </a:p>
          <a:p>
            <a:endParaRPr lang="cs-CZ" sz="2400" dirty="0"/>
          </a:p>
          <a:p>
            <a:r>
              <a:rPr lang="cs-CZ" sz="2400" dirty="0" smtClean="0"/>
              <a:t>Teorie o původu kulturních rostlin – domestikovat rostliny v oblastech, kde se teď vyskytují jejich divoké odrůdy – tzv. </a:t>
            </a:r>
            <a:r>
              <a:rPr lang="cs-CZ" sz="2400" dirty="0" err="1" smtClean="0"/>
              <a:t>genocentra</a:t>
            </a:r>
            <a:r>
              <a:rPr lang="cs-CZ" sz="2400" dirty="0" smtClean="0"/>
              <a:t> </a:t>
            </a:r>
            <a:r>
              <a:rPr lang="cs-CZ" sz="2400" baseline="30000" dirty="0" smtClean="0"/>
              <a:t>4)</a:t>
            </a:r>
            <a:endParaRPr lang="cs-CZ" sz="2400" i="1" dirty="0" smtClean="0"/>
          </a:p>
          <a:p>
            <a:endParaRPr lang="cs-CZ" sz="2400" dirty="0"/>
          </a:p>
        </p:txBody>
      </p:sp>
      <p:pic>
        <p:nvPicPr>
          <p:cNvPr id="92162" name="Picture 2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08" y="1869514"/>
            <a:ext cx="7560840" cy="46423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624" y="548680"/>
            <a:ext cx="7272808" cy="5459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8961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4015277"/>
              </p:ext>
            </p:extLst>
          </p:nvPr>
        </p:nvGraphicFramePr>
        <p:xfrm>
          <a:off x="539552" y="1844675"/>
          <a:ext cx="8209161" cy="4267200"/>
        </p:xfrm>
        <a:graphic>
          <a:graphicData uri="http://schemas.openxmlformats.org/drawingml/2006/table">
            <a:tbl>
              <a:tblPr/>
              <a:tblGrid>
                <a:gridCol w="4365794"/>
                <a:gridCol w="3843367"/>
              </a:tblGrid>
              <a:tr h="612068">
                <a:tc>
                  <a:txBody>
                    <a:bodyPr/>
                    <a:lstStyle/>
                    <a:p>
                      <a:pPr indent="-114300"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cs-CZ" sz="2000" dirty="0" smtClean="0">
                          <a:latin typeface="Trebuchet MS"/>
                          <a:ea typeface="Times New Roman"/>
                          <a:cs typeface="Arial"/>
                        </a:rPr>
                        <a:t>) </a:t>
                      </a: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Středomoří (hlavně východní oblast)</a:t>
                      </a:r>
                      <a:endParaRPr lang="cs-CZ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0124" marR="6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latin typeface="Trebuchet MS"/>
                          <a:ea typeface="Times New Roman"/>
                          <a:cs typeface="Arial"/>
                        </a:rPr>
                        <a:t>pšenice,</a:t>
                      </a:r>
                      <a:r>
                        <a:rPr lang="cs-CZ" sz="2000" baseline="0" dirty="0" smtClean="0">
                          <a:latin typeface="Trebuchet MS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cs-CZ" sz="2000" dirty="0" smtClean="0">
                          <a:latin typeface="Trebuchet MS"/>
                          <a:ea typeface="Times New Roman"/>
                          <a:cs typeface="Arial"/>
                        </a:rPr>
                        <a:t>oves</a:t>
                      </a: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, řepka olejná, datle, kmín, </a:t>
                      </a:r>
                      <a:r>
                        <a:rPr lang="cs-CZ" sz="2000" dirty="0" smtClean="0">
                          <a:latin typeface="Trebuchet MS"/>
                          <a:ea typeface="Times New Roman"/>
                          <a:cs typeface="Arial"/>
                        </a:rPr>
                        <a:t>česnek</a:t>
                      </a: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, šalvěj, levandule, chmel</a:t>
                      </a:r>
                      <a:endParaRPr lang="cs-CZ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0124" marR="6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045">
                <a:tc>
                  <a:txBody>
                    <a:bodyPr/>
                    <a:lstStyle/>
                    <a:p>
                      <a:pPr indent="-114300"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5</a:t>
                      </a:r>
                      <a:r>
                        <a:rPr lang="cs-CZ" sz="2000" dirty="0" smtClean="0">
                          <a:latin typeface="Trebuchet MS"/>
                          <a:ea typeface="Times New Roman"/>
                          <a:cs typeface="Arial"/>
                        </a:rPr>
                        <a:t>) </a:t>
                      </a: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Etiopie (</a:t>
                      </a:r>
                      <a:r>
                        <a:rPr lang="cs-CZ" sz="2000" dirty="0" err="1">
                          <a:latin typeface="Trebuchet MS"/>
                          <a:ea typeface="Times New Roman"/>
                          <a:cs typeface="Arial"/>
                        </a:rPr>
                        <a:t>vys</a:t>
                      </a: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. SV Afrika)</a:t>
                      </a:r>
                      <a:endParaRPr lang="cs-CZ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0124" marR="6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pšenice, ječmen, čirok, sezam, </a:t>
                      </a:r>
                      <a:r>
                        <a:rPr lang="cs-CZ" sz="2000" dirty="0" smtClean="0">
                          <a:latin typeface="Trebuchet MS"/>
                          <a:ea typeface="Times New Roman"/>
                          <a:cs typeface="Arial"/>
                        </a:rPr>
                        <a:t>len</a:t>
                      </a: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cs-CZ" sz="2000" dirty="0" smtClean="0">
                          <a:latin typeface="Trebuchet MS"/>
                          <a:ea typeface="Times New Roman"/>
                          <a:cs typeface="Arial"/>
                        </a:rPr>
                        <a:t>hrách</a:t>
                      </a: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cs-CZ" sz="2000" dirty="0" smtClean="0">
                          <a:latin typeface="Trebuchet MS"/>
                          <a:ea typeface="Times New Roman"/>
                          <a:cs typeface="Arial"/>
                        </a:rPr>
                        <a:t>kávovník</a:t>
                      </a:r>
                      <a:endParaRPr lang="cs-CZ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0124" marR="6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045">
                <a:tc>
                  <a:txBody>
                    <a:bodyPr/>
                    <a:lstStyle/>
                    <a:p>
                      <a:pPr indent="-114300" algn="l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latin typeface="Trebuchet MS"/>
                          <a:ea typeface="Times New Roman"/>
                          <a:cs typeface="Arial"/>
                        </a:rPr>
                        <a:t>1) Jihomexická</a:t>
                      </a:r>
                      <a:endParaRPr lang="cs-CZ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0124" marR="6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latin typeface="Trebuchet MS"/>
                          <a:ea typeface="Times New Roman"/>
                          <a:cs typeface="Arial"/>
                        </a:rPr>
                        <a:t>kukuřice, fazole, tykev, batáty, středoamerická paprika, bavlník, tabák</a:t>
                      </a:r>
                      <a:endParaRPr lang="cs-CZ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0124" marR="6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023">
                <a:tc>
                  <a:txBody>
                    <a:bodyPr/>
                    <a:lstStyle/>
                    <a:p>
                      <a:pPr indent="-114300"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cs-CZ" sz="2000" dirty="0" smtClean="0">
                          <a:latin typeface="Trebuchet MS"/>
                          <a:ea typeface="Times New Roman"/>
                          <a:cs typeface="Arial"/>
                        </a:rPr>
                        <a:t>) </a:t>
                      </a: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Jižní Amerika</a:t>
                      </a:r>
                      <a:endParaRPr lang="cs-CZ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0124" marR="6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2000" dirty="0">
                        <a:latin typeface="Trebuchet MS"/>
                        <a:ea typeface="Times New Roman"/>
                        <a:cs typeface="Arial"/>
                      </a:endParaRPr>
                    </a:p>
                  </a:txBody>
                  <a:tcPr marL="60124" marR="6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045">
                <a:tc>
                  <a:txBody>
                    <a:bodyPr/>
                    <a:lstStyle/>
                    <a:p>
                      <a:pPr indent="-114300" algn="l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rebuchet MS"/>
                          <a:ea typeface="Times New Roman"/>
                          <a:cs typeface="Arial"/>
                        </a:rPr>
                        <a:t>    a) Peru, Ekvádor, Bolívie</a:t>
                      </a:r>
                      <a:endParaRPr lang="cs-CZ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0124" marR="6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brambory, rajčata, </a:t>
                      </a:r>
                      <a:r>
                        <a:rPr lang="cs-CZ" sz="2000" dirty="0" err="1">
                          <a:latin typeface="Trebuchet MS"/>
                          <a:ea typeface="Times New Roman"/>
                          <a:cs typeface="Arial"/>
                        </a:rPr>
                        <a:t>kokainovník</a:t>
                      </a: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, tykev, paprika, bavlník, tabák</a:t>
                      </a:r>
                      <a:endParaRPr lang="cs-CZ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0124" marR="6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045">
                <a:tc>
                  <a:txBody>
                    <a:bodyPr/>
                    <a:lstStyle/>
                    <a:p>
                      <a:pPr indent="-114300" algn="l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rebuchet MS"/>
                          <a:ea typeface="Times New Roman"/>
                          <a:cs typeface="Arial"/>
                        </a:rPr>
                        <a:t>    b) Chile</a:t>
                      </a:r>
                      <a:endParaRPr lang="cs-CZ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0124" marR="6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podzemnice olejná, kakaovník, kaučuk, ananas</a:t>
                      </a:r>
                      <a:endParaRPr lang="cs-CZ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0124" marR="6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023">
                <a:tc>
                  <a:txBody>
                    <a:bodyPr/>
                    <a:lstStyle/>
                    <a:p>
                      <a:pPr indent="-114300" algn="l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rebuchet MS"/>
                          <a:ea typeface="Times New Roman"/>
                          <a:cs typeface="Arial"/>
                        </a:rPr>
                        <a:t>    c) Brazílie, Paraguay</a:t>
                      </a:r>
                      <a:endParaRPr lang="cs-CZ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0124" marR="6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tabák, meloun, </a:t>
                      </a:r>
                      <a:r>
                        <a:rPr lang="cs-CZ" sz="2000" dirty="0" smtClean="0">
                          <a:latin typeface="Trebuchet MS"/>
                          <a:ea typeface="Times New Roman"/>
                          <a:cs typeface="Arial"/>
                        </a:rPr>
                        <a:t>rajčata</a:t>
                      </a:r>
                      <a:endParaRPr lang="cs-CZ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0124" marR="6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971600" y="310728"/>
            <a:ext cx="7793037" cy="1462088"/>
          </a:xfrm>
        </p:spPr>
        <p:txBody>
          <a:bodyPr/>
          <a:lstStyle/>
          <a:p>
            <a:r>
              <a:rPr lang="cs-CZ" dirty="0" smtClean="0"/>
              <a:t>Zemědělská </a:t>
            </a:r>
            <a:r>
              <a:rPr lang="cs-CZ" dirty="0" err="1" smtClean="0"/>
              <a:t>genocentra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58822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>
          <a:xfrm>
            <a:off x="1043608" y="-315416"/>
            <a:ext cx="7793037" cy="1462088"/>
          </a:xfrm>
        </p:spPr>
        <p:txBody>
          <a:bodyPr/>
          <a:lstStyle/>
          <a:p>
            <a:r>
              <a:rPr lang="cs-CZ" dirty="0" smtClean="0"/>
              <a:t>Zemědělská </a:t>
            </a:r>
            <a:r>
              <a:rPr lang="cs-CZ" dirty="0" err="1" smtClean="0"/>
              <a:t>genocentra</a:t>
            </a:r>
            <a:endParaRPr lang="cs-CZ" sz="2400" dirty="0" smtClean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4534866"/>
              </p:ext>
            </p:extLst>
          </p:nvPr>
        </p:nvGraphicFramePr>
        <p:xfrm>
          <a:off x="251520" y="1052736"/>
          <a:ext cx="8425755" cy="5835427"/>
        </p:xfrm>
        <a:graphic>
          <a:graphicData uri="http://schemas.openxmlformats.org/drawingml/2006/table">
            <a:tbl>
              <a:tblPr/>
              <a:tblGrid>
                <a:gridCol w="4446255"/>
                <a:gridCol w="3979500"/>
              </a:tblGrid>
              <a:tr h="2092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latin typeface="Trebuchet MS"/>
                          <a:ea typeface="Times New Roman"/>
                          <a:cs typeface="Arial"/>
                        </a:rPr>
                        <a:t>Genocentrum</a:t>
                      </a:r>
                      <a:endParaRPr lang="cs-CZ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0124" marR="6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latin typeface="Trebuchet MS"/>
                          <a:ea typeface="Times New Roman"/>
                          <a:cs typeface="Arial"/>
                        </a:rPr>
                        <a:t>Rostliny</a:t>
                      </a:r>
                      <a:endParaRPr lang="cs-CZ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0124" marR="6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77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latin typeface="Trebuchet MS"/>
                          <a:ea typeface="Times New Roman"/>
                          <a:cs typeface="Arial"/>
                        </a:rPr>
                        <a:t>8) V Asie (dnešní</a:t>
                      </a:r>
                      <a:r>
                        <a:rPr lang="cs-CZ" sz="2000" baseline="0" dirty="0" smtClean="0">
                          <a:latin typeface="Trebuchet MS"/>
                          <a:ea typeface="Times New Roman"/>
                          <a:cs typeface="Arial"/>
                        </a:rPr>
                        <a:t> východočínská nížina)</a:t>
                      </a:r>
                      <a:endParaRPr lang="cs-CZ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0124" marR="6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proso, ječmen, oves, pohanka, sója, </a:t>
                      </a:r>
                      <a:r>
                        <a:rPr lang="cs-CZ" sz="2000" dirty="0" smtClean="0">
                          <a:latin typeface="Trebuchet MS"/>
                          <a:ea typeface="Times New Roman"/>
                          <a:cs typeface="Arial"/>
                        </a:rPr>
                        <a:t>ředkvička</a:t>
                      </a: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, čínská kapusta, sezam, mák</a:t>
                      </a:r>
                      <a:endParaRPr lang="cs-CZ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0124" marR="6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567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latin typeface="Trebuchet MS"/>
                          <a:ea typeface="Times New Roman"/>
                          <a:cs typeface="Arial"/>
                        </a:rPr>
                        <a:t>7) </a:t>
                      </a: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Indie</a:t>
                      </a:r>
                      <a:endParaRPr lang="cs-CZ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0124" marR="6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2502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latin typeface="Trebuchet MS"/>
                          <a:ea typeface="Times New Roman"/>
                          <a:cs typeface="Arial"/>
                        </a:rPr>
                        <a:t>    a) Indické</a:t>
                      </a:r>
                      <a:endParaRPr lang="cs-CZ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0124" marR="6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924175" algn="just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latin typeface="Trebuchet MS"/>
                          <a:ea typeface="Times New Roman"/>
                          <a:cs typeface="Arial"/>
                        </a:rPr>
                        <a:t>rýže</a:t>
                      </a: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, čirok, </a:t>
                      </a:r>
                      <a:r>
                        <a:rPr lang="cs-CZ" sz="2000" dirty="0" smtClean="0">
                          <a:latin typeface="Trebuchet MS"/>
                          <a:ea typeface="Times New Roman"/>
                          <a:cs typeface="Arial"/>
                        </a:rPr>
                        <a:t>okurka, </a:t>
                      </a: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mango, pomeranč, citron, cukrová třtina, kokosovník, </a:t>
                      </a:r>
                      <a:r>
                        <a:rPr lang="cs-CZ" sz="2000" dirty="0" smtClean="0">
                          <a:latin typeface="Trebuchet MS"/>
                          <a:ea typeface="Times New Roman"/>
                          <a:cs typeface="Arial"/>
                        </a:rPr>
                        <a:t>bavlna</a:t>
                      </a: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, jutovník</a:t>
                      </a:r>
                      <a:endParaRPr lang="cs-CZ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0124" marR="6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77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rebuchet MS"/>
                          <a:ea typeface="Times New Roman"/>
                          <a:cs typeface="Arial"/>
                        </a:rPr>
                        <a:t>    b) Indo – Malajské</a:t>
                      </a:r>
                      <a:endParaRPr lang="cs-CZ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0124" marR="6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latin typeface="Trebuchet MS"/>
                          <a:ea typeface="Times New Roman"/>
                          <a:cs typeface="Arial"/>
                        </a:rPr>
                        <a:t>palma</a:t>
                      </a: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, větší citron, banány, cukrová třtina</a:t>
                      </a:r>
                      <a:r>
                        <a:rPr lang="cs-CZ" sz="2000" dirty="0" smtClean="0">
                          <a:latin typeface="Trebuchet MS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pepř</a:t>
                      </a:r>
                      <a:endParaRPr lang="cs-CZ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0124" marR="6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7701">
                <a:tc>
                  <a:txBody>
                    <a:bodyPr/>
                    <a:lstStyle/>
                    <a:p>
                      <a:pPr indent="-114300" algn="just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latin typeface="Trebuchet MS"/>
                          <a:ea typeface="Times New Roman"/>
                          <a:cs typeface="Arial"/>
                        </a:rPr>
                        <a:t>6)</a:t>
                      </a:r>
                      <a:r>
                        <a:rPr lang="cs-CZ" sz="2000" baseline="0" dirty="0" smtClean="0">
                          <a:latin typeface="Trebuchet MS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cs-CZ" sz="2000" dirty="0" smtClean="0">
                          <a:latin typeface="Trebuchet MS"/>
                          <a:ea typeface="Times New Roman"/>
                          <a:cs typeface="Arial"/>
                        </a:rPr>
                        <a:t>Středoasijské </a:t>
                      </a: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(SV Indie, </a:t>
                      </a:r>
                      <a:r>
                        <a:rPr lang="cs-CZ" sz="2000" dirty="0" smtClean="0">
                          <a:latin typeface="Trebuchet MS"/>
                          <a:ea typeface="Times New Roman"/>
                          <a:cs typeface="Arial"/>
                        </a:rPr>
                        <a:t>Afghánistán, Uzbekistán)</a:t>
                      </a:r>
                      <a:endParaRPr lang="cs-CZ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0124" marR="6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-181610" algn="l"/>
                        </a:tabLst>
                      </a:pP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pšenice, hrách, </a:t>
                      </a:r>
                      <a:r>
                        <a:rPr lang="cs-CZ" sz="2000" dirty="0" smtClean="0">
                          <a:latin typeface="Trebuchet MS"/>
                          <a:ea typeface="Times New Roman"/>
                          <a:cs typeface="Arial"/>
                        </a:rPr>
                        <a:t>čočka, </a:t>
                      </a: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meloun</a:t>
                      </a:r>
                      <a:r>
                        <a:rPr lang="cs-CZ" sz="2000" dirty="0" smtClean="0">
                          <a:latin typeface="Trebuchet MS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ořech, jabloň, </a:t>
                      </a:r>
                      <a:r>
                        <a:rPr lang="cs-CZ" sz="2000" dirty="0" smtClean="0">
                          <a:latin typeface="Trebuchet MS"/>
                          <a:ea typeface="Times New Roman"/>
                          <a:cs typeface="Arial"/>
                        </a:rPr>
                        <a:t>broskev</a:t>
                      </a: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, vinná réva</a:t>
                      </a:r>
                      <a:endParaRPr lang="cs-CZ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0124" marR="6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0268">
                <a:tc>
                  <a:txBody>
                    <a:bodyPr/>
                    <a:lstStyle/>
                    <a:p>
                      <a:pPr indent="-114300"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4) Přední Asie (Malá Asie, Írán, </a:t>
                      </a:r>
                      <a:r>
                        <a:rPr lang="cs-CZ" sz="2000" dirty="0" smtClean="0">
                          <a:latin typeface="Trebuchet MS"/>
                          <a:ea typeface="Times New Roman"/>
                          <a:cs typeface="Arial"/>
                        </a:rPr>
                        <a:t>Zakavkazsko)</a:t>
                      </a:r>
                      <a:endParaRPr lang="cs-CZ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0124" marR="6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pšenice, řeřicha, ječmen, </a:t>
                      </a:r>
                      <a:r>
                        <a:rPr lang="cs-CZ" sz="2000" dirty="0" smtClean="0">
                          <a:latin typeface="Trebuchet MS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hořčice, </a:t>
                      </a:r>
                      <a:r>
                        <a:rPr lang="cs-CZ" sz="2000" dirty="0" smtClean="0">
                          <a:latin typeface="Trebuchet MS"/>
                          <a:ea typeface="Times New Roman"/>
                          <a:cs typeface="Arial"/>
                        </a:rPr>
                        <a:t>hruška</a:t>
                      </a:r>
                      <a:r>
                        <a:rPr lang="cs-CZ" sz="2000" dirty="0">
                          <a:latin typeface="Trebuchet MS"/>
                          <a:ea typeface="Times New Roman"/>
                          <a:cs typeface="Arial"/>
                        </a:rPr>
                        <a:t>, třešně, </a:t>
                      </a:r>
                      <a:r>
                        <a:rPr lang="cs-CZ" sz="2000" dirty="0" smtClean="0">
                          <a:latin typeface="Trebuchet MS"/>
                          <a:ea typeface="Times New Roman"/>
                          <a:cs typeface="Arial"/>
                        </a:rPr>
                        <a:t>pistácie</a:t>
                      </a:r>
                      <a:endParaRPr lang="cs-CZ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0124" marR="6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19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286</Words>
  <Application>Microsoft Office PowerPoint</Application>
  <PresentationFormat>Předvádění na obrazovce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Historie zemědělství</vt:lpstr>
      <vt:lpstr>Zemědělská genocentra</vt:lpstr>
      <vt:lpstr>Zemědělská genocentra</vt:lpstr>
    </vt:vector>
  </TitlesOfParts>
  <Company>GVM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zemědělství</dc:title>
  <dc:creator>Vít Rosecký</dc:creator>
  <cp:lastModifiedBy>Vít Rosecký</cp:lastModifiedBy>
  <cp:revision>1</cp:revision>
  <dcterms:created xsi:type="dcterms:W3CDTF">2013-11-27T10:38:46Z</dcterms:created>
  <dcterms:modified xsi:type="dcterms:W3CDTF">2013-11-27T10:42:39Z</dcterms:modified>
</cp:coreProperties>
</file>