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9" r:id="rId17"/>
    <p:sldId id="268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5" r:id="rId29"/>
    <p:sldId id="286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D37"/>
    <a:srgbClr val="EDD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6" autoAdjust="0"/>
    <p:restoredTop sz="94660"/>
  </p:normalViewPr>
  <p:slideViewPr>
    <p:cSldViewPr>
      <p:cViewPr varScale="1">
        <p:scale>
          <a:sx n="107" d="100"/>
          <a:sy n="107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131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131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31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31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31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32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132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132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1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132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4269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90534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53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6522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8890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6588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881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7598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472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489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3E4881BA-ED65-427D-BF39-7CC9B17B0CC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A7454C-1ED9-4AE0-8ED0-1BB126BB5F1C}" type="slidenum">
              <a:rPr lang="cs-CZ" smtClean="0"/>
              <a:t>‹#›</a:t>
            </a:fld>
            <a:endParaRPr lang="cs-CZ"/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029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0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2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0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03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0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0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0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7/7f/Akimbo-photo_(PSF).p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Zásady správné prezentace</a:t>
            </a:r>
          </a:p>
        </p:txBody>
      </p:sp>
    </p:spTree>
    <p:extLst>
      <p:ext uri="{BB962C8B-B14F-4D97-AF65-F5344CB8AC3E}">
        <p14:creationId xmlns:p14="http://schemas.microsoft.com/office/powerpoint/2010/main" val="321386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10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8.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Vysoký kontrast mezi pozadím a textem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malý kontrast = špatně čitelný text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spíše tmavší pozadí a světlejší text – pozor na odstíny jedné barvy!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vhodné vyzkoušet přímo v dané místnosti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71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11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9.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Kontrola pravopisu a gramatiky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bezchybnost podpoří důvěryhodnost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požádat kolegu o kontrolu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23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12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</a:t>
            </a:r>
            <a:r>
              <a:rPr lang="cs-CZ" u="sng" dirty="0">
                <a:solidFill>
                  <a:srgbClr val="FBED37"/>
                </a:solidFill>
                <a:latin typeface="Calibri" pitchFamily="34" charset="0"/>
              </a:rPr>
              <a:t>přednášení</a:t>
            </a: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1.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Dostavit se s dostatečným předstihem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čas na „generální zkoušku“ prezentace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příprava techniky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vyvětrání místnosti, optimální teplota</a:t>
            </a:r>
          </a:p>
        </p:txBody>
      </p:sp>
    </p:spTree>
    <p:extLst>
      <p:ext uri="{BB962C8B-B14F-4D97-AF65-F5344CB8AC3E}">
        <p14:creationId xmlns:p14="http://schemas.microsoft.com/office/powerpoint/2010/main" val="2559224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13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2.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Kontrola technického vybavení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vyzkoušet projektor, ozvučení, světelnost </a:t>
            </a:r>
            <a:br>
              <a:rPr lang="cs-CZ" sz="2800" dirty="0">
                <a:latin typeface="Calibri" pitchFamily="34" charset="0"/>
              </a:rPr>
            </a:br>
            <a:r>
              <a:rPr lang="cs-CZ" sz="2800" dirty="0">
                <a:latin typeface="Calibri" pitchFamily="34" charset="0"/>
              </a:rPr>
              <a:t>v místnosti ad.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vhodné je mít vlastní notebook (s vlastním softwarem)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28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14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3.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Rozlišení projektoru a počítače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vhodné je stejné rozlišení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monitory mají většinou poměr stran 16:9 nebo 16:10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projektory mají často poměr 4:3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02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15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4.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Vypnout spořič obrazovky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vypnout automatický přechod do úsporného režimu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zajistit nespouštění dalších programů</a:t>
            </a:r>
            <a:br>
              <a:rPr lang="cs-CZ" sz="2800" dirty="0">
                <a:latin typeface="Calibri" pitchFamily="34" charset="0"/>
              </a:rPr>
            </a:br>
            <a:r>
              <a:rPr lang="cs-CZ" sz="2800" dirty="0">
                <a:latin typeface="Calibri" pitchFamily="34" charset="0"/>
              </a:rPr>
              <a:t>(aktualizací, testů ad.)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2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16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5.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Dotazy posluchačů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domluvit se s posluchači</a:t>
            </a:r>
          </a:p>
          <a:p>
            <a:pPr lvl="1"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1. možnost: dotazy až na konec</a:t>
            </a:r>
          </a:p>
          <a:p>
            <a:pPr lvl="1"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2. možnost: dotazy během prezentace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riziko neúměrného protažení prezentace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390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17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6.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Zamezení nevědomých pohybů světelným (laserovým) ukazatelem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přesné klidné ukazování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při nervozitě omezit použití na minimum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00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18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7.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Správné mluvení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nečíst prezentaci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jasně a zřetelně, přiměřené tempo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vhodná intonace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opakování podstatných bodů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vyvarovat se opakování slov (tak, vlastně)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nepoužívat pomocná citoslovce (</a:t>
            </a:r>
            <a:r>
              <a:rPr lang="cs-CZ" sz="2800" dirty="0" err="1">
                <a:latin typeface="Calibri" pitchFamily="34" charset="0"/>
              </a:rPr>
              <a:t>eeh</a:t>
            </a:r>
            <a:r>
              <a:rPr lang="cs-CZ" sz="2800" dirty="0">
                <a:latin typeface="Calibri" pitchFamily="34" charset="0"/>
              </a:rPr>
              <a:t>)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91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19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8.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Nepřekračovat naplánovaný čas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chybou je končit dříve i později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vhodný je praktický nácvik s hodinkami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38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6864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sz="4000" dirty="0">
                <a:latin typeface="Calibri" pitchFamily="34" charset="0"/>
              </a:rPr>
              <a:t>2 části: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3600" dirty="0">
                <a:latin typeface="Calibri" pitchFamily="34" charset="0"/>
              </a:rPr>
              <a:t>tvorba prezentace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3600" dirty="0">
                <a:latin typeface="Calibri" pitchFamily="34" charset="0"/>
              </a:rPr>
              <a:t>přednášení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262493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20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9.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Sledovat chování posluchačů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možnost zpětné vazby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udržovat oční kontakt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038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21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560840" cy="478112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10.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Vhodné postoje a gesta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není vhodné sedět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vypovídací schopnost gest</a:t>
            </a:r>
          </a:p>
          <a:p>
            <a:pPr marL="400050" lvl="1" indent="0">
              <a:lnSpc>
                <a:spcPct val="90000"/>
              </a:lnSpc>
              <a:buClr>
                <a:srgbClr val="E5E5FF"/>
              </a:buClr>
              <a:buNone/>
            </a:pPr>
            <a:br>
              <a:rPr lang="cs-CZ" sz="20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pohrávání si s perem – nervozita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široká gesta – sebejistota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ruce sepnuté před sebou – křečovitost, nejistota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ruce zkřížené na prsou –  očekávání , hledání bezpečí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ruce v kapsách – uvolnění, arogance</a:t>
            </a:r>
            <a:endParaRPr lang="cs-CZ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5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22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přednášení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008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11.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Zvládnutí nervozity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pečlivá příprava, nastudování problematiky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prezentaci se neučit nazpaměť </a:t>
            </a:r>
            <a:r>
              <a:rPr lang="cs-CZ" sz="2800">
                <a:latin typeface="Calibri" pitchFamily="34" charset="0"/>
              </a:rPr>
              <a:t>(nebezpečí </a:t>
            </a:r>
            <a:r>
              <a:rPr lang="cs-CZ" sz="2800" dirty="0">
                <a:latin typeface="Calibri" pitchFamily="34" charset="0"/>
              </a:rPr>
              <a:t>„okna“)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relaxační, dechová a hlasová cvičení</a:t>
            </a: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45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23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Časté chyby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96624"/>
            <a:ext cx="396044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špatná příprava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špatný odhad posluchačů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chybějící či nefungující technika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pozdní příchod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nejistota při vystupování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nevhodná řeč těla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příliš statický projev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sezení při prezentaci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čtení z listu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monotónní hlas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tichý hlas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86096" y="1447856"/>
            <a:ext cx="4178392" cy="493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nevhodně zvolený oděv 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a doplňky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nevhodný začátek 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(omluvy, výmluvy)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příliš dlouhé nebo naopak krátké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chybí zrakový kontakt </a:t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s posluchači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přílišná vizualizace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napomínání, zesměšňování, povyšování se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nezvládnutí konfliktních situací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chybí prostor pro otázky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51589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24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Otázka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394" y="1340768"/>
            <a:ext cx="7200800" cy="57606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E5E5FF"/>
              </a:buClr>
              <a:buNone/>
            </a:pPr>
            <a:r>
              <a:rPr lang="cs-CZ" sz="2800" dirty="0">
                <a:latin typeface="Calibri" pitchFamily="34" charset="0"/>
              </a:rPr>
              <a:t>Co vyjadřuje následující postoj?</a:t>
            </a:r>
          </a:p>
        </p:txBody>
      </p:sp>
      <p:pic>
        <p:nvPicPr>
          <p:cNvPr id="1026" name="Picture 2" descr="File:Akimbo-photo (PSF)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46101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192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25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Otázka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394" y="1340768"/>
            <a:ext cx="7200800" cy="57606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E5E5FF"/>
              </a:buClr>
              <a:buNone/>
            </a:pPr>
            <a:r>
              <a:rPr lang="cs-CZ" sz="2800" dirty="0">
                <a:latin typeface="Calibri" pitchFamily="34" charset="0"/>
              </a:rPr>
              <a:t>Co vyjadřuje následující gesto?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204864"/>
            <a:ext cx="2581628" cy="4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06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26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Otázka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136904" cy="57606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E5E5FF"/>
              </a:buClr>
              <a:buNone/>
            </a:pPr>
            <a:r>
              <a:rPr lang="cs-CZ" sz="2800" dirty="0">
                <a:latin typeface="Calibri" pitchFamily="34" charset="0"/>
              </a:rPr>
              <a:t>Jaké pomůcky je možné používat při prezentaci?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07240" y="2420888"/>
            <a:ext cx="7200800" cy="278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dataprojektor a projekční plátno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 err="1">
                <a:latin typeface="Calibri" pitchFamily="34" charset="0"/>
              </a:rPr>
              <a:t>vizualizér</a:t>
            </a: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interaktivní tabule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laserové ukazovátko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dálkový ovladač myši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ad.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17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27</a:t>
            </a:fld>
            <a:endParaRPr lang="cs-CZ" dirty="0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Otázka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200800" cy="9361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E5E5FF"/>
              </a:buClr>
              <a:buNone/>
            </a:pPr>
            <a:r>
              <a:rPr lang="cs-CZ" sz="2800" dirty="0">
                <a:latin typeface="Calibri" pitchFamily="34" charset="0"/>
              </a:rPr>
              <a:t>Kterou část prezentace si posluchač </a:t>
            </a:r>
            <a:br>
              <a:rPr lang="cs-CZ" sz="2800" dirty="0">
                <a:latin typeface="Calibri" pitchFamily="34" charset="0"/>
              </a:rPr>
            </a:br>
            <a:r>
              <a:rPr lang="cs-CZ" sz="2800" dirty="0">
                <a:latin typeface="Calibri" pitchFamily="34" charset="0"/>
              </a:rPr>
              <a:t>nejlépe pamatuje?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9304" y="3310144"/>
            <a:ext cx="7200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buClr>
                <a:srgbClr val="E5E5FF"/>
              </a:buClr>
              <a:buFont typeface="Wingdings" pitchFamily="2" charset="2"/>
              <a:buNone/>
            </a:pPr>
            <a:r>
              <a:rPr lang="cs-CZ" sz="2800" dirty="0">
                <a:latin typeface="Calibri" pitchFamily="34" charset="0"/>
              </a:rPr>
              <a:t>úvod a závěr</a:t>
            </a:r>
          </a:p>
        </p:txBody>
      </p:sp>
    </p:spTree>
    <p:extLst>
      <p:ext uri="{BB962C8B-B14F-4D97-AF65-F5344CB8AC3E}">
        <p14:creationId xmlns:p14="http://schemas.microsoft.com/office/powerpoint/2010/main" val="24714247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28</a:t>
            </a:fld>
            <a:endParaRPr lang="cs-CZ" dirty="0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Otázka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200800" cy="9361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E5E5FF"/>
              </a:buClr>
              <a:buNone/>
            </a:pPr>
            <a:r>
              <a:rPr lang="cs-CZ" sz="2800" dirty="0">
                <a:latin typeface="Calibri" pitchFamily="34" charset="0"/>
              </a:rPr>
              <a:t>Jakými způsoby může přednášející udržet pozornost posluchačů?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9304" y="3310144"/>
            <a:ext cx="7200800" cy="278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dynamika hlasu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názorné příklady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doplňující obrázky (fotografie)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spolupráce s publikem (dotazy)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dobré psychohygienické podmínky (teplota ad.)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Clr>
                <a:srgbClr val="E5E5FF"/>
              </a:buClr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11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3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</a:t>
            </a:r>
            <a:r>
              <a:rPr lang="cs-CZ" u="sng" dirty="0">
                <a:solidFill>
                  <a:srgbClr val="FBED37"/>
                </a:solidFill>
                <a:latin typeface="Calibri" pitchFamily="34" charset="0"/>
              </a:rPr>
              <a:t>vytváření</a:t>
            </a: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800" dirty="0">
                <a:solidFill>
                  <a:srgbClr val="FBED37"/>
                </a:solidFill>
                <a:latin typeface="Calibri" pitchFamily="34" charset="0"/>
              </a:rPr>
              <a:t>1.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600" dirty="0">
                <a:solidFill>
                  <a:srgbClr val="FBED37"/>
                </a:solidFill>
                <a:latin typeface="Calibri" pitchFamily="34" charset="0"/>
              </a:rPr>
              <a:t>Minimalizovat počet snímků v prezentaci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dirty="0">
                <a:latin typeface="Calibri" pitchFamily="34" charset="0"/>
              </a:rPr>
              <a:t>pouze hlavní a důležité informace</a:t>
            </a:r>
            <a:br>
              <a:rPr lang="cs-CZ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(ostatní sděleno vlastními slovy)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dirty="0">
                <a:latin typeface="Calibri" pitchFamily="34" charset="0"/>
              </a:rPr>
              <a:t>dlouhá prezentace = ztráta pozornosti posluchačů</a:t>
            </a:r>
          </a:p>
        </p:txBody>
      </p:sp>
    </p:spTree>
    <p:extLst>
      <p:ext uri="{BB962C8B-B14F-4D97-AF65-F5344CB8AC3E}">
        <p14:creationId xmlns:p14="http://schemas.microsoft.com/office/powerpoint/2010/main" val="112043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4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2.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Vhodný styl písma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snadno čitelný i z dálky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podle velikosti místnosti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nejsou vhodné </a:t>
            </a:r>
          </a:p>
          <a:p>
            <a:pPr lvl="1"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skripty</a:t>
            </a:r>
          </a:p>
          <a:p>
            <a:pPr lvl="1"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400" dirty="0">
                <a:latin typeface="Calibri" pitchFamily="34" charset="0"/>
              </a:rPr>
              <a:t>patkové písmo</a:t>
            </a:r>
          </a:p>
        </p:txBody>
      </p:sp>
    </p:spTree>
    <p:extLst>
      <p:ext uri="{BB962C8B-B14F-4D97-AF65-F5344CB8AC3E}">
        <p14:creationId xmlns:p14="http://schemas.microsoft.com/office/powerpoint/2010/main" val="1484761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5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3.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Optimální velikost písma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viz předchozí bod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záleží na podmínkách – velikosti místnosti!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pro nadpis většinou 32–48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pro text  většinou 20–32</a:t>
            </a:r>
          </a:p>
        </p:txBody>
      </p:sp>
    </p:spTree>
    <p:extLst>
      <p:ext uri="{BB962C8B-B14F-4D97-AF65-F5344CB8AC3E}">
        <p14:creationId xmlns:p14="http://schemas.microsoft.com/office/powerpoint/2010/main" val="289109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6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63284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4.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Text pomocí odrážek a krátkých vět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častá chyba je psaní dlouhých vět 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Optimalizační pravidlo 5x5 (ideální pět odrážek na snímku, každá „dlouhá 5 slov“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doplňující text sdělit ústně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možno použít barvu písma, podbarvení, odsazení, orámování, …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 podtržení – zaměňuje se s </a:t>
            </a:r>
            <a:r>
              <a:rPr lang="cs-CZ" sz="2800" dirty="0" err="1">
                <a:latin typeface="Calibri" pitchFamily="34" charset="0"/>
              </a:rPr>
              <a:t>hypertex</a:t>
            </a:r>
            <a:r>
              <a:rPr lang="cs-CZ" sz="2800" dirty="0">
                <a:latin typeface="Calibri" pitchFamily="34" charset="0"/>
              </a:rPr>
              <a:t>. odkazy</a:t>
            </a:r>
          </a:p>
        </p:txBody>
      </p:sp>
    </p:spTree>
    <p:extLst>
      <p:ext uri="{BB962C8B-B14F-4D97-AF65-F5344CB8AC3E}">
        <p14:creationId xmlns:p14="http://schemas.microsoft.com/office/powerpoint/2010/main" val="1907165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7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5.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Obrázky podpoří názornost sdělení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jeden obrázek vydá za tisíc slov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názornější a stravitelnější prezentace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velikost obrázků dle místnosti pro prezentaci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kvalitní obrázky – pozor ale na velikost (MB)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autorská práva – volné dílo, své obrázky, PD, CC, ©</a:t>
            </a:r>
          </a:p>
        </p:txBody>
      </p:sp>
    </p:spTree>
    <p:extLst>
      <p:ext uri="{BB962C8B-B14F-4D97-AF65-F5344CB8AC3E}">
        <p14:creationId xmlns:p14="http://schemas.microsoft.com/office/powerpoint/2010/main" val="1312695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8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6.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Snadno pochopitelné </a:t>
            </a:r>
            <a:br>
              <a:rPr lang="cs-CZ" dirty="0">
                <a:solidFill>
                  <a:srgbClr val="FBED37"/>
                </a:solidFill>
                <a:latin typeface="Calibri" pitchFamily="34" charset="0"/>
              </a:rPr>
            </a:b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popisky grafů a diagramů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co nejjednodušší grafy a diagramy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řádné poté okomentovat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30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93A5-9613-4DF9-A1CC-0D0119C32490}" type="slidenum">
              <a:rPr lang="cs-CZ"/>
              <a:pPr/>
              <a:t>9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Tipy pro vytváření prezentace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FBED37"/>
                </a:solidFill>
                <a:latin typeface="Calibri" pitchFamily="34" charset="0"/>
              </a:rPr>
              <a:t>7.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FBED37"/>
                </a:solidFill>
                <a:latin typeface="Calibri" pitchFamily="34" charset="0"/>
              </a:rPr>
              <a:t>Nenápadné a konzistentní pozadí snímků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jednoduché a nenápadné pozadí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nedělejme z prezentace omalovánky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r>
              <a:rPr lang="cs-CZ" sz="2800" dirty="0">
                <a:latin typeface="Calibri" pitchFamily="34" charset="0"/>
              </a:rPr>
              <a:t>Spíše se doporučuje tmavé pozadí a světlý text</a:t>
            </a:r>
          </a:p>
          <a:p>
            <a:pPr>
              <a:lnSpc>
                <a:spcPct val="90000"/>
              </a:lnSpc>
              <a:buClr>
                <a:srgbClr val="E5E5FF"/>
              </a:buClr>
              <a:buFont typeface="Wingdings" pitchFamily="2" charset="2"/>
              <a:buChar char=""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309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theme/theme1.xml><?xml version="1.0" encoding="utf-8"?>
<a:theme xmlns:a="http://schemas.openxmlformats.org/drawingml/2006/main" name="Motiv1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00B5224C322042A029D85315393C87" ma:contentTypeVersion="2" ma:contentTypeDescription="Vytvoří nový dokument" ma:contentTypeScope="" ma:versionID="6f1dbd5f7cc284a1922ec838fd75df67">
  <xsd:schema xmlns:xsd="http://www.w3.org/2001/XMLSchema" xmlns:xs="http://www.w3.org/2001/XMLSchema" xmlns:p="http://schemas.microsoft.com/office/2006/metadata/properties" xmlns:ns2="862376a6-6f03-47bd-ad17-212729f37717" targetNamespace="http://schemas.microsoft.com/office/2006/metadata/properties" ma:root="true" ma:fieldsID="f31d593e2f854acee4b1fd95c4603412" ns2:_="">
    <xsd:import namespace="862376a6-6f03-47bd-ad17-212729f377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376a6-6f03-47bd-ad17-212729f37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0DB05D-D557-489F-92E0-2F5E7B3C4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2376a6-6f03-47bd-ad17-212729f37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80D34-689B-4195-B79B-10F85B2D9C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B4AAAF-6263-481D-827B-509B6A7572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237</TotalTime>
  <Words>795</Words>
  <Application>Microsoft Office PowerPoint</Application>
  <PresentationFormat>Předvádění na obrazovce (4:3)</PresentationFormat>
  <Paragraphs>223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Garamond</vt:lpstr>
      <vt:lpstr>Wingdings</vt:lpstr>
      <vt:lpstr>Motiv1</vt:lpstr>
      <vt:lpstr>Zásady správné prezentace</vt:lpstr>
      <vt:lpstr>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vytváření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Tipy pro přednášení prezentace</vt:lpstr>
      <vt:lpstr>Časté chyby</vt:lpstr>
      <vt:lpstr>Otázka</vt:lpstr>
      <vt:lpstr>Otázka</vt:lpstr>
      <vt:lpstr>Otázka</vt:lpstr>
      <vt:lpstr>Otázka</vt:lpstr>
      <vt:lpstr>Otázka</vt:lpstr>
    </vt:vector>
  </TitlesOfParts>
  <Company>ZS Velka Bites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správně prezentovat</dc:title>
  <dc:creator>Admin</dc:creator>
  <cp:lastModifiedBy>Pavel Dvořák</cp:lastModifiedBy>
  <cp:revision>22</cp:revision>
  <dcterms:created xsi:type="dcterms:W3CDTF">2013-06-15T07:23:56Z</dcterms:created>
  <dcterms:modified xsi:type="dcterms:W3CDTF">2022-09-22T05:27:55Z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0x0101008600B5224C322042A029D85315393C87</vt:lpwstr>
  </property>
</Properties>
</file>