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37"/>
  </p:notesMasterIdLst>
  <p:handoutMasterIdLst>
    <p:handoutMasterId r:id="rId38"/>
  </p:handoutMasterIdLst>
  <p:sldIdLst>
    <p:sldId id="265" r:id="rId5"/>
    <p:sldId id="702" r:id="rId6"/>
    <p:sldId id="703" r:id="rId7"/>
    <p:sldId id="742" r:id="rId8"/>
    <p:sldId id="743" r:id="rId9"/>
    <p:sldId id="757" r:id="rId10"/>
    <p:sldId id="744" r:id="rId11"/>
    <p:sldId id="756" r:id="rId12"/>
    <p:sldId id="758" r:id="rId13"/>
    <p:sldId id="515" r:id="rId14"/>
    <p:sldId id="374" r:id="rId15"/>
    <p:sldId id="760" r:id="rId16"/>
    <p:sldId id="433" r:id="rId17"/>
    <p:sldId id="392" r:id="rId18"/>
    <p:sldId id="294" r:id="rId19"/>
    <p:sldId id="739" r:id="rId20"/>
    <p:sldId id="424" r:id="rId21"/>
    <p:sldId id="737" r:id="rId22"/>
    <p:sldId id="738" r:id="rId23"/>
    <p:sldId id="485" r:id="rId24"/>
    <p:sldId id="426" r:id="rId25"/>
    <p:sldId id="459" r:id="rId26"/>
    <p:sldId id="585" r:id="rId27"/>
    <p:sldId id="449" r:id="rId28"/>
    <p:sldId id="590" r:id="rId29"/>
    <p:sldId id="431" r:id="rId30"/>
    <p:sldId id="516" r:id="rId31"/>
    <p:sldId id="700" r:id="rId32"/>
    <p:sldId id="609" r:id="rId33"/>
    <p:sldId id="759" r:id="rId34"/>
    <p:sldId id="484" r:id="rId35"/>
    <p:sldId id="302" r:id="rId36"/>
  </p:sldIdLst>
  <p:sldSz cx="12192000" cy="6858000"/>
  <p:notesSz cx="9144000" cy="6858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3D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6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91" y="1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279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B131ED1-F848-4827-B260-26C36AD0C4E8}" type="datetime1">
              <a:rPr lang="cs-CZ" smtClean="0"/>
              <a:t>27.05.2024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78FE58C-C1A6-4C4C-90C2-B7F5B0504B2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E2769B9-C4E6-417A-B472-41C2E2BEA76A}" type="datetime1">
              <a:rPr lang="cs-CZ" smtClean="0"/>
              <a:t>27.05.2024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dirty="0"/>
              <a:t>Kliknutím můžete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10E1E9A-E921-4174-A0FC-51868D7AC56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0491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76240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45724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949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40260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9094BB-53EC-7154-12E4-C177EA69DB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27E88E4A-3BBB-B8AB-9BC3-E6D4D17330C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25F2A11-47CE-EEFE-1EB2-2A128FBCC4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DB999-20E8-7ECB-639E-4230BD52DC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10465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28653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18075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15790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50781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1326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43139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79416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84646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47663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20609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0E1E9A-E921-4174-A0FC-51868D7AC5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3242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26487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6955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0942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1307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BD842A-D17D-82F8-7037-0905025662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AAD189AB-67AE-1A66-8551-3C9AC316ECD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59D35C8-A536-AD79-B92A-846F706C4F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FE28A2F-DD84-F94C-913A-867C60A7CE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8760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9943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BD842A-D17D-82F8-7037-0905025662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AAD189AB-67AE-1A66-8551-3C9AC316ECD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59D35C8-A536-AD79-B92A-846F706C4F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FE28A2F-DD84-F94C-913A-867C60A7CE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93715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8377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9747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883A349-3E9E-4C14-B1D0-D2787C94D839}" type="datetime1">
              <a:rPr lang="cs-CZ" smtClean="0"/>
              <a:t>27.05.2024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64670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516795-84AA-4816-AD4B-A4AD89BF2B31}" type="datetime1">
              <a:rPr lang="cs-CZ" smtClean="0"/>
              <a:t>27.05.2024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188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35E624-64A2-4C68-AFB3-844E419907A6}" type="datetime1">
              <a:rPr lang="cs-CZ" smtClean="0"/>
              <a:t>27.05.2024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8883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_1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8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CB2528F-2C5A-4663-96A7-AC1B2BF5A08A}" type="datetime1">
              <a:rPr lang="cs-CZ" noProof="0" smtClean="0"/>
              <a:t>27.05.2024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7B43A2-FDF4-4B2C-B7E8-A4C6D28A39C1}" type="datetime1">
              <a:rPr lang="cs-CZ" smtClean="0"/>
              <a:t>27.05.2024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19879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0006541-D2C2-4924-AB63-88A5C9CDA925}" type="datetime1">
              <a:rPr lang="cs-CZ" smtClean="0"/>
              <a:t>27.05.2024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06768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D77F85A-2182-46A9-B284-F23BD65D867E}" type="datetime1">
              <a:rPr lang="cs-CZ" smtClean="0"/>
              <a:t>27.05.2024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63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77879BD-235B-4AC9-9162-C34F7ACCBC74}" type="datetime1">
              <a:rPr lang="cs-CZ" smtClean="0"/>
              <a:t>27.05.2024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23166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73030C1-7908-44A0-9609-5D6AFE1DEB27}" type="datetime1">
              <a:rPr lang="cs-CZ" smtClean="0"/>
              <a:t>27.05.2024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105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38A9588-F1D6-4FAF-8879-C289683BA1E5}" type="datetime1">
              <a:rPr lang="cs-CZ" smtClean="0"/>
              <a:t>27.05.2024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2151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FE85F2E-1728-4528-B7DE-63A882A73594}" type="datetime1">
              <a:rPr lang="cs-CZ" smtClean="0"/>
              <a:t>27.05.2024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19871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8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30463C8-ED77-4C27-9271-4F534A5C6707}" type="datetime1">
              <a:rPr lang="cs-CZ" smtClean="0"/>
              <a:t>27.05.2024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61935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-CZ" dirty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dirty="0"/>
              <a:t>Kliknutím můžete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4BA41C5F-0CA2-425B-A328-995FC201C73E}" type="datetime1">
              <a:rPr lang="cs-CZ" smtClean="0"/>
              <a:t>27.05.2024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71B7BAC7-FE87-40F6-AA24-4F4685D1B022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9783" y="1234439"/>
            <a:ext cx="11722217" cy="2194561"/>
          </a:xfrm>
        </p:spPr>
        <p:txBody>
          <a:bodyPr rtlCol="0">
            <a:normAutofit/>
          </a:bodyPr>
          <a:lstStyle/>
          <a:p>
            <a:pPr rtl="0"/>
            <a:r>
              <a:rPr lang="cs-CZ" sz="4000" b="1" dirty="0">
                <a:latin typeface="+mn-lt"/>
              </a:rPr>
              <a:t>AKTUALITY A PROBLÉMY PRACOVNÍHO PRÁVA</a:t>
            </a:r>
            <a:br>
              <a:rPr lang="cs-CZ" sz="4000" b="1" dirty="0">
                <a:latin typeface="+mn-lt"/>
              </a:rPr>
            </a:br>
            <a:r>
              <a:rPr lang="cs-CZ" sz="4000" b="1" dirty="0">
                <a:latin typeface="+mn-lt"/>
              </a:rPr>
              <a:t>V ROCE 2024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6296" y="3590488"/>
            <a:ext cx="9144000" cy="2398832"/>
          </a:xfrm>
        </p:spPr>
        <p:txBody>
          <a:bodyPr rtlCol="0"/>
          <a:lstStyle/>
          <a:p>
            <a:pPr rtl="0"/>
            <a:r>
              <a:rPr lang="cs-CZ" b="1" dirty="0">
                <a:solidFill>
                  <a:schemeClr val="tx1"/>
                </a:solidFill>
              </a:rPr>
              <a:t>JUDr. Petr Bukovjan</a:t>
            </a:r>
            <a:endParaRPr lang="cs-CZ" sz="500" b="1" dirty="0">
              <a:solidFill>
                <a:schemeClr val="tx1"/>
              </a:solidFill>
            </a:endParaRPr>
          </a:p>
          <a:p>
            <a:pPr rtl="0"/>
            <a:r>
              <a:rPr lang="cs-CZ" b="1" dirty="0">
                <a:solidFill>
                  <a:srgbClr val="FF0000"/>
                </a:solidFill>
              </a:rPr>
              <a:t>květen 2024</a:t>
            </a:r>
          </a:p>
          <a:p>
            <a:pPr rtl="0"/>
            <a:r>
              <a:rPr lang="cs-CZ" b="1" dirty="0">
                <a:solidFill>
                  <a:srgbClr val="00B050"/>
                </a:solidFill>
              </a:rPr>
              <a:t>seminář, Kraj Vysočina</a:t>
            </a:r>
          </a:p>
        </p:txBody>
      </p:sp>
    </p:spTree>
    <p:extLst>
      <p:ext uri="{BB962C8B-B14F-4D97-AF65-F5344CB8AC3E}">
        <p14:creationId xmlns:p14="http://schemas.microsoft.com/office/powerpoint/2010/main" val="92307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6296" y="1234440"/>
            <a:ext cx="9144000" cy="2892943"/>
          </a:xfrm>
        </p:spPr>
        <p:txBody>
          <a:bodyPr rtlCol="0">
            <a:normAutofit/>
          </a:bodyPr>
          <a:lstStyle/>
          <a:p>
            <a:pPr rtl="0"/>
            <a:br>
              <a:rPr lang="cs-CZ" sz="4000" b="1" dirty="0">
                <a:latin typeface="+mn-lt"/>
              </a:rPr>
            </a:br>
            <a:r>
              <a:rPr lang="cs-CZ" sz="4000" b="1" dirty="0">
                <a:latin typeface="+mn-lt"/>
              </a:rPr>
              <a:t>VYBRANÉ </a:t>
            </a:r>
            <a:r>
              <a:rPr lang="cs-CZ" sz="4000" b="1" dirty="0">
                <a:solidFill>
                  <a:srgbClr val="0070C0"/>
                </a:solidFill>
                <a:latin typeface="+mn-lt"/>
              </a:rPr>
              <a:t>CHYBY A PROBLÉMY</a:t>
            </a:r>
            <a:br>
              <a:rPr lang="cs-CZ" sz="4000" b="1" dirty="0">
                <a:solidFill>
                  <a:srgbClr val="00B050"/>
                </a:solidFill>
                <a:latin typeface="+mn-lt"/>
              </a:rPr>
            </a:br>
            <a:r>
              <a:rPr lang="cs-CZ" sz="4000" b="1" dirty="0">
                <a:solidFill>
                  <a:srgbClr val="00B050"/>
                </a:solidFill>
                <a:latin typeface="+mn-lt"/>
              </a:rPr>
              <a:t>Z PRAXE</a:t>
            </a:r>
          </a:p>
        </p:txBody>
      </p:sp>
    </p:spTree>
    <p:extLst>
      <p:ext uri="{BB962C8B-B14F-4D97-AF65-F5344CB8AC3E}">
        <p14:creationId xmlns:p14="http://schemas.microsoft.com/office/powerpoint/2010/main" val="2500583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99032" y="1106424"/>
            <a:ext cx="8323802" cy="1581912"/>
          </a:xfrm>
        </p:spPr>
        <p:txBody>
          <a:bodyPr>
            <a:normAutofit fontScale="90000"/>
          </a:bodyPr>
          <a:lstStyle/>
          <a:p>
            <a:pPr algn="l"/>
            <a:br>
              <a:rPr lang="cs-CZ" sz="2800" u="sng" dirty="0"/>
            </a:br>
            <a:br>
              <a:rPr lang="cs-CZ" sz="2800" u="sng" dirty="0"/>
            </a:br>
            <a:br>
              <a:rPr lang="cs-CZ" sz="2800" u="sng" dirty="0"/>
            </a:br>
            <a:r>
              <a:rPr lang="cs-CZ" sz="2700" b="1" u="sng" dirty="0">
                <a:latin typeface="+mn-lt"/>
              </a:rPr>
              <a:t>Zkušební doba</a:t>
            </a:r>
            <a:br>
              <a:rPr lang="cs-CZ" sz="2700" b="1" u="sng" dirty="0">
                <a:latin typeface="+mn-lt"/>
              </a:rPr>
            </a:br>
            <a:r>
              <a:rPr lang="cs-CZ" sz="2700" dirty="0">
                <a:latin typeface="+mn-lt"/>
              </a:rPr>
              <a:t>(§ 35 ZP)</a:t>
            </a:r>
            <a:br>
              <a:rPr lang="cs-CZ" sz="2800" dirty="0"/>
            </a:br>
            <a:endParaRPr lang="cs-CZ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B13C2CD4-91FE-4A59-8211-06430A0099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9032" y="2112264"/>
            <a:ext cx="9268968" cy="3867912"/>
          </a:xfrm>
        </p:spPr>
        <p:txBody>
          <a:bodyPr>
            <a:noAutofit/>
          </a:bodyPr>
          <a:lstStyle/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00B050"/>
                </a:solidFill>
              </a:rPr>
              <a:t>základní parametry </a:t>
            </a:r>
            <a:r>
              <a:rPr lang="cs-CZ" dirty="0">
                <a:solidFill>
                  <a:schemeClr val="tx1"/>
                </a:solidFill>
              </a:rPr>
              <a:t>(účel; okamžik sjednání; </a:t>
            </a:r>
            <a:r>
              <a:rPr lang="cs-CZ" b="1" dirty="0">
                <a:solidFill>
                  <a:schemeClr val="tx1"/>
                </a:solidFill>
              </a:rPr>
              <a:t>maximální možná délka</a:t>
            </a:r>
            <a:r>
              <a:rPr lang="cs-CZ" dirty="0">
                <a:solidFill>
                  <a:schemeClr val="tx1"/>
                </a:solidFill>
              </a:rPr>
              <a:t>)</a:t>
            </a:r>
            <a:endParaRPr lang="cs-CZ" b="1" dirty="0">
              <a:solidFill>
                <a:schemeClr val="tx1"/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</a:rPr>
              <a:t>možnost sjednání zkušební doby </a:t>
            </a:r>
            <a:r>
              <a:rPr lang="cs-CZ" b="1" dirty="0">
                <a:solidFill>
                  <a:schemeClr val="tx1"/>
                </a:solidFill>
              </a:rPr>
              <a:t>při více pracovněprávních vztazích  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po sobě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(DPP – DPČ – PP nebo PP a PP); lze to?</a:t>
            </a: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prodlužování zkušební doby </a:t>
            </a:r>
            <a:r>
              <a:rPr lang="cs-CZ" b="1" dirty="0">
                <a:solidFill>
                  <a:schemeClr val="tx1"/>
                </a:solidFill>
              </a:rPr>
              <a:t>o celodenní překážky v práci                       a o celodenní dovolenou</a:t>
            </a:r>
            <a:r>
              <a:rPr lang="cs-CZ" dirty="0">
                <a:solidFill>
                  <a:schemeClr val="tx1"/>
                </a:solidFill>
              </a:rPr>
              <a:t>; </a:t>
            </a:r>
            <a:r>
              <a:rPr lang="cs-CZ" b="1" dirty="0">
                <a:solidFill>
                  <a:srgbClr val="FF0000"/>
                </a:solidFill>
              </a:rPr>
              <a:t>o dny kalendářní, nebo pracovní</a:t>
            </a:r>
            <a:r>
              <a:rPr lang="cs-CZ" dirty="0">
                <a:solidFill>
                  <a:schemeClr val="tx1"/>
                </a:solidFill>
              </a:rPr>
              <a:t>?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360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99032" y="1106424"/>
            <a:ext cx="8323802" cy="1563624"/>
          </a:xfrm>
        </p:spPr>
        <p:txBody>
          <a:bodyPr>
            <a:normAutofit fontScale="90000"/>
          </a:bodyPr>
          <a:lstStyle/>
          <a:p>
            <a:pPr algn="l"/>
            <a:br>
              <a:rPr lang="cs-CZ" sz="2800" u="sng" dirty="0"/>
            </a:br>
            <a:br>
              <a:rPr lang="cs-CZ" sz="2800" u="sng" dirty="0"/>
            </a:br>
            <a:br>
              <a:rPr lang="cs-CZ" sz="2800" u="sng" dirty="0"/>
            </a:br>
            <a:r>
              <a:rPr lang="cs-CZ" sz="2700" b="1" u="sng" dirty="0">
                <a:latin typeface="+mn-lt"/>
              </a:rPr>
              <a:t>Pracovní poměr na dobu určitou</a:t>
            </a:r>
            <a:br>
              <a:rPr lang="cs-CZ" sz="2700" b="1" u="sng" dirty="0">
                <a:latin typeface="+mn-lt"/>
              </a:rPr>
            </a:br>
            <a:r>
              <a:rPr lang="cs-CZ" sz="2700" dirty="0">
                <a:latin typeface="+mn-lt"/>
              </a:rPr>
              <a:t>(§ 39 ZP a zvláštní právní předpisy)</a:t>
            </a:r>
            <a:br>
              <a:rPr lang="cs-CZ" dirty="0"/>
            </a:br>
            <a:endParaRPr lang="cs-CZ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B13C2CD4-91FE-4A59-8211-06430A0099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9032" y="2057400"/>
            <a:ext cx="9268968" cy="4078224"/>
          </a:xfrm>
        </p:spPr>
        <p:txBody>
          <a:bodyPr>
            <a:noAutofit/>
          </a:bodyPr>
          <a:lstStyle/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00B050"/>
                </a:solidFill>
              </a:rPr>
              <a:t>základní parametry </a:t>
            </a:r>
            <a:r>
              <a:rPr lang="cs-CZ" dirty="0">
                <a:solidFill>
                  <a:schemeClr val="tx1"/>
                </a:solidFill>
              </a:rPr>
              <a:t>(</a:t>
            </a:r>
            <a:r>
              <a:rPr lang="cs-CZ" b="1" dirty="0">
                <a:solidFill>
                  <a:schemeClr val="tx1"/>
                </a:solidFill>
              </a:rPr>
              <a:t>maximální možná délka </a:t>
            </a:r>
            <a:r>
              <a:rPr lang="cs-CZ" dirty="0">
                <a:solidFill>
                  <a:schemeClr val="tx1"/>
                </a:solidFill>
              </a:rPr>
              <a:t>a počet opakování)</a:t>
            </a: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výjimky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b="1" dirty="0">
                <a:solidFill>
                  <a:schemeClr val="tx1"/>
                </a:solidFill>
              </a:rPr>
              <a:t>ze základních pravidel </a:t>
            </a:r>
            <a:r>
              <a:rPr lang="cs-CZ" dirty="0">
                <a:solidFill>
                  <a:schemeClr val="tx1"/>
                </a:solidFill>
              </a:rPr>
              <a:t>(postup dle </a:t>
            </a:r>
            <a:r>
              <a:rPr lang="cs-CZ" b="1" dirty="0">
                <a:solidFill>
                  <a:schemeClr val="tx1"/>
                </a:solidFill>
              </a:rPr>
              <a:t>zvláštních právních předpisů </a:t>
            </a:r>
            <a:r>
              <a:rPr lang="cs-CZ" dirty="0">
                <a:solidFill>
                  <a:schemeClr val="tx1"/>
                </a:solidFill>
              </a:rPr>
              <a:t>– např. úředníci ÚSC nebo pedagogičtí pracovníci; </a:t>
            </a:r>
            <a:r>
              <a:rPr lang="cs-CZ" b="1" dirty="0">
                <a:solidFill>
                  <a:schemeClr val="tx1"/>
                </a:solidFill>
              </a:rPr>
              <a:t>jak je to     se zástupy </a:t>
            </a:r>
            <a:r>
              <a:rPr lang="cs-CZ" dirty="0">
                <a:solidFill>
                  <a:schemeClr val="tx1"/>
                </a:solidFill>
              </a:rPr>
              <a:t>za dobu překážky v práci?)</a:t>
            </a: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</a:rPr>
              <a:t>pozor na tzv.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hraniční datum </a:t>
            </a:r>
            <a:r>
              <a:rPr lang="cs-CZ" dirty="0">
                <a:solidFill>
                  <a:schemeClr val="tx1"/>
                </a:solidFill>
              </a:rPr>
              <a:t>(jaký má význam a kdy ho lze použít)</a:t>
            </a: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tx1"/>
                </a:solidFill>
              </a:rPr>
              <a:t>hraje roli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druh práce nebo způsob skončení </a:t>
            </a:r>
            <a:r>
              <a:rPr lang="cs-CZ" b="1" dirty="0">
                <a:solidFill>
                  <a:schemeClr val="tx1"/>
                </a:solidFill>
              </a:rPr>
              <a:t>předchozího PP</a:t>
            </a:r>
            <a:r>
              <a:rPr lang="cs-CZ" dirty="0">
                <a:solidFill>
                  <a:schemeClr val="tx1"/>
                </a:solidFill>
              </a:rPr>
              <a:t>?</a:t>
            </a: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tx1"/>
                </a:solidFill>
              </a:rPr>
              <a:t>změna doby trvání PP v důsledku </a:t>
            </a:r>
            <a:r>
              <a:rPr lang="cs-CZ" b="1" dirty="0">
                <a:solidFill>
                  <a:srgbClr val="FF0000"/>
                </a:solidFill>
              </a:rPr>
              <a:t>nesprávného sjednání              </a:t>
            </a:r>
            <a:r>
              <a:rPr lang="cs-CZ" dirty="0">
                <a:solidFill>
                  <a:schemeClr val="tx1"/>
                </a:solidFill>
              </a:rPr>
              <a:t>(rozdílný náhled Nejvyššího soudu a Ústavního soudu; rizika pro zaměstnavatele)</a:t>
            </a: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tx1"/>
                </a:solidFill>
              </a:rPr>
              <a:t>doba trvání PP a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dočasná změna druhu práce </a:t>
            </a:r>
            <a:r>
              <a:rPr lang="cs-CZ" dirty="0">
                <a:solidFill>
                  <a:schemeClr val="tx1"/>
                </a:solidFill>
              </a:rPr>
              <a:t>(nezaměňovat!)</a:t>
            </a:r>
          </a:p>
        </p:txBody>
      </p:sp>
    </p:spTree>
    <p:extLst>
      <p:ext uri="{BB962C8B-B14F-4D97-AF65-F5344CB8AC3E}">
        <p14:creationId xmlns:p14="http://schemas.microsoft.com/office/powerpoint/2010/main" val="28892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99032" y="420624"/>
            <a:ext cx="8323802" cy="1417320"/>
          </a:xfrm>
        </p:spPr>
        <p:txBody>
          <a:bodyPr>
            <a:normAutofit fontScale="90000"/>
          </a:bodyPr>
          <a:lstStyle/>
          <a:p>
            <a:pPr algn="l"/>
            <a:br>
              <a:rPr lang="cs-CZ" sz="2800" u="sng" dirty="0"/>
            </a:br>
            <a:br>
              <a:rPr lang="cs-CZ" sz="2800" u="sng" dirty="0"/>
            </a:br>
            <a:br>
              <a:rPr lang="cs-CZ" sz="2800" u="sng" dirty="0"/>
            </a:br>
            <a:r>
              <a:rPr lang="cs-CZ" sz="2700" b="1" u="sng" dirty="0">
                <a:latin typeface="+mn-lt"/>
              </a:rPr>
              <a:t>Převedení na jinou práci</a:t>
            </a:r>
            <a:br>
              <a:rPr lang="cs-CZ" sz="2700" b="1" u="sng" dirty="0">
                <a:latin typeface="+mn-lt"/>
              </a:rPr>
            </a:br>
            <a:r>
              <a:rPr lang="cs-CZ" sz="2800" dirty="0">
                <a:latin typeface="+mn-lt"/>
              </a:rPr>
              <a:t>(§ 41 ZP)</a:t>
            </a:r>
            <a:endParaRPr lang="cs-CZ" sz="2700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B13C2CD4-91FE-4A59-8211-06430A0099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9032" y="1959428"/>
            <a:ext cx="9268968" cy="4359075"/>
          </a:xfrm>
        </p:spPr>
        <p:txBody>
          <a:bodyPr>
            <a:noAutofit/>
          </a:bodyPr>
          <a:lstStyle/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</a:rPr>
              <a:t>jednostranná </a:t>
            </a:r>
            <a:r>
              <a:rPr lang="cs-CZ" b="1" dirty="0">
                <a:solidFill>
                  <a:schemeClr val="tx1"/>
                </a:solidFill>
              </a:rPr>
              <a:t>změna obsahu pracovního poměru co do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druhu práce</a:t>
            </a:r>
            <a:r>
              <a:rPr lang="cs-CZ" dirty="0">
                <a:solidFill>
                  <a:schemeClr val="tx1"/>
                </a:solidFill>
              </a:rPr>
              <a:t>; zaměstnanci vzniká </a:t>
            </a:r>
            <a:r>
              <a:rPr lang="cs-CZ" b="1" dirty="0">
                <a:solidFill>
                  <a:schemeClr val="tx1"/>
                </a:solidFill>
              </a:rPr>
              <a:t>povinnost konat jinou práci</a:t>
            </a:r>
            <a:r>
              <a:rPr lang="cs-CZ" dirty="0">
                <a:solidFill>
                  <a:schemeClr val="tx1"/>
                </a:solidFill>
              </a:rPr>
              <a:t>, než ke které se zavázal v pracovní smlouvě</a:t>
            </a:r>
            <a:endParaRPr lang="cs-CZ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</a:rPr>
              <a:t>musí jít o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práci vhodnou </a:t>
            </a:r>
            <a:r>
              <a:rPr lang="cs-CZ" dirty="0">
                <a:solidFill>
                  <a:schemeClr val="tx1"/>
                </a:solidFill>
              </a:rPr>
              <a:t>z hlediska jeho </a:t>
            </a:r>
            <a:r>
              <a:rPr lang="cs-CZ" b="1" dirty="0">
                <a:solidFill>
                  <a:schemeClr val="tx1"/>
                </a:solidFill>
              </a:rPr>
              <a:t>zdravotního stavu, schopností a pokud možno kvalifikace</a:t>
            </a:r>
            <a:r>
              <a:rPr lang="cs-CZ" dirty="0">
                <a:solidFill>
                  <a:schemeClr val="tx1"/>
                </a:solidFill>
              </a:rPr>
              <a:t> (v některých případech nutnost vstupní lékařské prohlídky)</a:t>
            </a:r>
            <a:endParaRPr lang="cs-CZ" b="1" dirty="0">
              <a:solidFill>
                <a:schemeClr val="tx1"/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</a:rPr>
              <a:t>jen ze </a:t>
            </a:r>
            <a:r>
              <a:rPr lang="cs-CZ" b="1" dirty="0">
                <a:solidFill>
                  <a:srgbClr val="00B050"/>
                </a:solidFill>
              </a:rPr>
              <a:t>zákonných důvodů</a:t>
            </a:r>
            <a:r>
              <a:rPr lang="cs-CZ" dirty="0">
                <a:solidFill>
                  <a:schemeClr val="tx1"/>
                </a:solidFill>
              </a:rPr>
              <a:t>; jde např. o: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b="1" dirty="0">
                <a:solidFill>
                  <a:srgbClr val="FF0000"/>
                </a:solidFill>
              </a:rPr>
              <a:t>dlouhodobé pozbytí </a:t>
            </a:r>
            <a:r>
              <a:rPr lang="cs-CZ" b="1" dirty="0">
                <a:solidFill>
                  <a:schemeClr val="tx1"/>
                </a:solidFill>
              </a:rPr>
              <a:t>zdravotní způsobilosti k práci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b="1" dirty="0">
                <a:solidFill>
                  <a:schemeClr val="tx1"/>
                </a:solidFill>
              </a:rPr>
              <a:t>postup po rozvázání pracovního poměru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výpovědí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např. pro neuspokojivé pracovní výsledky nebo porušení „pracovní kázně“</a:t>
            </a:r>
          </a:p>
          <a:p>
            <a:pPr algn="l"/>
            <a:endParaRPr lang="cs-CZ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374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99032" y="1005840"/>
            <a:ext cx="8323802" cy="1664208"/>
          </a:xfrm>
        </p:spPr>
        <p:txBody>
          <a:bodyPr>
            <a:normAutofit fontScale="90000"/>
          </a:bodyPr>
          <a:lstStyle/>
          <a:p>
            <a:pPr algn="l"/>
            <a:br>
              <a:rPr lang="cs-CZ" sz="2800" u="sng" dirty="0"/>
            </a:br>
            <a:br>
              <a:rPr lang="cs-CZ" sz="2800" u="sng" dirty="0"/>
            </a:br>
            <a:br>
              <a:rPr lang="cs-CZ" sz="2800" u="sng" dirty="0"/>
            </a:br>
            <a:r>
              <a:rPr lang="cs-CZ" sz="2700" b="1" u="sng" dirty="0">
                <a:latin typeface="+mn-lt"/>
              </a:rPr>
              <a:t>Neuspokojivé pracovní výsledky</a:t>
            </a:r>
            <a:br>
              <a:rPr lang="cs-CZ" sz="2700" b="1" u="sng" dirty="0">
                <a:latin typeface="+mn-lt"/>
              </a:rPr>
            </a:br>
            <a:r>
              <a:rPr lang="cs-CZ" sz="2700" dirty="0">
                <a:latin typeface="+mn-lt"/>
              </a:rPr>
              <a:t>(§ 52 písm. f) ZP)</a:t>
            </a:r>
            <a:br>
              <a:rPr lang="cs-CZ" dirty="0"/>
            </a:br>
            <a:endParaRPr lang="cs-CZ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B13C2CD4-91FE-4A59-8211-06430A0099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9032" y="2066544"/>
            <a:ext cx="9268968" cy="3913632"/>
          </a:xfrm>
        </p:spPr>
        <p:txBody>
          <a:bodyPr>
            <a:noAutofit/>
          </a:bodyPr>
          <a:lstStyle/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předpoklady vs. požadavky </a:t>
            </a:r>
            <a:r>
              <a:rPr lang="cs-CZ" dirty="0">
                <a:solidFill>
                  <a:schemeClr val="tx1"/>
                </a:solidFill>
              </a:rPr>
              <a:t>(definice a </a:t>
            </a:r>
            <a:r>
              <a:rPr lang="cs-CZ" b="1" dirty="0">
                <a:solidFill>
                  <a:schemeClr val="tx1"/>
                </a:solidFill>
              </a:rPr>
              <a:t>rozdíly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</a:rPr>
              <a:t>co jsou </a:t>
            </a:r>
            <a:r>
              <a:rPr lang="cs-CZ" b="1" dirty="0">
                <a:solidFill>
                  <a:srgbClr val="FF0000"/>
                </a:solidFill>
              </a:rPr>
              <a:t>neuspokojivé pracovní výsledky                                                   </a:t>
            </a:r>
            <a:r>
              <a:rPr lang="cs-CZ" dirty="0">
                <a:solidFill>
                  <a:schemeClr val="tx1"/>
                </a:solidFill>
              </a:rPr>
              <a:t>(</a:t>
            </a:r>
            <a:r>
              <a:rPr lang="cs-CZ" b="1" dirty="0">
                <a:solidFill>
                  <a:schemeClr val="tx1"/>
                </a:solidFill>
              </a:rPr>
              <a:t>osoba zaměstnance</a:t>
            </a:r>
            <a:r>
              <a:rPr lang="cs-CZ" dirty="0">
                <a:solidFill>
                  <a:schemeClr val="tx1"/>
                </a:solidFill>
              </a:rPr>
              <a:t>; co když zaměstnavatel nevytvořil podmínky?)</a:t>
            </a: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formální podmínky </a:t>
            </a:r>
            <a:r>
              <a:rPr lang="cs-CZ" dirty="0">
                <a:solidFill>
                  <a:schemeClr val="tx1"/>
                </a:solidFill>
              </a:rPr>
              <a:t>(písemná </a:t>
            </a:r>
            <a:r>
              <a:rPr lang="cs-CZ" b="1" dirty="0">
                <a:solidFill>
                  <a:schemeClr val="tx1"/>
                </a:solidFill>
              </a:rPr>
              <a:t>výzva</a:t>
            </a:r>
            <a:r>
              <a:rPr lang="cs-CZ" dirty="0">
                <a:solidFill>
                  <a:schemeClr val="tx1"/>
                </a:solidFill>
              </a:rPr>
              <a:t> k odstranění a určení </a:t>
            </a:r>
            <a:r>
              <a:rPr lang="cs-CZ" b="1" dirty="0">
                <a:solidFill>
                  <a:schemeClr val="tx1"/>
                </a:solidFill>
              </a:rPr>
              <a:t>přiměřené lhůty</a:t>
            </a:r>
            <a:r>
              <a:rPr lang="cs-CZ" dirty="0">
                <a:solidFill>
                  <a:schemeClr val="tx1"/>
                </a:solidFill>
              </a:rPr>
              <a:t> za tímto účelem)</a:t>
            </a: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00B050"/>
                </a:solidFill>
              </a:rPr>
              <a:t>reakce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 zaměstnance </a:t>
            </a:r>
            <a:r>
              <a:rPr lang="cs-CZ" dirty="0">
                <a:solidFill>
                  <a:schemeClr val="tx1"/>
                </a:solidFill>
              </a:rPr>
              <a:t>na výzvu a </a:t>
            </a:r>
            <a:r>
              <a:rPr lang="cs-CZ" b="1" dirty="0">
                <a:solidFill>
                  <a:schemeClr val="tx1"/>
                </a:solidFill>
              </a:rPr>
              <a:t>další postup zaměstnavatele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                                    </a:t>
            </a:r>
            <a:r>
              <a:rPr lang="cs-CZ" dirty="0">
                <a:solidFill>
                  <a:schemeClr val="tx1"/>
                </a:solidFill>
              </a:rPr>
              <a:t>(tři možné varianty)</a:t>
            </a:r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402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99032" y="841248"/>
            <a:ext cx="8323802" cy="960120"/>
          </a:xfrm>
        </p:spPr>
        <p:txBody>
          <a:bodyPr>
            <a:normAutofit fontScale="90000"/>
          </a:bodyPr>
          <a:lstStyle/>
          <a:p>
            <a:pPr algn="l"/>
            <a:br>
              <a:rPr lang="cs-CZ" sz="2800" u="sng" dirty="0"/>
            </a:br>
            <a:br>
              <a:rPr lang="cs-CZ" sz="2800" u="sng" dirty="0"/>
            </a:br>
            <a:br>
              <a:rPr lang="cs-CZ" sz="2800" u="sng" dirty="0"/>
            </a:br>
            <a:r>
              <a:rPr lang="cs-CZ" sz="2700" b="1" u="sng" dirty="0">
                <a:latin typeface="+mn-lt"/>
              </a:rPr>
              <a:t>Porušení „pracovní kázně“</a:t>
            </a:r>
            <a:r>
              <a:rPr lang="cs-CZ" sz="2700" b="1" dirty="0">
                <a:solidFill>
                  <a:srgbClr val="00B050"/>
                </a:solidFill>
                <a:latin typeface="+mn-lt"/>
              </a:rPr>
              <a:t>                                                                   </a:t>
            </a:r>
            <a:r>
              <a:rPr lang="cs-CZ" sz="2700" dirty="0">
                <a:latin typeface="+mn-lt"/>
              </a:rPr>
              <a:t>(§ 52 písm. g) a § 55 odst. 1 písm. b) ZP)</a:t>
            </a:r>
            <a:endParaRPr lang="cs-CZ" sz="2700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B13C2CD4-91FE-4A59-8211-06430A0099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9032" y="1993392"/>
            <a:ext cx="9268968" cy="4471416"/>
          </a:xfrm>
        </p:spPr>
        <p:txBody>
          <a:bodyPr>
            <a:noAutofit/>
          </a:bodyPr>
          <a:lstStyle/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</a:rPr>
              <a:t>co lze za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porušení „pracovní kázně“ </a:t>
            </a:r>
            <a:r>
              <a:rPr lang="cs-CZ" b="1" dirty="0">
                <a:solidFill>
                  <a:schemeClr val="tx1"/>
                </a:solidFill>
              </a:rPr>
              <a:t>vůbec považovat</a:t>
            </a:r>
            <a:r>
              <a:rPr lang="cs-CZ" dirty="0">
                <a:solidFill>
                  <a:schemeClr val="tx1"/>
                </a:solidFill>
              </a:rPr>
              <a:t> a na co v té souvislosti </a:t>
            </a:r>
            <a:r>
              <a:rPr lang="cs-CZ" b="1" dirty="0">
                <a:solidFill>
                  <a:srgbClr val="FF0000"/>
                </a:solidFill>
              </a:rPr>
              <a:t>nezapomenout</a:t>
            </a:r>
            <a:r>
              <a:rPr lang="cs-CZ" dirty="0">
                <a:solidFill>
                  <a:schemeClr val="tx1"/>
                </a:solidFill>
              </a:rPr>
              <a:t> (porušení jaké povinnosti; zavinění; správné posouzení intenzity)</a:t>
            </a:r>
            <a:endParaRPr lang="cs-CZ" sz="2400" b="1" dirty="0"/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posouzení intenzity porušení </a:t>
            </a:r>
            <a:r>
              <a:rPr lang="cs-CZ" b="1" dirty="0">
                <a:solidFill>
                  <a:schemeClr val="tx1"/>
                </a:solidFill>
              </a:rPr>
              <a:t>„pracovní kázně“                                      </a:t>
            </a:r>
            <a:r>
              <a:rPr lang="cs-CZ" dirty="0">
                <a:solidFill>
                  <a:schemeClr val="tx1"/>
                </a:solidFill>
              </a:rPr>
              <a:t>(jaké parametry zvažovat; jaké způsoby rozvázání přicházejí v úvahu;     na co si dávat pozor)</a:t>
            </a:r>
            <a:endParaRPr lang="cs-CZ" sz="2400" b="1" dirty="0">
              <a:solidFill>
                <a:schemeClr val="tx1"/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tx1"/>
                </a:solidFill>
              </a:rPr>
              <a:t>porušení „pracovní kázně“ </a:t>
            </a:r>
            <a:r>
              <a:rPr lang="cs-CZ" b="1" dirty="0">
                <a:solidFill>
                  <a:srgbClr val="00B050"/>
                </a:solidFill>
              </a:rPr>
              <a:t>zvlášť hrubým způsobem                      </a:t>
            </a:r>
            <a:r>
              <a:rPr lang="cs-CZ" sz="2400" dirty="0">
                <a:solidFill>
                  <a:schemeClr val="tx1"/>
                </a:solidFill>
              </a:rPr>
              <a:t>(příklady z praxe a ze soudní judikatury; kolik dnů </a:t>
            </a:r>
            <a:r>
              <a:rPr lang="cs-CZ" sz="2400" b="1" dirty="0">
                <a:solidFill>
                  <a:schemeClr val="tx1"/>
                </a:solidFill>
              </a:rPr>
              <a:t>neomluvené absence </a:t>
            </a:r>
            <a:r>
              <a:rPr lang="cs-CZ" sz="2400" dirty="0">
                <a:solidFill>
                  <a:schemeClr val="tx1"/>
                </a:solidFill>
              </a:rPr>
              <a:t>stačí k rozvázání?; možnost </a:t>
            </a:r>
            <a:r>
              <a:rPr lang="cs-CZ" sz="2400" b="1" dirty="0">
                <a:solidFill>
                  <a:schemeClr val="tx1"/>
                </a:solidFill>
              </a:rPr>
              <a:t>okamžitého zrušení </a:t>
            </a:r>
            <a:r>
              <a:rPr lang="cs-CZ" sz="2400" dirty="0">
                <a:solidFill>
                  <a:schemeClr val="tx1"/>
                </a:solidFill>
              </a:rPr>
              <a:t>pracovního poměru)</a:t>
            </a: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00B050"/>
                </a:solidFill>
              </a:rPr>
              <a:t>s</a:t>
            </a:r>
            <a:r>
              <a:rPr lang="cs-CZ" sz="2400" b="1" dirty="0">
                <a:solidFill>
                  <a:srgbClr val="00B050"/>
                </a:solidFill>
              </a:rPr>
              <a:t>oustavné méně závažné porušování </a:t>
            </a:r>
            <a:r>
              <a:rPr lang="cs-CZ" sz="2400" b="1" dirty="0">
                <a:solidFill>
                  <a:schemeClr val="tx1"/>
                </a:solidFill>
              </a:rPr>
              <a:t>„pracovní kázně“</a:t>
            </a:r>
            <a:r>
              <a:rPr lang="cs-CZ" sz="2400" dirty="0">
                <a:solidFill>
                  <a:schemeClr val="tx1"/>
                </a:solidFill>
              </a:rPr>
              <a:t>                      (kolik porušení je třeba?; jak vyložit pojem „soustavnost“; význam      tzv. </a:t>
            </a:r>
            <a:r>
              <a:rPr lang="cs-CZ" sz="2400" b="1" dirty="0">
                <a:solidFill>
                  <a:srgbClr val="FF0000"/>
                </a:solidFill>
              </a:rPr>
              <a:t>vytýkacího dopisu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  <a:endParaRPr lang="cs-CZ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16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8CE22F-77F6-2F41-A06F-308599F0E1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43D782-5BCC-32D5-1176-4B870939AB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9032" y="420624"/>
            <a:ext cx="8323802" cy="1417320"/>
          </a:xfrm>
        </p:spPr>
        <p:txBody>
          <a:bodyPr>
            <a:normAutofit fontScale="90000"/>
          </a:bodyPr>
          <a:lstStyle/>
          <a:p>
            <a:pPr algn="l"/>
            <a:br>
              <a:rPr lang="cs-CZ" sz="2800" u="sng" dirty="0"/>
            </a:br>
            <a:br>
              <a:rPr lang="cs-CZ" sz="2800" u="sng" dirty="0"/>
            </a:br>
            <a:br>
              <a:rPr lang="cs-CZ" sz="2800" u="sng" dirty="0"/>
            </a:br>
            <a:r>
              <a:rPr lang="cs-CZ" sz="2700" b="1" u="sng" dirty="0">
                <a:latin typeface="+mn-lt"/>
              </a:rPr>
              <a:t>Pracovní doba a doba odpočinku obecně</a:t>
            </a:r>
            <a:br>
              <a:rPr lang="cs-CZ" sz="2700" b="1" u="sng" dirty="0">
                <a:latin typeface="+mn-lt"/>
              </a:rPr>
            </a:br>
            <a:r>
              <a:rPr lang="cs-CZ" sz="2800" dirty="0">
                <a:latin typeface="+mn-lt"/>
              </a:rPr>
              <a:t>(§ 78 ZP)</a:t>
            </a:r>
            <a:endParaRPr lang="cs-CZ" sz="2700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35ED0997-6EED-7237-29C2-6D357C7788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9032" y="1956816"/>
            <a:ext cx="9268968" cy="4361688"/>
          </a:xfrm>
        </p:spPr>
        <p:txBody>
          <a:bodyPr>
            <a:noAutofit/>
          </a:bodyPr>
          <a:lstStyle/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pravidla o </a:t>
            </a:r>
            <a:r>
              <a:rPr lang="cs-CZ" b="1" dirty="0">
                <a:solidFill>
                  <a:srgbClr val="00B050"/>
                </a:solidFill>
              </a:rPr>
              <a:t>pracovní době a době odpočinku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b="1" dirty="0">
                <a:solidFill>
                  <a:schemeClr val="tx1"/>
                </a:solidFill>
              </a:rPr>
              <a:t>se vztahují jak na zaměstnance v PP, tak na zaměstnance v rámci DPP a DPČ</a:t>
            </a:r>
            <a:r>
              <a:rPr lang="cs-CZ" dirty="0">
                <a:solidFill>
                  <a:schemeClr val="tx1"/>
                </a:solidFill>
              </a:rPr>
              <a:t> (dodržení maximální délky směny; pravidla o přestávce v práci na jídlo a oddech; poskytnutí nepřetržitých odpočinků; evidence odpracovaných hodin atd.) </a:t>
            </a:r>
            <a:endParaRPr lang="cs-CZ" b="1" dirty="0">
              <a:solidFill>
                <a:schemeClr val="tx1"/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pracovní doba </a:t>
            </a:r>
            <a:r>
              <a:rPr lang="cs-CZ" b="1" dirty="0">
                <a:solidFill>
                  <a:schemeClr val="tx1"/>
                </a:solidFill>
              </a:rPr>
              <a:t>a povinnost zaměstnance </a:t>
            </a:r>
            <a:r>
              <a:rPr lang="cs-CZ" b="1" dirty="0">
                <a:solidFill>
                  <a:srgbClr val="FF0000"/>
                </a:solidFill>
              </a:rPr>
              <a:t>konat práci </a:t>
            </a:r>
            <a:r>
              <a:rPr lang="cs-CZ" dirty="0">
                <a:solidFill>
                  <a:schemeClr val="tx1"/>
                </a:solidFill>
              </a:rPr>
              <a:t>(být k ní připraven na pracovišti zaměstnavatele) a </a:t>
            </a:r>
            <a:r>
              <a:rPr lang="cs-CZ" b="1" dirty="0">
                <a:solidFill>
                  <a:schemeClr val="tx1"/>
                </a:solidFill>
              </a:rPr>
              <a:t>povinnost zaměstnavatele </a:t>
            </a:r>
            <a:r>
              <a:rPr lang="cs-CZ" b="1" dirty="0">
                <a:solidFill>
                  <a:srgbClr val="FF0000"/>
                </a:solidFill>
              </a:rPr>
              <a:t>přidělovat práci</a:t>
            </a:r>
            <a:r>
              <a:rPr lang="cs-CZ" dirty="0">
                <a:solidFill>
                  <a:schemeClr val="tx1"/>
                </a:solidFill>
              </a:rPr>
              <a:t>; vše ostatní jako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doba odpočinku</a:t>
            </a:r>
            <a:endParaRPr lang="cs-CZ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tx1"/>
                </a:solidFill>
              </a:rPr>
              <a:t>vazba na </a:t>
            </a:r>
            <a:r>
              <a:rPr lang="cs-CZ" b="1" dirty="0">
                <a:solidFill>
                  <a:srgbClr val="00B050"/>
                </a:solidFill>
              </a:rPr>
              <a:t>další pracovněprávní instituty </a:t>
            </a:r>
            <a:r>
              <a:rPr lang="cs-CZ" dirty="0">
                <a:solidFill>
                  <a:schemeClr val="tx1"/>
                </a:solidFill>
              </a:rPr>
              <a:t>(odměňování; překážky v práci; dovolená atd.)</a:t>
            </a:r>
          </a:p>
          <a:p>
            <a:pPr algn="l"/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  <a:p>
            <a:pPr algn="l"/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>
              <a:solidFill>
                <a:schemeClr val="tx1"/>
              </a:solidFill>
            </a:endParaRPr>
          </a:p>
          <a:p>
            <a:pPr algn="l"/>
            <a:endParaRPr lang="cs-CZ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814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99032" y="420624"/>
            <a:ext cx="8323802" cy="1417320"/>
          </a:xfrm>
        </p:spPr>
        <p:txBody>
          <a:bodyPr>
            <a:normAutofit fontScale="90000"/>
          </a:bodyPr>
          <a:lstStyle/>
          <a:p>
            <a:pPr algn="l"/>
            <a:br>
              <a:rPr lang="cs-CZ" sz="2800" u="sng" dirty="0"/>
            </a:br>
            <a:br>
              <a:rPr lang="cs-CZ" sz="2800" u="sng" dirty="0"/>
            </a:br>
            <a:br>
              <a:rPr lang="cs-CZ" sz="2800" u="sng" dirty="0"/>
            </a:br>
            <a:r>
              <a:rPr lang="cs-CZ" sz="2700" b="1" u="sng" dirty="0">
                <a:latin typeface="+mn-lt"/>
              </a:rPr>
              <a:t>Pracovní doba a doba odpočinku obecně</a:t>
            </a:r>
            <a:br>
              <a:rPr lang="cs-CZ" sz="2700" b="1" u="sng" dirty="0">
                <a:latin typeface="+mn-lt"/>
              </a:rPr>
            </a:br>
            <a:r>
              <a:rPr lang="cs-CZ" sz="2800" dirty="0">
                <a:latin typeface="+mn-lt"/>
              </a:rPr>
              <a:t>(§ 78 ZP)</a:t>
            </a:r>
            <a:endParaRPr lang="cs-CZ" sz="2700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B13C2CD4-91FE-4A59-8211-06430A0099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9032" y="1956816"/>
            <a:ext cx="9268968" cy="4361688"/>
          </a:xfrm>
        </p:spPr>
        <p:txBody>
          <a:bodyPr>
            <a:noAutofit/>
          </a:bodyPr>
          <a:lstStyle/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tx1"/>
                </a:solidFill>
              </a:rPr>
              <a:t>kde </a:t>
            </a:r>
            <a:r>
              <a:rPr lang="cs-CZ" dirty="0">
                <a:solidFill>
                  <a:schemeClr val="tx1"/>
                </a:solidFill>
              </a:rPr>
              <a:t>pracovní doba naopak </a:t>
            </a:r>
            <a:r>
              <a:rPr lang="cs-CZ" b="1" dirty="0">
                <a:solidFill>
                  <a:srgbClr val="FF0000"/>
                </a:solidFill>
              </a:rPr>
              <a:t>nehraje roli </a:t>
            </a:r>
            <a:r>
              <a:rPr lang="cs-CZ" dirty="0">
                <a:solidFill>
                  <a:schemeClr val="tx1"/>
                </a:solidFill>
              </a:rPr>
              <a:t>(porušení „pracovní kázně“; definice pracovního úrazu)</a:t>
            </a:r>
            <a:endParaRPr lang="cs-CZ" b="1" dirty="0">
              <a:solidFill>
                <a:schemeClr val="tx1"/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tx1"/>
                </a:solidFill>
              </a:rPr>
              <a:t>až na </a:t>
            </a:r>
            <a:r>
              <a:rPr lang="cs-CZ" b="1" dirty="0">
                <a:solidFill>
                  <a:srgbClr val="FF0000"/>
                </a:solidFill>
              </a:rPr>
              <a:t>výjimky</a:t>
            </a:r>
            <a:r>
              <a:rPr lang="cs-CZ" b="1" dirty="0">
                <a:solidFill>
                  <a:schemeClr val="tx1"/>
                </a:solidFill>
              </a:rPr>
              <a:t> je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pracovní doba </a:t>
            </a:r>
            <a:r>
              <a:rPr lang="cs-CZ" b="1" dirty="0">
                <a:solidFill>
                  <a:srgbClr val="00B050"/>
                </a:solidFill>
              </a:rPr>
              <a:t>v dispozici zaměstnavatele </a:t>
            </a:r>
            <a:r>
              <a:rPr lang="cs-CZ" dirty="0">
                <a:solidFill>
                  <a:schemeClr val="tx1"/>
                </a:solidFill>
              </a:rPr>
              <a:t>– rozvržení; začátek, konec a délka směn; pracovní režim</a:t>
            </a: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</a:rPr>
              <a:t>proč je lepší </a:t>
            </a:r>
            <a:r>
              <a:rPr lang="cs-CZ" b="1" dirty="0">
                <a:solidFill>
                  <a:srgbClr val="FF0000"/>
                </a:solidFill>
              </a:rPr>
              <a:t>nemít</a:t>
            </a:r>
            <a:r>
              <a:rPr lang="cs-CZ" b="1" dirty="0">
                <a:solidFill>
                  <a:schemeClr val="tx1"/>
                </a:solidFill>
              </a:rPr>
              <a:t> zmínku o parametrech pracovní doby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v pracovní smlouvě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(ujednání vs. informace)</a:t>
            </a:r>
            <a:endParaRPr lang="cs-CZ" b="1" dirty="0">
              <a:solidFill>
                <a:schemeClr val="tx1"/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  <a:p>
            <a:pPr algn="l"/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>
              <a:solidFill>
                <a:schemeClr val="tx1"/>
              </a:solidFill>
            </a:endParaRPr>
          </a:p>
          <a:p>
            <a:pPr algn="l"/>
            <a:endParaRPr lang="cs-CZ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914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99032" y="420624"/>
            <a:ext cx="8323802" cy="1417320"/>
          </a:xfrm>
        </p:spPr>
        <p:txBody>
          <a:bodyPr>
            <a:normAutofit fontScale="90000"/>
          </a:bodyPr>
          <a:lstStyle/>
          <a:p>
            <a:pPr algn="l"/>
            <a:br>
              <a:rPr lang="cs-CZ" sz="2800" u="sng" dirty="0"/>
            </a:br>
            <a:br>
              <a:rPr lang="cs-CZ" sz="2800" u="sng" dirty="0"/>
            </a:br>
            <a:br>
              <a:rPr lang="cs-CZ" sz="2800" u="sng" dirty="0"/>
            </a:br>
            <a:r>
              <a:rPr lang="cs-CZ" sz="2700" b="1" u="sng" dirty="0">
                <a:latin typeface="+mn-lt"/>
              </a:rPr>
              <a:t>Rozvržení pracovní doby v PP</a:t>
            </a:r>
            <a:br>
              <a:rPr lang="cs-CZ" sz="2700" b="1" u="sng" dirty="0">
                <a:latin typeface="+mn-lt"/>
              </a:rPr>
            </a:br>
            <a:r>
              <a:rPr lang="cs-CZ" sz="2800" dirty="0">
                <a:latin typeface="+mn-lt"/>
              </a:rPr>
              <a:t>(§ 78 odst. 1 písm. l) a m) a § 84 ZP)</a:t>
            </a:r>
            <a:endParaRPr lang="cs-CZ" sz="2700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B13C2CD4-91FE-4A59-8211-06430A0099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9032" y="1956816"/>
            <a:ext cx="9268968" cy="4480560"/>
          </a:xfrm>
        </p:spPr>
        <p:txBody>
          <a:bodyPr>
            <a:noAutofit/>
          </a:bodyPr>
          <a:lstStyle/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rovnoměrné a nerovnoměrné </a:t>
            </a:r>
            <a:r>
              <a:rPr lang="cs-CZ" b="1" dirty="0">
                <a:solidFill>
                  <a:schemeClr val="tx1"/>
                </a:solidFill>
              </a:rPr>
              <a:t>rozvržení </a:t>
            </a:r>
            <a:r>
              <a:rPr lang="cs-CZ" dirty="0">
                <a:solidFill>
                  <a:schemeClr val="tx1"/>
                </a:solidFill>
              </a:rPr>
              <a:t>pracovní doby – rozdíly;   princip </a:t>
            </a:r>
            <a:r>
              <a:rPr lang="cs-CZ" b="1" dirty="0">
                <a:solidFill>
                  <a:schemeClr val="tx1"/>
                </a:solidFill>
              </a:rPr>
              <a:t>vyrovnávacího období</a:t>
            </a: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00B050"/>
                </a:solidFill>
              </a:rPr>
              <a:t>rozvrh směn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(týdenní pracovní doby)</a:t>
            </a:r>
            <a:r>
              <a:rPr lang="cs-CZ" dirty="0">
                <a:solidFill>
                  <a:schemeClr val="tx1"/>
                </a:solidFill>
              </a:rPr>
              <a:t> – význam; </a:t>
            </a:r>
            <a:r>
              <a:rPr lang="cs-CZ" b="1" dirty="0">
                <a:solidFill>
                  <a:schemeClr val="tx1"/>
                </a:solidFill>
              </a:rPr>
              <a:t>formální podmínky </a:t>
            </a:r>
            <a:r>
              <a:rPr lang="cs-CZ" dirty="0">
                <a:solidFill>
                  <a:schemeClr val="tx1"/>
                </a:solidFill>
              </a:rPr>
              <a:t>(písemná forma a předstih 2 týdnů, není-li dohodnuto jinak); </a:t>
            </a:r>
            <a:r>
              <a:rPr lang="cs-CZ" b="1" dirty="0">
                <a:solidFill>
                  <a:schemeClr val="tx1"/>
                </a:solidFill>
              </a:rPr>
              <a:t>změna rozvrhu </a:t>
            </a:r>
            <a:r>
              <a:rPr lang="cs-CZ" dirty="0">
                <a:solidFill>
                  <a:schemeClr val="tx1"/>
                </a:solidFill>
              </a:rPr>
              <a:t>a důsledky z toho vyplývající </a:t>
            </a: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FF0000"/>
                </a:solidFill>
              </a:rPr>
              <a:t>časté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chyby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b="1" dirty="0">
                <a:solidFill>
                  <a:schemeClr val="tx1"/>
                </a:solidFill>
              </a:rPr>
              <a:t>zaměstnavatelů při nerovnoměrném rozvržení: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b="1" dirty="0">
                <a:solidFill>
                  <a:schemeClr val="tx1"/>
                </a:solidFill>
              </a:rPr>
              <a:t>vazba na tzv.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plánovací kalendář </a:t>
            </a:r>
            <a:r>
              <a:rPr lang="cs-CZ" dirty="0">
                <a:solidFill>
                  <a:schemeClr val="tx1"/>
                </a:solidFill>
              </a:rPr>
              <a:t>(nemá význam) 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b="1" dirty="0">
                <a:solidFill>
                  <a:schemeClr val="tx1"/>
                </a:solidFill>
              </a:rPr>
              <a:t>skrytá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práce přesčas</a:t>
            </a:r>
            <a:r>
              <a:rPr lang="cs-CZ" dirty="0">
                <a:solidFill>
                  <a:schemeClr val="tx1"/>
                </a:solidFill>
              </a:rPr>
              <a:t>, nebo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chybějící hodiny </a:t>
            </a:r>
            <a:r>
              <a:rPr lang="cs-CZ" dirty="0">
                <a:solidFill>
                  <a:schemeClr val="tx1"/>
                </a:solidFill>
              </a:rPr>
              <a:t>(dopad např. do dovolené)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více </a:t>
            </a:r>
            <a:r>
              <a:rPr lang="cs-CZ" b="1" dirty="0">
                <a:solidFill>
                  <a:schemeClr val="tx1"/>
                </a:solidFill>
              </a:rPr>
              <a:t>rozvrhů zároveň </a:t>
            </a:r>
            <a:r>
              <a:rPr lang="cs-CZ" dirty="0">
                <a:solidFill>
                  <a:schemeClr val="tx1"/>
                </a:solidFill>
              </a:rPr>
              <a:t>(pro stejné období)</a:t>
            </a:r>
            <a:endParaRPr lang="cs-CZ" b="1" dirty="0">
              <a:solidFill>
                <a:schemeClr val="tx1"/>
              </a:solidFill>
            </a:endParaRPr>
          </a:p>
          <a:p>
            <a:pPr algn="l"/>
            <a:endParaRPr lang="cs-CZ" b="1" dirty="0">
              <a:solidFill>
                <a:schemeClr val="tx1"/>
              </a:solidFill>
            </a:endParaRPr>
          </a:p>
          <a:p>
            <a:pPr algn="l"/>
            <a:endParaRPr lang="cs-CZ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636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62456" y="438912"/>
            <a:ext cx="8360378" cy="1783080"/>
          </a:xfrm>
        </p:spPr>
        <p:txBody>
          <a:bodyPr>
            <a:normAutofit fontScale="90000"/>
          </a:bodyPr>
          <a:lstStyle/>
          <a:p>
            <a:pPr algn="l"/>
            <a:br>
              <a:rPr lang="cs-CZ" sz="2800" u="sng" dirty="0"/>
            </a:br>
            <a:br>
              <a:rPr lang="cs-CZ" sz="2800" u="sng" dirty="0"/>
            </a:br>
            <a:br>
              <a:rPr lang="cs-CZ" sz="2800" u="sng" dirty="0"/>
            </a:br>
            <a:r>
              <a:rPr lang="cs-CZ" sz="2700" b="1" u="sng" dirty="0">
                <a:latin typeface="+mn-lt"/>
              </a:rPr>
              <a:t>Pružné rozvržení pracovní doby</a:t>
            </a:r>
            <a:br>
              <a:rPr lang="cs-CZ" sz="2700" b="1" u="sng" dirty="0">
                <a:latin typeface="+mn-lt"/>
              </a:rPr>
            </a:br>
            <a:r>
              <a:rPr lang="cs-CZ" sz="2700" dirty="0">
                <a:latin typeface="+mn-lt"/>
              </a:rPr>
              <a:t>(§ 85 a § 97 ZP)</a:t>
            </a:r>
            <a:br>
              <a:rPr lang="cs-CZ" sz="2800" dirty="0"/>
            </a:br>
            <a:endParaRPr lang="cs-CZ" sz="2700" dirty="0">
              <a:solidFill>
                <a:srgbClr val="0070C0"/>
              </a:solidFill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B13C2CD4-91FE-4A59-8211-06430A0099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2456" y="2093976"/>
            <a:ext cx="9305544" cy="4325112"/>
          </a:xfrm>
        </p:spPr>
        <p:txBody>
          <a:bodyPr>
            <a:noAutofit/>
          </a:bodyPr>
          <a:lstStyle/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základní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a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volitelná</a:t>
            </a:r>
            <a:r>
              <a:rPr lang="cs-CZ" b="1" dirty="0">
                <a:solidFill>
                  <a:schemeClr val="tx1"/>
                </a:solidFill>
              </a:rPr>
              <a:t> pracovní doba </a:t>
            </a:r>
            <a:r>
              <a:rPr lang="cs-CZ" dirty="0">
                <a:solidFill>
                  <a:schemeClr val="tx1"/>
                </a:solidFill>
              </a:rPr>
              <a:t>– práva a povinnosti zaměstnance</a:t>
            </a: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vyrovnávací období </a:t>
            </a:r>
            <a:r>
              <a:rPr lang="cs-CZ" dirty="0">
                <a:solidFill>
                  <a:schemeClr val="tx1"/>
                </a:solidFill>
              </a:rPr>
              <a:t>– v něm naplňuje zaměstnanec svoji TPD; </a:t>
            </a:r>
            <a:r>
              <a:rPr lang="cs-CZ" b="1" dirty="0">
                <a:solidFill>
                  <a:schemeClr val="tx1"/>
                </a:solidFill>
              </a:rPr>
              <a:t>délka</a:t>
            </a:r>
            <a:r>
              <a:rPr lang="cs-CZ" dirty="0">
                <a:solidFill>
                  <a:schemeClr val="tx1"/>
                </a:solidFill>
              </a:rPr>
              <a:t>; případy, kdy zaměstnanec </a:t>
            </a:r>
            <a:r>
              <a:rPr lang="cs-CZ" b="1" dirty="0">
                <a:solidFill>
                  <a:schemeClr val="tx1"/>
                </a:solidFill>
              </a:rPr>
              <a:t>neodpracuje, nebo překročí </a:t>
            </a: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</a:rPr>
              <a:t>kdy se pružné rozvržení </a:t>
            </a:r>
            <a:r>
              <a:rPr lang="cs-CZ" b="1" dirty="0">
                <a:solidFill>
                  <a:srgbClr val="FF0000"/>
                </a:solidFill>
              </a:rPr>
              <a:t>neuplatní</a:t>
            </a:r>
            <a:r>
              <a:rPr lang="cs-CZ" dirty="0">
                <a:solidFill>
                  <a:schemeClr val="tx1"/>
                </a:solidFill>
              </a:rPr>
              <a:t> a tzv.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záložní rozvrh</a:t>
            </a: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tx1"/>
                </a:solidFill>
              </a:rPr>
              <a:t>pružné rozvržení </a:t>
            </a:r>
            <a:r>
              <a:rPr lang="cs-CZ" dirty="0">
                <a:solidFill>
                  <a:schemeClr val="tx1"/>
                </a:solidFill>
              </a:rPr>
              <a:t>a </a:t>
            </a:r>
            <a:r>
              <a:rPr lang="cs-CZ" b="1" dirty="0">
                <a:solidFill>
                  <a:srgbClr val="00B050"/>
                </a:solidFill>
              </a:rPr>
              <a:t>překážky v práci </a:t>
            </a:r>
            <a:r>
              <a:rPr lang="cs-CZ" dirty="0">
                <a:solidFill>
                  <a:schemeClr val="tx1"/>
                </a:solidFill>
              </a:rPr>
              <a:t>(co se započítává do pracovní doby)</a:t>
            </a:r>
          </a:p>
          <a:p>
            <a:pPr algn="l"/>
            <a:endParaRPr lang="cs-CZ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248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47A119-278F-418D-A364-BD02A0927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8176" y="402335"/>
            <a:ext cx="9945624" cy="1609345"/>
          </a:xfrm>
        </p:spPr>
        <p:txBody>
          <a:bodyPr>
            <a:normAutofit/>
          </a:bodyPr>
          <a:lstStyle/>
          <a:p>
            <a:r>
              <a:rPr lang="cs-CZ" sz="2400" b="1" u="sng" dirty="0">
                <a:latin typeface="+mn-lt"/>
              </a:rPr>
              <a:t>Obsah semináře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A730D0-D7CE-47BB-A7E6-B75D383AD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8176" y="1652631"/>
            <a:ext cx="10361578" cy="4885328"/>
          </a:xfrm>
        </p:spPr>
        <p:txBody>
          <a:bodyPr>
            <a:normAutofit/>
          </a:bodyPr>
          <a:lstStyle/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sz="2400" b="1" dirty="0"/>
              <a:t>během semináře </a:t>
            </a:r>
            <a:r>
              <a:rPr lang="cs-CZ" sz="2400" dirty="0"/>
              <a:t>se budeme zabývat především </a:t>
            </a:r>
            <a:r>
              <a:rPr lang="cs-CZ" sz="2400" b="1" dirty="0">
                <a:solidFill>
                  <a:srgbClr val="00B050"/>
                </a:solidFill>
              </a:rPr>
              <a:t>následujícími tématy</a:t>
            </a:r>
            <a:r>
              <a:rPr lang="cs-CZ" sz="2400" dirty="0"/>
              <a:t>:</a:t>
            </a:r>
            <a:endParaRPr lang="cs-CZ" sz="2400" b="1" dirty="0"/>
          </a:p>
          <a:p>
            <a:pPr marL="0" indent="0" algn="l">
              <a:buNone/>
            </a:pPr>
            <a:endParaRPr lang="cs-CZ" sz="300" b="1" dirty="0"/>
          </a:p>
          <a:p>
            <a:pPr marL="514350" indent="-514350"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</a:rPr>
              <a:t>konsolidační balíček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a </a:t>
            </a:r>
            <a:r>
              <a:rPr lang="cs-CZ" sz="2400" b="1" dirty="0">
                <a:solidFill>
                  <a:schemeClr val="accent4">
                    <a:lumMod val="75000"/>
                  </a:schemeClr>
                </a:solidFill>
              </a:rPr>
              <a:t>DPP</a:t>
            </a:r>
            <a:r>
              <a:rPr lang="cs-CZ" sz="2400" dirty="0"/>
              <a:t>                                                                               (</a:t>
            </a:r>
            <a:r>
              <a:rPr lang="cs-CZ" sz="2400" b="1" dirty="0"/>
              <a:t>oznamovací povinnost </a:t>
            </a:r>
            <a:r>
              <a:rPr lang="cs-CZ" sz="2400" dirty="0"/>
              <a:t>vůči ÚSSZ; chystané změny co do </a:t>
            </a:r>
            <a:r>
              <a:rPr lang="cs-CZ" sz="2400" b="1" dirty="0"/>
              <a:t>odvodu pojistného </a:t>
            </a:r>
            <a:r>
              <a:rPr lang="cs-CZ" sz="2400" dirty="0"/>
              <a:t>– tzv. </a:t>
            </a:r>
            <a:r>
              <a:rPr lang="cs-CZ" sz="2400" b="1" dirty="0"/>
              <a:t>režim oznámené dohody</a:t>
            </a:r>
            <a:r>
              <a:rPr lang="cs-CZ" sz="2400" dirty="0"/>
              <a:t>)</a:t>
            </a:r>
            <a:endParaRPr lang="cs-CZ" sz="24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</a:rPr>
              <a:t>připravované novely </a:t>
            </a:r>
            <a:r>
              <a:rPr lang="cs-CZ" sz="2400" b="1" dirty="0">
                <a:solidFill>
                  <a:schemeClr val="accent4">
                    <a:lumMod val="75000"/>
                  </a:schemeClr>
                </a:solidFill>
              </a:rPr>
              <a:t>zákoníku práce</a:t>
            </a:r>
            <a:r>
              <a:rPr lang="cs-CZ" sz="2400" dirty="0">
                <a:solidFill>
                  <a:schemeClr val="accent4">
                    <a:lumMod val="75000"/>
                  </a:schemeClr>
                </a:solidFill>
              </a:rPr>
              <a:t>                                                                  </a:t>
            </a:r>
            <a:r>
              <a:rPr lang="cs-CZ" sz="2400" dirty="0"/>
              <a:t>(změny v </a:t>
            </a:r>
            <a:r>
              <a:rPr lang="cs-CZ" sz="2400" b="1" dirty="0"/>
              <a:t>kolektivním vyjednávání</a:t>
            </a:r>
            <a:r>
              <a:rPr lang="cs-CZ" sz="2400" dirty="0"/>
              <a:t>, oblasti </a:t>
            </a:r>
            <a:r>
              <a:rPr lang="cs-CZ" sz="2400" b="1" dirty="0"/>
              <a:t>odměňování a dovolené</a:t>
            </a:r>
            <a:r>
              <a:rPr lang="cs-CZ" sz="2400" dirty="0"/>
              <a:t>; návrh velké tzv. </a:t>
            </a:r>
            <a:r>
              <a:rPr lang="cs-CZ" sz="2400" b="1" dirty="0"/>
              <a:t>flexibilní novely ZP </a:t>
            </a:r>
            <a:r>
              <a:rPr lang="cs-CZ" sz="2400" dirty="0"/>
              <a:t>– co možná přinese?)</a:t>
            </a:r>
            <a:endParaRPr lang="cs-CZ" sz="2400" b="1" dirty="0"/>
          </a:p>
          <a:p>
            <a:pPr marL="514350" indent="-514350"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</a:rPr>
              <a:t>návrh na změny </a:t>
            </a:r>
            <a:r>
              <a:rPr lang="cs-CZ" sz="2400" dirty="0"/>
              <a:t>v oblasti </a:t>
            </a:r>
            <a:r>
              <a:rPr lang="cs-CZ" sz="2400" b="1" dirty="0">
                <a:solidFill>
                  <a:schemeClr val="accent4">
                    <a:lumMod val="75000"/>
                  </a:schemeClr>
                </a:solidFill>
              </a:rPr>
              <a:t>pracovnělékařských služeb                                          </a:t>
            </a:r>
            <a:r>
              <a:rPr lang="cs-CZ" sz="2400" dirty="0"/>
              <a:t>(mj. </a:t>
            </a:r>
            <a:r>
              <a:rPr lang="cs-CZ" sz="2400" b="1" dirty="0"/>
              <a:t>zrušení povinné vstupní lékařské prohlídky </a:t>
            </a:r>
            <a:r>
              <a:rPr lang="cs-CZ" sz="2400" dirty="0"/>
              <a:t>u nerizikových prací)</a:t>
            </a:r>
          </a:p>
          <a:p>
            <a:pPr marL="514350" indent="-514350">
              <a:buFont typeface="+mj-lt"/>
              <a:buAutoNum type="arabicPeriod"/>
            </a:pPr>
            <a:endParaRPr lang="cs-CZ" sz="2400" dirty="0"/>
          </a:p>
          <a:p>
            <a:pPr marL="0" indent="0">
              <a:buNone/>
            </a:pPr>
            <a:endParaRPr lang="cs-CZ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2952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99032" y="420624"/>
            <a:ext cx="8323802" cy="1417320"/>
          </a:xfrm>
        </p:spPr>
        <p:txBody>
          <a:bodyPr>
            <a:normAutofit fontScale="90000"/>
          </a:bodyPr>
          <a:lstStyle/>
          <a:p>
            <a:pPr algn="l"/>
            <a:br>
              <a:rPr lang="cs-CZ" sz="2800" u="sng" dirty="0"/>
            </a:br>
            <a:br>
              <a:rPr lang="cs-CZ" sz="2800" u="sng" dirty="0"/>
            </a:br>
            <a:br>
              <a:rPr lang="cs-CZ" sz="2800" u="sng" dirty="0"/>
            </a:br>
            <a:r>
              <a:rPr lang="cs-CZ" sz="2700" b="1" u="sng" dirty="0">
                <a:latin typeface="+mn-lt"/>
              </a:rPr>
              <a:t>Délka pracovní doby</a:t>
            </a:r>
            <a:br>
              <a:rPr lang="cs-CZ" sz="2700" b="1" u="sng" dirty="0">
                <a:latin typeface="+mn-lt"/>
              </a:rPr>
            </a:br>
            <a:r>
              <a:rPr lang="cs-CZ" sz="2800" dirty="0">
                <a:latin typeface="+mn-lt"/>
              </a:rPr>
              <a:t>(§ 79, § 80 a § 241 odst. 2 ZP)</a:t>
            </a:r>
            <a:endParaRPr lang="cs-CZ" sz="2700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B13C2CD4-91FE-4A59-8211-06430A0099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9032" y="1956816"/>
            <a:ext cx="9268968" cy="4361688"/>
          </a:xfrm>
        </p:spPr>
        <p:txBody>
          <a:bodyPr>
            <a:noAutofit/>
          </a:bodyPr>
          <a:lstStyle/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stanovená</a:t>
            </a:r>
            <a:r>
              <a:rPr lang="cs-CZ" b="1" dirty="0">
                <a:solidFill>
                  <a:schemeClr val="tx1"/>
                </a:solidFill>
              </a:rPr>
              <a:t> TPD x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zkrácená stanovená </a:t>
            </a:r>
            <a:r>
              <a:rPr lang="cs-CZ" b="1" dirty="0">
                <a:solidFill>
                  <a:schemeClr val="tx1"/>
                </a:solidFill>
              </a:rPr>
              <a:t>TPD x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kratší</a:t>
            </a:r>
            <a:r>
              <a:rPr lang="cs-CZ" b="1" dirty="0">
                <a:solidFill>
                  <a:schemeClr val="tx1"/>
                </a:solidFill>
              </a:rPr>
              <a:t> TPD</a:t>
            </a:r>
            <a:r>
              <a:rPr lang="cs-CZ" dirty="0">
                <a:solidFill>
                  <a:schemeClr val="tx1"/>
                </a:solidFill>
              </a:rPr>
              <a:t> – jaké jsou   mezi nimi rozdíly</a:t>
            </a:r>
            <a:endParaRPr lang="cs-CZ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žádost o úpravu </a:t>
            </a:r>
            <a:r>
              <a:rPr lang="cs-CZ" b="1" dirty="0">
                <a:solidFill>
                  <a:srgbClr val="00B050"/>
                </a:solidFill>
              </a:rPr>
              <a:t>délky či rozvržení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pracovní doby</a:t>
            </a:r>
            <a:r>
              <a:rPr lang="cs-CZ" dirty="0">
                <a:solidFill>
                  <a:schemeClr val="tx1"/>
                </a:solidFill>
              </a:rPr>
              <a:t> – právo některých skupin zaměstnanců a </a:t>
            </a:r>
            <a:r>
              <a:rPr lang="cs-CZ" b="1" dirty="0">
                <a:solidFill>
                  <a:schemeClr val="tx1"/>
                </a:solidFill>
              </a:rPr>
              <a:t>povinnost zaměstnavatele až na výjimky vyhovět </a:t>
            </a:r>
            <a:r>
              <a:rPr lang="cs-CZ" dirty="0">
                <a:solidFill>
                  <a:schemeClr val="tx1"/>
                </a:solidFill>
              </a:rPr>
              <a:t>(při neexistenci </a:t>
            </a:r>
            <a:r>
              <a:rPr lang="cs-CZ" b="1" dirty="0">
                <a:solidFill>
                  <a:srgbClr val="FF0000"/>
                </a:solidFill>
              </a:rPr>
              <a:t>vážných provozních důvodů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algn="l"/>
            <a:endParaRPr lang="cs-CZ" b="1" dirty="0">
              <a:solidFill>
                <a:schemeClr val="tx1"/>
              </a:solidFill>
            </a:endParaRPr>
          </a:p>
          <a:p>
            <a:pPr algn="l"/>
            <a:endParaRPr lang="cs-CZ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87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99032" y="1097280"/>
            <a:ext cx="8323802" cy="1600200"/>
          </a:xfrm>
        </p:spPr>
        <p:txBody>
          <a:bodyPr>
            <a:normAutofit fontScale="90000"/>
          </a:bodyPr>
          <a:lstStyle/>
          <a:p>
            <a:pPr algn="l"/>
            <a:br>
              <a:rPr lang="cs-CZ" sz="2800" u="sng" dirty="0"/>
            </a:br>
            <a:br>
              <a:rPr lang="cs-CZ" sz="2800" u="sng" dirty="0"/>
            </a:br>
            <a:br>
              <a:rPr lang="cs-CZ" sz="2800" u="sng" dirty="0"/>
            </a:br>
            <a:r>
              <a:rPr lang="cs-CZ" sz="2700" b="1" u="sng" dirty="0">
                <a:latin typeface="+mn-lt"/>
              </a:rPr>
              <a:t>Práce přesčas</a:t>
            </a:r>
            <a:br>
              <a:rPr lang="cs-CZ" sz="2700" b="1" u="sng" dirty="0">
                <a:latin typeface="+mn-lt"/>
              </a:rPr>
            </a:br>
            <a:r>
              <a:rPr lang="cs-CZ" sz="2700" dirty="0">
                <a:latin typeface="+mn-lt"/>
              </a:rPr>
              <a:t>(§ 78 odst. 1 písm. i) a § 93 ZP)</a:t>
            </a:r>
            <a:br>
              <a:rPr lang="cs-CZ" dirty="0"/>
            </a:br>
            <a:endParaRPr lang="cs-CZ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B13C2CD4-91FE-4A59-8211-06430A0099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9032" y="2029968"/>
            <a:ext cx="9268968" cy="4352544"/>
          </a:xfrm>
        </p:spPr>
        <p:txBody>
          <a:bodyPr>
            <a:noAutofit/>
          </a:bodyPr>
          <a:lstStyle/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</a:rPr>
              <a:t>základní </a:t>
            </a:r>
            <a:r>
              <a:rPr lang="cs-CZ" b="1" dirty="0">
                <a:solidFill>
                  <a:srgbClr val="00B050"/>
                </a:solidFill>
              </a:rPr>
              <a:t>definiční znaky</a:t>
            </a:r>
            <a:r>
              <a:rPr lang="cs-CZ" dirty="0">
                <a:solidFill>
                  <a:schemeClr val="tx1"/>
                </a:solidFill>
              </a:rPr>
              <a:t>: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nařízená nebo odsouhlasená </a:t>
            </a:r>
            <a:r>
              <a:rPr lang="cs-CZ" dirty="0">
                <a:solidFill>
                  <a:schemeClr val="tx1"/>
                </a:solidFill>
              </a:rPr>
              <a:t>zaměstnavatelem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nad stanovenou TPD </a:t>
            </a:r>
            <a:r>
              <a:rPr lang="cs-CZ" dirty="0">
                <a:solidFill>
                  <a:schemeClr val="tx1"/>
                </a:solidFill>
              </a:rPr>
              <a:t>(nad plný pracovní úvazek)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mimo rozvrh směn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(neplést s prací ve svátek ve směně!)</a:t>
            </a:r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</a:rPr>
              <a:t>s jakým </a:t>
            </a:r>
            <a:r>
              <a:rPr lang="cs-CZ" b="1" dirty="0">
                <a:solidFill>
                  <a:srgbClr val="FF0000"/>
                </a:solidFill>
              </a:rPr>
              <a:t>předstihem</a:t>
            </a:r>
            <a:r>
              <a:rPr lang="cs-CZ" dirty="0">
                <a:solidFill>
                  <a:schemeClr val="tx1"/>
                </a:solidFill>
              </a:rPr>
              <a:t> nutno zaměstnanci </a:t>
            </a:r>
            <a:r>
              <a:rPr lang="cs-CZ" b="1" dirty="0">
                <a:solidFill>
                  <a:schemeClr val="tx1"/>
                </a:solidFill>
              </a:rPr>
              <a:t>oznámit potřebu práce přesčas</a:t>
            </a:r>
            <a:r>
              <a:rPr lang="cs-CZ" dirty="0">
                <a:solidFill>
                  <a:schemeClr val="tx1"/>
                </a:solidFill>
              </a:rPr>
              <a:t>?</a:t>
            </a: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</a:rPr>
              <a:t>práce přesčas jako práce </a:t>
            </a:r>
            <a:r>
              <a:rPr lang="cs-CZ" b="1" dirty="0">
                <a:solidFill>
                  <a:schemeClr val="tx1"/>
                </a:solidFill>
              </a:rPr>
              <a:t>výjimečná</a:t>
            </a:r>
            <a:r>
              <a:rPr lang="cs-CZ" dirty="0">
                <a:solidFill>
                  <a:schemeClr val="tx1"/>
                </a:solidFill>
              </a:rPr>
              <a:t>; spojeno s řadou </a:t>
            </a:r>
            <a:r>
              <a:rPr lang="cs-CZ" b="1" dirty="0">
                <a:solidFill>
                  <a:srgbClr val="FF0000"/>
                </a:solidFill>
              </a:rPr>
              <a:t>omezení             </a:t>
            </a:r>
            <a:r>
              <a:rPr lang="cs-CZ" dirty="0">
                <a:solidFill>
                  <a:schemeClr val="tx1"/>
                </a:solidFill>
              </a:rPr>
              <a:t>(mj. v podobě </a:t>
            </a:r>
            <a:r>
              <a:rPr lang="cs-CZ" b="1" dirty="0">
                <a:solidFill>
                  <a:schemeClr val="tx1"/>
                </a:solidFill>
              </a:rPr>
              <a:t>limitů</a:t>
            </a:r>
            <a:r>
              <a:rPr lang="cs-CZ" dirty="0">
                <a:solidFill>
                  <a:schemeClr val="tx1"/>
                </a:solidFill>
              </a:rPr>
              <a:t>)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598371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99032" y="1097280"/>
            <a:ext cx="8323802" cy="1600200"/>
          </a:xfrm>
        </p:spPr>
        <p:txBody>
          <a:bodyPr>
            <a:normAutofit fontScale="90000"/>
          </a:bodyPr>
          <a:lstStyle/>
          <a:p>
            <a:pPr algn="l"/>
            <a:br>
              <a:rPr lang="cs-CZ" sz="2800" u="sng" dirty="0"/>
            </a:br>
            <a:br>
              <a:rPr lang="cs-CZ" sz="2800" u="sng" dirty="0"/>
            </a:br>
            <a:br>
              <a:rPr lang="cs-CZ" sz="2800" u="sng" dirty="0"/>
            </a:br>
            <a:r>
              <a:rPr lang="cs-CZ" sz="2700" b="1" u="sng" dirty="0">
                <a:latin typeface="+mn-lt"/>
              </a:rPr>
              <a:t>Limity práce přesčas</a:t>
            </a:r>
            <a:br>
              <a:rPr lang="cs-CZ" sz="2700" b="1" u="sng" dirty="0">
                <a:latin typeface="+mn-lt"/>
              </a:rPr>
            </a:br>
            <a:r>
              <a:rPr lang="cs-CZ" sz="2700" dirty="0">
                <a:latin typeface="+mn-lt"/>
              </a:rPr>
              <a:t>(§ 93 ZP)</a:t>
            </a:r>
            <a:br>
              <a:rPr lang="cs-CZ" dirty="0"/>
            </a:br>
            <a:endParaRPr lang="cs-CZ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B13C2CD4-91FE-4A59-8211-06430A0099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9032" y="2029968"/>
            <a:ext cx="9268968" cy="4352544"/>
          </a:xfrm>
        </p:spPr>
        <p:txBody>
          <a:bodyPr>
            <a:noAutofit/>
          </a:bodyPr>
          <a:lstStyle/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</a:rPr>
              <a:t>pro </a:t>
            </a:r>
            <a:r>
              <a:rPr lang="cs-CZ" b="1" dirty="0">
                <a:solidFill>
                  <a:schemeClr val="tx1"/>
                </a:solidFill>
              </a:rPr>
              <a:t>nařízenou </a:t>
            </a:r>
            <a:r>
              <a:rPr lang="cs-CZ" dirty="0">
                <a:solidFill>
                  <a:schemeClr val="tx1"/>
                </a:solidFill>
              </a:rPr>
              <a:t>práci přesčas platí následující </a:t>
            </a:r>
            <a:r>
              <a:rPr lang="cs-CZ" b="1" dirty="0">
                <a:solidFill>
                  <a:schemeClr val="tx1"/>
                </a:solidFill>
              </a:rPr>
              <a:t>limity </a:t>
            </a:r>
            <a:r>
              <a:rPr lang="cs-CZ" dirty="0">
                <a:solidFill>
                  <a:schemeClr val="tx1"/>
                </a:solidFill>
              </a:rPr>
              <a:t>(zaměstnavatel je musí dodržet současně):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b="1" dirty="0">
                <a:solidFill>
                  <a:schemeClr val="tx1"/>
                </a:solidFill>
              </a:rPr>
              <a:t>maximálně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 8 hodin v jednotlivých týdnech</a:t>
            </a:r>
            <a:endParaRPr lang="cs-CZ" dirty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cs-CZ" b="1" dirty="0">
                <a:solidFill>
                  <a:schemeClr val="tx1"/>
                </a:solidFill>
              </a:rPr>
              <a:t>maximálně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150 hodin v kalendářním roce</a:t>
            </a:r>
            <a:endParaRPr lang="cs-CZ" dirty="0">
              <a:solidFill>
                <a:schemeClr val="tx1"/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</a:rPr>
              <a:t>nad tyto limity je nutná </a:t>
            </a:r>
            <a:r>
              <a:rPr lang="cs-CZ" b="1" dirty="0">
                <a:solidFill>
                  <a:schemeClr val="tx1"/>
                </a:solidFill>
              </a:rPr>
              <a:t>dohoda se zaměstnancem </a:t>
            </a:r>
            <a:r>
              <a:rPr lang="cs-CZ" dirty="0">
                <a:solidFill>
                  <a:schemeClr val="tx1"/>
                </a:solidFill>
              </a:rPr>
              <a:t>o práci přesčas (nikoliv nutně v písemné formě)</a:t>
            </a: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FF0000"/>
                </a:solidFill>
              </a:rPr>
              <a:t>celkový rozsah práce přesčas </a:t>
            </a:r>
            <a:r>
              <a:rPr lang="cs-CZ" dirty="0">
                <a:solidFill>
                  <a:schemeClr val="tx1"/>
                </a:solidFill>
              </a:rPr>
              <a:t>nesmí překročit </a:t>
            </a:r>
            <a:r>
              <a:rPr lang="cs-CZ" b="1" dirty="0">
                <a:solidFill>
                  <a:schemeClr val="tx1"/>
                </a:solidFill>
              </a:rPr>
              <a:t>v průměru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8 hodin týdně </a:t>
            </a:r>
            <a:r>
              <a:rPr lang="cs-CZ" dirty="0">
                <a:solidFill>
                  <a:schemeClr val="tx1"/>
                </a:solidFill>
              </a:rPr>
              <a:t>za vyrovnávací období (26 x 8 = </a:t>
            </a:r>
            <a:r>
              <a:rPr lang="cs-CZ" b="1" dirty="0">
                <a:solidFill>
                  <a:schemeClr val="tx1"/>
                </a:solidFill>
              </a:rPr>
              <a:t>208 hodin</a:t>
            </a:r>
            <a:r>
              <a:rPr lang="cs-CZ" dirty="0">
                <a:solidFill>
                  <a:schemeClr val="tx1"/>
                </a:solidFill>
              </a:rPr>
              <a:t>; 52 x 8 = </a:t>
            </a:r>
            <a:r>
              <a:rPr lang="cs-CZ" b="1" dirty="0">
                <a:solidFill>
                  <a:schemeClr val="tx1"/>
                </a:solidFill>
              </a:rPr>
              <a:t>416 hodin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tx1"/>
                </a:solidFill>
              </a:rPr>
              <a:t>nezahrnuje se </a:t>
            </a:r>
            <a:r>
              <a:rPr lang="cs-CZ" dirty="0">
                <a:solidFill>
                  <a:schemeClr val="tx1"/>
                </a:solidFill>
              </a:rPr>
              <a:t>práce přesčas, za kterou bylo poskytnuto </a:t>
            </a:r>
            <a:r>
              <a:rPr lang="cs-CZ" b="1" dirty="0">
                <a:solidFill>
                  <a:srgbClr val="00B050"/>
                </a:solidFill>
              </a:rPr>
              <a:t>náhradní volno</a:t>
            </a:r>
          </a:p>
        </p:txBody>
      </p:sp>
    </p:spTree>
    <p:extLst>
      <p:ext uri="{BB962C8B-B14F-4D97-AF65-F5344CB8AC3E}">
        <p14:creationId xmlns:p14="http://schemas.microsoft.com/office/powerpoint/2010/main" val="1225556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99032" y="1106424"/>
            <a:ext cx="8323802" cy="1581912"/>
          </a:xfrm>
        </p:spPr>
        <p:txBody>
          <a:bodyPr>
            <a:normAutofit fontScale="90000"/>
          </a:bodyPr>
          <a:lstStyle/>
          <a:p>
            <a:pPr algn="l"/>
            <a:br>
              <a:rPr lang="cs-CZ" sz="2800" u="sng" dirty="0"/>
            </a:br>
            <a:br>
              <a:rPr lang="cs-CZ" sz="2800" u="sng" dirty="0"/>
            </a:br>
            <a:br>
              <a:rPr lang="cs-CZ" sz="2800" u="sng" dirty="0"/>
            </a:br>
            <a:r>
              <a:rPr lang="cs-CZ" sz="2700" b="1" u="sng" dirty="0">
                <a:latin typeface="+mn-lt"/>
              </a:rPr>
              <a:t>Minimální délka čerpání dovolené</a:t>
            </a:r>
            <a:br>
              <a:rPr lang="cs-CZ" sz="2700" b="1" u="sng" dirty="0">
                <a:latin typeface="+mn-lt"/>
              </a:rPr>
            </a:br>
            <a:r>
              <a:rPr lang="cs-CZ" sz="2700" dirty="0">
                <a:latin typeface="+mn-lt"/>
              </a:rPr>
              <a:t>(§ 217 odst. 1 a § 218 odst. 6 ZP)</a:t>
            </a:r>
            <a:br>
              <a:rPr lang="cs-CZ" dirty="0"/>
            </a:br>
            <a:endParaRPr lang="cs-CZ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B13C2CD4-91FE-4A59-8211-06430A0099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9032" y="2039112"/>
            <a:ext cx="9268968" cy="3941064"/>
          </a:xfrm>
        </p:spPr>
        <p:txBody>
          <a:bodyPr>
            <a:noAutofit/>
          </a:bodyPr>
          <a:lstStyle/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tx1"/>
                </a:solidFill>
              </a:rPr>
              <a:t>účelem dovolené je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odpočinek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a není-li dohodnuto se zaměstnancem jinak, jedna z částí jeho dovolené </a:t>
            </a:r>
            <a:r>
              <a:rPr lang="cs-CZ" b="1" dirty="0">
                <a:solidFill>
                  <a:schemeClr val="tx1"/>
                </a:solidFill>
              </a:rPr>
              <a:t>musí činit nejméně </a:t>
            </a:r>
            <a:r>
              <a:rPr lang="cs-CZ" b="1" dirty="0">
                <a:solidFill>
                  <a:srgbClr val="FF0000"/>
                </a:solidFill>
              </a:rPr>
              <a:t>2 týdny vcelku</a:t>
            </a:r>
            <a:endParaRPr lang="cs-CZ" dirty="0">
              <a:solidFill>
                <a:srgbClr val="FF0000"/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</a:rPr>
              <a:t>výslovné pravidlo, že čerpání dovolené může zaměstnavatel určit zaměstnanci </a:t>
            </a:r>
            <a:r>
              <a:rPr lang="cs-CZ" b="1" dirty="0">
                <a:solidFill>
                  <a:schemeClr val="tx1"/>
                </a:solidFill>
              </a:rPr>
              <a:t>s jeho souhlasem výjimečně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v rozsahu kratším, než činí délka směny, nejméně však v délce její poloviny</a:t>
            </a:r>
            <a:r>
              <a:rPr lang="cs-CZ" dirty="0">
                <a:solidFill>
                  <a:schemeClr val="tx1"/>
                </a:solidFill>
              </a:rPr>
              <a:t>; pod to jen při </a:t>
            </a:r>
            <a:r>
              <a:rPr lang="cs-CZ" b="1" dirty="0">
                <a:solidFill>
                  <a:srgbClr val="FF0000"/>
                </a:solidFill>
              </a:rPr>
              <a:t>dočerpání </a:t>
            </a:r>
            <a:r>
              <a:rPr lang="cs-CZ" b="1" dirty="0">
                <a:solidFill>
                  <a:schemeClr val="tx1"/>
                </a:solidFill>
              </a:rPr>
              <a:t>zbývající části dovolené v hodinách</a:t>
            </a: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</a:rPr>
              <a:t>není tedy připuštěno volně </a:t>
            </a:r>
            <a:r>
              <a:rPr lang="cs-CZ" b="1" dirty="0">
                <a:solidFill>
                  <a:schemeClr val="tx1"/>
                </a:solidFill>
              </a:rPr>
              <a:t>čerpat dovolenou </a:t>
            </a:r>
            <a:r>
              <a:rPr lang="cs-CZ" b="1" dirty="0">
                <a:solidFill>
                  <a:srgbClr val="00B050"/>
                </a:solidFill>
              </a:rPr>
              <a:t>v řádu hodin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(</a:t>
            </a:r>
            <a:r>
              <a:rPr lang="cs-CZ" b="1" dirty="0">
                <a:solidFill>
                  <a:schemeClr val="tx1"/>
                </a:solidFill>
              </a:rPr>
              <a:t>odpovědnost vedoucího</a:t>
            </a:r>
            <a:r>
              <a:rPr lang="cs-CZ" dirty="0">
                <a:solidFill>
                  <a:schemeClr val="tx1"/>
                </a:solidFill>
              </a:rPr>
              <a:t>, aby takové žádosti zaměstnance ani nevyhověl)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866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CE3B1A-EB2E-444A-8FF0-3F54257AA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344" y="73153"/>
            <a:ext cx="9744456" cy="1993391"/>
          </a:xfrm>
        </p:spPr>
        <p:txBody>
          <a:bodyPr>
            <a:normAutofit/>
          </a:bodyPr>
          <a:lstStyle/>
          <a:p>
            <a:r>
              <a:rPr lang="cs-CZ" sz="2400" b="1" u="sng" dirty="0">
                <a:latin typeface="+mn-lt"/>
              </a:rPr>
              <a:t>Minimální délka čerpání dovolené – příklad</a:t>
            </a:r>
            <a:endParaRPr lang="cs-CZ" sz="2400" dirty="0"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0989DD-DB95-4AF8-872A-A558BA402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9344" y="1490472"/>
            <a:ext cx="9744456" cy="475488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sz="2400" b="1" dirty="0">
                <a:solidFill>
                  <a:schemeClr val="accent4">
                    <a:lumMod val="75000"/>
                  </a:schemeClr>
                </a:solidFill>
              </a:rPr>
              <a:t>Zadání</a:t>
            </a:r>
          </a:p>
          <a:p>
            <a:pPr marL="0" indent="0">
              <a:lnSpc>
                <a:spcPct val="110000"/>
              </a:lnSpc>
              <a:buNone/>
            </a:pPr>
            <a:endParaRPr lang="cs-CZ" sz="300" dirty="0"/>
          </a:p>
          <a:p>
            <a:pPr lvl="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ea typeface="Calibri" panose="020F0502020204030204" pitchFamily="34" charset="0"/>
                <a:cs typeface="Calibri" panose="020F0502020204030204" pitchFamily="34" charset="0"/>
              </a:rPr>
              <a:t>zaměstnanec pracuje u zaměstnavatele ve směnách dlouhých </a:t>
            </a:r>
            <a:r>
              <a:rPr lang="cs-CZ" sz="2400" b="1" dirty="0">
                <a:ea typeface="Calibri" panose="020F0502020204030204" pitchFamily="34" charset="0"/>
                <a:cs typeface="Calibri" panose="020F0502020204030204" pitchFamily="34" charset="0"/>
              </a:rPr>
              <a:t>7,5 hodiny</a:t>
            </a:r>
          </a:p>
          <a:p>
            <a:pPr lvl="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ea typeface="Calibri" panose="020F0502020204030204" pitchFamily="34" charset="0"/>
                <a:cs typeface="Calibri" panose="020F0502020204030204" pitchFamily="34" charset="0"/>
              </a:rPr>
              <a:t>požádal zaměstnavatele </a:t>
            </a:r>
            <a:r>
              <a:rPr lang="cs-CZ" sz="2400" b="1" dirty="0">
                <a:ea typeface="Calibri" panose="020F0502020204030204" pitchFamily="34" charset="0"/>
                <a:cs typeface="Calibri" panose="020F0502020204030204" pitchFamily="34" charset="0"/>
              </a:rPr>
              <a:t>v květnu </a:t>
            </a:r>
            <a:r>
              <a:rPr lang="cs-CZ" sz="2400" dirty="0">
                <a:ea typeface="Calibri" panose="020F0502020204030204" pitchFamily="34" charset="0"/>
                <a:cs typeface="Calibri" panose="020F0502020204030204" pitchFamily="34" charset="0"/>
              </a:rPr>
              <a:t>o čerpání dovolené </a:t>
            </a:r>
            <a:r>
              <a:rPr lang="cs-CZ" sz="2400" b="1" dirty="0">
                <a:ea typeface="Calibri" panose="020F0502020204030204" pitchFamily="34" charset="0"/>
                <a:cs typeface="Calibri" panose="020F0502020204030204" pitchFamily="34" charset="0"/>
              </a:rPr>
              <a:t>v délce                         </a:t>
            </a:r>
            <a:r>
              <a:rPr lang="cs-CZ" sz="2400" b="1" dirty="0">
                <a:solidFill>
                  <a:srgbClr val="FF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3 hodin</a:t>
            </a:r>
          </a:p>
          <a:p>
            <a:pPr marL="0" lvl="0" indent="0">
              <a:spcAft>
                <a:spcPts val="0"/>
              </a:spcAft>
              <a:buNone/>
            </a:pPr>
            <a:endParaRPr lang="cs-CZ" sz="900" u="sng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chemeClr val="accent4">
                    <a:lumMod val="75000"/>
                  </a:schemeClr>
                </a:solidFill>
              </a:rPr>
              <a:t>Postup zaměstnavatele</a:t>
            </a:r>
            <a:r>
              <a:rPr lang="cs-CZ" sz="24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cs-CZ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5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takové žádosti </a:t>
            </a:r>
            <a:r>
              <a:rPr lang="cs-CZ" sz="24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nesmí</a:t>
            </a:r>
            <a:r>
              <a:rPr lang="cs-CZ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 zaměstnavatel (vedoucí zaměstnanec) </a:t>
            </a:r>
            <a:r>
              <a:rPr lang="cs-CZ" sz="24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vyhovět</a:t>
            </a: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, protože jde o dovolenou v délce </a:t>
            </a:r>
            <a:r>
              <a:rPr lang="cs-CZ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kratší poloviny směny </a:t>
            </a: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a nemá to povahu </a:t>
            </a:r>
            <a:r>
              <a:rPr lang="cs-CZ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dočerpání</a:t>
            </a: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 zbývající části dovolené v hodinách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výjimečně</a:t>
            </a: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 by přicházelo v úvahu čerpání dovolené </a:t>
            </a:r>
            <a:r>
              <a:rPr lang="cs-CZ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v délce alespoň                </a:t>
            </a:r>
            <a:r>
              <a:rPr lang="cs-CZ" sz="24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3,75 hodiny (lépe 4 hodiny)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lze řešit žádostí o </a:t>
            </a:r>
            <a:r>
              <a:rPr lang="cs-CZ" sz="2400" b="1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neplacené volno </a:t>
            </a: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nebo určením čerpání např. </a:t>
            </a:r>
            <a:r>
              <a:rPr lang="cs-CZ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náhradního volna za práci ve svátek nebo za práci přesčas </a:t>
            </a:r>
          </a:p>
          <a:p>
            <a:pPr marL="0" indent="0">
              <a:buNone/>
            </a:pPr>
            <a:endParaRPr lang="cs-CZ" sz="24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cs-CZ" sz="3800" dirty="0"/>
          </a:p>
          <a:p>
            <a:pPr indent="0" algn="just">
              <a:spcAft>
                <a:spcPts val="0"/>
              </a:spcAft>
              <a:buNone/>
            </a:pPr>
            <a:endParaRPr lang="cs-CZ" sz="9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897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99032" y="1097280"/>
            <a:ext cx="8323802" cy="1600200"/>
          </a:xfrm>
        </p:spPr>
        <p:txBody>
          <a:bodyPr>
            <a:normAutofit fontScale="90000"/>
          </a:bodyPr>
          <a:lstStyle/>
          <a:p>
            <a:pPr algn="l"/>
            <a:br>
              <a:rPr lang="cs-CZ" sz="2800" u="sng" dirty="0"/>
            </a:br>
            <a:br>
              <a:rPr lang="cs-CZ" sz="2800" u="sng" dirty="0"/>
            </a:br>
            <a:br>
              <a:rPr lang="cs-CZ" sz="2800" u="sng" dirty="0"/>
            </a:br>
            <a:r>
              <a:rPr lang="cs-CZ" sz="2700" b="1" u="sng" dirty="0">
                <a:latin typeface="+mn-lt"/>
              </a:rPr>
              <a:t>Převod dovolené a další postup</a:t>
            </a:r>
            <a:br>
              <a:rPr lang="cs-CZ" sz="2700" b="1" u="sng" dirty="0">
                <a:latin typeface="+mn-lt"/>
              </a:rPr>
            </a:br>
            <a:r>
              <a:rPr lang="cs-CZ" sz="2700" dirty="0">
                <a:latin typeface="+mn-lt"/>
              </a:rPr>
              <a:t>(§ 218 ZP)</a:t>
            </a:r>
            <a:br>
              <a:rPr lang="cs-CZ" dirty="0"/>
            </a:br>
            <a:endParaRPr lang="cs-CZ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B13C2CD4-91FE-4A59-8211-06430A0099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9032" y="2029968"/>
            <a:ext cx="9268968" cy="4352544"/>
          </a:xfrm>
        </p:spPr>
        <p:txBody>
          <a:bodyPr>
            <a:noAutofit/>
          </a:bodyPr>
          <a:lstStyle/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</a:rPr>
              <a:t>povinnost určit čerpání převedené dovolené </a:t>
            </a:r>
            <a:r>
              <a:rPr lang="cs-CZ" b="1" dirty="0">
                <a:solidFill>
                  <a:schemeClr val="tx1"/>
                </a:solidFill>
              </a:rPr>
              <a:t>nejpozději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b="1" dirty="0">
                <a:solidFill>
                  <a:srgbClr val="00B050"/>
                </a:solidFill>
              </a:rPr>
              <a:t>do konce následujícího kalendářního roku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(</a:t>
            </a:r>
            <a:r>
              <a:rPr lang="cs-CZ" b="1" dirty="0">
                <a:solidFill>
                  <a:schemeClr val="tx1"/>
                </a:solidFill>
              </a:rPr>
              <a:t>s výjimkou </a:t>
            </a:r>
            <a:r>
              <a:rPr lang="cs-CZ" dirty="0">
                <a:solidFill>
                  <a:schemeClr val="tx1"/>
                </a:solidFill>
              </a:rPr>
              <a:t>pro případ čerpání MD, RD a uznání DPN)</a:t>
            </a:r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</a:rPr>
              <a:t>co když </a:t>
            </a:r>
            <a:r>
              <a:rPr lang="cs-CZ" b="1" dirty="0">
                <a:solidFill>
                  <a:schemeClr val="tx1"/>
                </a:solidFill>
              </a:rPr>
              <a:t>nebude o čerpání </a:t>
            </a:r>
            <a:r>
              <a:rPr lang="cs-CZ" dirty="0">
                <a:solidFill>
                  <a:schemeClr val="tx1"/>
                </a:solidFill>
              </a:rPr>
              <a:t>této převedené dovolené </a:t>
            </a:r>
            <a:r>
              <a:rPr lang="cs-CZ" b="1" dirty="0">
                <a:solidFill>
                  <a:schemeClr val="tx1"/>
                </a:solidFill>
              </a:rPr>
              <a:t>rozhodnuto </a:t>
            </a:r>
            <a:r>
              <a:rPr lang="cs-CZ" dirty="0">
                <a:solidFill>
                  <a:schemeClr val="tx1"/>
                </a:solidFill>
              </a:rPr>
              <a:t>zaměstnavatelem do </a:t>
            </a:r>
            <a:r>
              <a:rPr lang="cs-CZ" b="1" dirty="0">
                <a:solidFill>
                  <a:srgbClr val="FF0000"/>
                </a:solidFill>
              </a:rPr>
              <a:t>30. 6.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následujícího kalendářního roku</a:t>
            </a:r>
            <a:r>
              <a:rPr lang="cs-CZ" dirty="0">
                <a:solidFill>
                  <a:schemeClr val="tx1"/>
                </a:solidFill>
              </a:rPr>
              <a:t>?</a:t>
            </a:r>
            <a:endParaRPr lang="cs-CZ" b="1" dirty="0">
              <a:solidFill>
                <a:schemeClr val="tx1"/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tx1"/>
                </a:solidFill>
              </a:rPr>
              <a:t>nevyčerpanou dovolenou </a:t>
            </a:r>
            <a:r>
              <a:rPr lang="cs-CZ" b="1" dirty="0">
                <a:solidFill>
                  <a:srgbClr val="FF0000"/>
                </a:solidFill>
              </a:rPr>
              <a:t>nelze</a:t>
            </a:r>
            <a:r>
              <a:rPr lang="cs-CZ" b="1" dirty="0">
                <a:solidFill>
                  <a:schemeClr val="tx1"/>
                </a:solidFill>
              </a:rPr>
              <a:t> v průběhu trvání PP </a:t>
            </a:r>
            <a:r>
              <a:rPr lang="cs-CZ" b="1" dirty="0">
                <a:solidFill>
                  <a:srgbClr val="FF0000"/>
                </a:solidFill>
              </a:rPr>
              <a:t>proplatit</a:t>
            </a:r>
            <a:r>
              <a:rPr lang="cs-CZ" b="1" dirty="0">
                <a:solidFill>
                  <a:schemeClr val="tx1"/>
                </a:solidFill>
              </a:rPr>
              <a:t>                 </a:t>
            </a:r>
            <a:r>
              <a:rPr lang="cs-CZ" dirty="0">
                <a:solidFill>
                  <a:schemeClr val="tx1"/>
                </a:solidFill>
              </a:rPr>
              <a:t>(i kdyby s tím zaměstnanec souhlasil)</a:t>
            </a:r>
          </a:p>
        </p:txBody>
      </p:sp>
    </p:spTree>
    <p:extLst>
      <p:ext uri="{BB962C8B-B14F-4D97-AF65-F5344CB8AC3E}">
        <p14:creationId xmlns:p14="http://schemas.microsoft.com/office/powerpoint/2010/main" val="4240650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99032" y="420624"/>
            <a:ext cx="8323802" cy="1417320"/>
          </a:xfrm>
        </p:spPr>
        <p:txBody>
          <a:bodyPr>
            <a:normAutofit fontScale="90000"/>
          </a:bodyPr>
          <a:lstStyle/>
          <a:p>
            <a:pPr algn="l"/>
            <a:br>
              <a:rPr lang="cs-CZ" sz="2800" u="sng" dirty="0"/>
            </a:br>
            <a:br>
              <a:rPr lang="cs-CZ" sz="2800" u="sng" dirty="0"/>
            </a:br>
            <a:br>
              <a:rPr lang="cs-CZ" sz="2800" u="sng" dirty="0"/>
            </a:br>
            <a:r>
              <a:rPr lang="cs-CZ" sz="2700" b="1" u="sng" dirty="0">
                <a:latin typeface="+mn-lt"/>
              </a:rPr>
              <a:t>Překážky v práci – základní definice a principy</a:t>
            </a:r>
            <a:br>
              <a:rPr lang="cs-CZ" sz="2700" b="1" u="sng" dirty="0">
                <a:latin typeface="+mn-lt"/>
              </a:rPr>
            </a:br>
            <a:r>
              <a:rPr lang="cs-CZ" sz="2800" dirty="0">
                <a:latin typeface="+mn-lt"/>
              </a:rPr>
              <a:t>(§ 191 až § 210 ZP)</a:t>
            </a:r>
            <a:endParaRPr lang="cs-CZ" sz="2700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B13C2CD4-91FE-4A59-8211-06430A0099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9032" y="1959428"/>
            <a:ext cx="9268968" cy="4359075"/>
          </a:xfrm>
        </p:spPr>
        <p:txBody>
          <a:bodyPr>
            <a:noAutofit/>
          </a:bodyPr>
          <a:lstStyle/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</a:rPr>
              <a:t>zaměstnanec </a:t>
            </a:r>
            <a:r>
              <a:rPr lang="cs-CZ" b="1" dirty="0">
                <a:solidFill>
                  <a:srgbClr val="FF0000"/>
                </a:solidFill>
              </a:rPr>
              <a:t>nekoná </a:t>
            </a:r>
            <a:r>
              <a:rPr lang="cs-CZ" b="1" dirty="0">
                <a:solidFill>
                  <a:schemeClr val="tx1"/>
                </a:solidFill>
              </a:rPr>
              <a:t>práci</a:t>
            </a:r>
            <a:r>
              <a:rPr lang="cs-CZ" dirty="0">
                <a:solidFill>
                  <a:schemeClr val="tx1"/>
                </a:solidFill>
              </a:rPr>
              <a:t>, zaměstnavatel </a:t>
            </a:r>
            <a:r>
              <a:rPr lang="cs-CZ" b="1" dirty="0">
                <a:solidFill>
                  <a:srgbClr val="FF0000"/>
                </a:solidFill>
              </a:rPr>
              <a:t>nepřiděluje</a:t>
            </a:r>
            <a:r>
              <a:rPr lang="cs-CZ" b="1" dirty="0">
                <a:solidFill>
                  <a:schemeClr val="tx1"/>
                </a:solidFill>
              </a:rPr>
              <a:t> práci</a:t>
            </a:r>
            <a:r>
              <a:rPr lang="cs-CZ" dirty="0">
                <a:solidFill>
                  <a:schemeClr val="tx1"/>
                </a:solidFill>
              </a:rPr>
              <a:t>;      překážky v práci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na straně zaměstnance</a:t>
            </a:r>
            <a:r>
              <a:rPr lang="cs-CZ" dirty="0">
                <a:solidFill>
                  <a:schemeClr val="tx1"/>
                </a:solidFill>
              </a:rPr>
              <a:t>, nebo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na straně zaměstnavatele</a:t>
            </a:r>
            <a:endParaRPr lang="cs-CZ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</a:rPr>
              <a:t>jde o </a:t>
            </a:r>
            <a:r>
              <a:rPr lang="cs-CZ" b="1" dirty="0">
                <a:solidFill>
                  <a:srgbClr val="00B050"/>
                </a:solidFill>
              </a:rPr>
              <a:t>omluvenou nepřítomnost </a:t>
            </a:r>
            <a:r>
              <a:rPr lang="cs-CZ" dirty="0">
                <a:solidFill>
                  <a:schemeClr val="tx1"/>
                </a:solidFill>
              </a:rPr>
              <a:t>zaměstnance v práci (rozdíl od </a:t>
            </a:r>
            <a:r>
              <a:rPr lang="cs-CZ" b="1" dirty="0">
                <a:solidFill>
                  <a:schemeClr val="tx1"/>
                </a:solidFill>
              </a:rPr>
              <a:t>neomluvené absence</a:t>
            </a:r>
            <a:r>
              <a:rPr lang="cs-CZ" dirty="0">
                <a:solidFill>
                  <a:schemeClr val="tx1"/>
                </a:solidFill>
              </a:rPr>
              <a:t>)</a:t>
            </a:r>
            <a:endParaRPr lang="cs-CZ" b="1" dirty="0">
              <a:solidFill>
                <a:schemeClr val="tx1"/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</a:rPr>
              <a:t>vazba na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pracovní dobu (směnu) </a:t>
            </a:r>
            <a:r>
              <a:rPr lang="cs-CZ" dirty="0">
                <a:solidFill>
                  <a:schemeClr val="tx1"/>
                </a:solidFill>
              </a:rPr>
              <a:t>zaměstnance; zaměstnanci vzniká právo na </a:t>
            </a:r>
            <a:r>
              <a:rPr lang="cs-CZ" b="1" dirty="0">
                <a:solidFill>
                  <a:schemeClr val="tx1"/>
                </a:solidFill>
              </a:rPr>
              <a:t>pracovní volno </a:t>
            </a:r>
            <a:r>
              <a:rPr lang="cs-CZ" dirty="0">
                <a:solidFill>
                  <a:schemeClr val="tx1"/>
                </a:solidFill>
              </a:rPr>
              <a:t>(někdy placené; u tzv. </a:t>
            </a:r>
            <a:r>
              <a:rPr lang="cs-CZ" b="1" dirty="0" err="1">
                <a:solidFill>
                  <a:schemeClr val="tx1"/>
                </a:solidFill>
              </a:rPr>
              <a:t>dohodářů</a:t>
            </a:r>
            <a:r>
              <a:rPr lang="cs-CZ" dirty="0">
                <a:solidFill>
                  <a:schemeClr val="tx1"/>
                </a:solidFill>
              </a:rPr>
              <a:t> často bez náhrady)</a:t>
            </a: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</a:rPr>
              <a:t>povinnost zaměstnance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oznámit</a:t>
            </a:r>
            <a:r>
              <a:rPr lang="cs-CZ" dirty="0">
                <a:solidFill>
                  <a:schemeClr val="tx1"/>
                </a:solidFill>
              </a:rPr>
              <a:t> a následně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prokázat existenci            </a:t>
            </a:r>
            <a:r>
              <a:rPr lang="cs-CZ" b="1" dirty="0">
                <a:solidFill>
                  <a:schemeClr val="tx1"/>
                </a:solidFill>
              </a:rPr>
              <a:t>své překážky v práci</a:t>
            </a:r>
          </a:p>
          <a:p>
            <a:pPr algn="l"/>
            <a:endParaRPr lang="cs-CZ" b="1" dirty="0">
              <a:solidFill>
                <a:schemeClr val="tx1"/>
              </a:solidFill>
            </a:endParaRPr>
          </a:p>
          <a:p>
            <a:pPr algn="l"/>
            <a:endParaRPr lang="cs-CZ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018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8048118-FAC6-4250-942C-3E358ED74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5834" y="429769"/>
            <a:ext cx="9997966" cy="2167128"/>
          </a:xfrm>
        </p:spPr>
        <p:txBody>
          <a:bodyPr>
            <a:normAutofit/>
          </a:bodyPr>
          <a:lstStyle/>
          <a:p>
            <a:r>
              <a:rPr lang="cs-CZ" sz="2400" b="1" u="sng" dirty="0">
                <a:latin typeface="+mn-lt"/>
              </a:rPr>
              <a:t>Vyšetření nebo ošetření ve zdravotnickém zařízení</a:t>
            </a:r>
            <a:br>
              <a:rPr lang="cs-CZ" sz="2400" b="1" u="sng" dirty="0">
                <a:latin typeface="+mn-lt"/>
              </a:rPr>
            </a:br>
            <a:r>
              <a:rPr lang="cs-CZ" sz="2400" dirty="0">
                <a:latin typeface="+mn-lt"/>
              </a:rPr>
              <a:t>(§ 199 ZP a NV č. 590/2006 Sb.)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1DD8472-3E10-4C5F-B76D-836EFBB66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5833" y="2157984"/>
            <a:ext cx="9997966" cy="4018979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pracovní volno na </a:t>
            </a:r>
            <a:r>
              <a:rPr lang="cs-CZ" sz="2400" b="1" dirty="0">
                <a:solidFill>
                  <a:schemeClr val="accent4">
                    <a:lumMod val="75000"/>
                  </a:schemeClr>
                </a:solidFill>
              </a:rPr>
              <a:t>nezbytně nutnou dobu </a:t>
            </a:r>
            <a:r>
              <a:rPr lang="cs-CZ" sz="2400" dirty="0"/>
              <a:t>(co pod to spadá? prokazování této doby)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tzv. </a:t>
            </a:r>
            <a:r>
              <a:rPr lang="cs-CZ" sz="2400" b="1" dirty="0">
                <a:solidFill>
                  <a:schemeClr val="accent4">
                    <a:lumMod val="75000"/>
                  </a:schemeClr>
                </a:solidFill>
              </a:rPr>
              <a:t>nejbližší zdravotnické zařízení </a:t>
            </a:r>
            <a:r>
              <a:rPr lang="cs-CZ" sz="2400" dirty="0"/>
              <a:t>a </a:t>
            </a:r>
            <a:r>
              <a:rPr lang="cs-CZ" sz="2400" b="1" dirty="0"/>
              <a:t>rozsah náhrady mzdy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povinnost zaměstnance </a:t>
            </a:r>
            <a:r>
              <a:rPr lang="cs-CZ" sz="2400" b="1" dirty="0"/>
              <a:t>směřovat vyšetření nebo ošetření </a:t>
            </a:r>
            <a:r>
              <a:rPr lang="cs-CZ" sz="2400" b="1" dirty="0">
                <a:solidFill>
                  <a:srgbClr val="FF0000"/>
                </a:solidFill>
              </a:rPr>
              <a:t>mimo pracovní dobu</a:t>
            </a:r>
            <a:r>
              <a:rPr lang="cs-CZ" sz="2400" dirty="0"/>
              <a:t> (jak reagovat na zneužívání)</a:t>
            </a:r>
            <a:endParaRPr lang="cs-CZ" sz="24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rgbClr val="00B050"/>
                </a:solidFill>
              </a:rPr>
              <a:t>rehabilitace</a:t>
            </a:r>
            <a:r>
              <a:rPr lang="cs-CZ" sz="24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400" dirty="0"/>
              <a:t>(má zaměstnanec právo na </a:t>
            </a:r>
            <a:r>
              <a:rPr lang="cs-CZ" sz="2400" b="1" dirty="0"/>
              <a:t>placené pracovní volno</a:t>
            </a:r>
            <a:r>
              <a:rPr lang="cs-CZ" sz="2400" dirty="0"/>
              <a:t>?)</a:t>
            </a:r>
          </a:p>
          <a:p>
            <a:pPr marL="0" indent="0">
              <a:buNone/>
            </a:pPr>
            <a:endParaRPr lang="cs-CZ" sz="800" dirty="0"/>
          </a:p>
          <a:p>
            <a:pPr marL="0" indent="0">
              <a:buNone/>
            </a:pPr>
            <a:endParaRPr lang="cs-CZ" sz="8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3230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99032" y="1005840"/>
            <a:ext cx="9162288" cy="1664208"/>
          </a:xfrm>
        </p:spPr>
        <p:txBody>
          <a:bodyPr>
            <a:normAutofit fontScale="90000"/>
          </a:bodyPr>
          <a:lstStyle/>
          <a:p>
            <a:pPr algn="l"/>
            <a:br>
              <a:rPr lang="cs-CZ" sz="2800" u="sng" dirty="0"/>
            </a:br>
            <a:br>
              <a:rPr lang="cs-CZ" sz="2800" u="sng" dirty="0"/>
            </a:br>
            <a:br>
              <a:rPr lang="cs-CZ" sz="2800" u="sng" dirty="0"/>
            </a:br>
            <a:r>
              <a:rPr lang="cs-CZ" sz="2700" b="1" u="sng" dirty="0">
                <a:latin typeface="+mn-lt"/>
              </a:rPr>
              <a:t>Dlouhodobé pozbytí zdravotní způsobilosti</a:t>
            </a:r>
            <a:br>
              <a:rPr lang="cs-CZ" sz="2700" b="1" u="sng" dirty="0">
                <a:latin typeface="+mn-lt"/>
              </a:rPr>
            </a:br>
            <a:r>
              <a:rPr lang="cs-CZ" sz="2700" dirty="0">
                <a:latin typeface="+mn-lt"/>
              </a:rPr>
              <a:t>(§ 43 odst. 4 a 5 ZSZS; § 41 odst. 1 písm. a) a b) a § 52 písm. d) a e) ZP)</a:t>
            </a:r>
            <a:br>
              <a:rPr lang="cs-CZ" dirty="0"/>
            </a:br>
            <a:endParaRPr lang="cs-CZ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B13C2CD4-91FE-4A59-8211-06430A0099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9032" y="2066544"/>
            <a:ext cx="9268968" cy="3913632"/>
          </a:xfrm>
        </p:spPr>
        <p:txBody>
          <a:bodyPr>
            <a:noAutofit/>
          </a:bodyPr>
          <a:lstStyle/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zákonná definice </a:t>
            </a:r>
            <a:r>
              <a:rPr lang="cs-CZ" dirty="0">
                <a:solidFill>
                  <a:schemeClr val="tx1"/>
                </a:solidFill>
              </a:rPr>
              <a:t>– </a:t>
            </a:r>
            <a:r>
              <a:rPr lang="cs-CZ" b="1" dirty="0">
                <a:solidFill>
                  <a:schemeClr val="tx1"/>
                </a:solidFill>
              </a:rPr>
              <a:t>co musí být splněno</a:t>
            </a:r>
            <a:r>
              <a:rPr lang="cs-CZ" dirty="0">
                <a:solidFill>
                  <a:schemeClr val="tx1"/>
                </a:solidFill>
              </a:rPr>
              <a:t>, aby šlo o tento posudkový závěr</a:t>
            </a: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</a:rPr>
              <a:t>uvedení toho, co je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příčinou</a:t>
            </a:r>
            <a:r>
              <a:rPr lang="cs-CZ" b="1" dirty="0">
                <a:solidFill>
                  <a:schemeClr val="tx1"/>
                </a:solidFill>
              </a:rPr>
              <a:t> nepříznivého zdravotního stavu zaměstnance </a:t>
            </a:r>
            <a:r>
              <a:rPr lang="cs-CZ" dirty="0">
                <a:solidFill>
                  <a:schemeClr val="tx1"/>
                </a:solidFill>
              </a:rPr>
              <a:t>– jak to má lékař v posudku vyjádřit a co to ovlivňuje</a:t>
            </a: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postup zaměstnavatele </a:t>
            </a:r>
            <a:r>
              <a:rPr lang="cs-CZ" dirty="0">
                <a:solidFill>
                  <a:schemeClr val="tx1"/>
                </a:solidFill>
              </a:rPr>
              <a:t>–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vyřazení zaměstnance z pracovního procesu; </a:t>
            </a:r>
            <a:r>
              <a:rPr lang="cs-CZ" b="1" dirty="0">
                <a:solidFill>
                  <a:schemeClr val="tx1"/>
                </a:solidFill>
              </a:rPr>
              <a:t>řešení smluvní </a:t>
            </a:r>
            <a:r>
              <a:rPr lang="cs-CZ" dirty="0">
                <a:solidFill>
                  <a:schemeClr val="tx1"/>
                </a:solidFill>
              </a:rPr>
              <a:t>(dohoda o změně druhu práce či o rozvázání PP), </a:t>
            </a:r>
            <a:r>
              <a:rPr lang="cs-CZ" b="1" dirty="0">
                <a:solidFill>
                  <a:schemeClr val="tx1"/>
                </a:solidFill>
              </a:rPr>
              <a:t>nebo nesmluvní </a:t>
            </a:r>
            <a:r>
              <a:rPr lang="cs-CZ" dirty="0">
                <a:solidFill>
                  <a:schemeClr val="tx1"/>
                </a:solidFill>
              </a:rPr>
              <a:t>(převedení na jinou vhodnou práci vs. výpověď)</a:t>
            </a: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FF0000"/>
                </a:solidFill>
              </a:rPr>
              <a:t>překážka v práci</a:t>
            </a:r>
            <a:r>
              <a:rPr lang="cs-CZ" b="1" dirty="0">
                <a:solidFill>
                  <a:schemeClr val="tx1"/>
                </a:solidFill>
              </a:rPr>
              <a:t> a její povaha </a:t>
            </a:r>
            <a:r>
              <a:rPr lang="cs-CZ" dirty="0">
                <a:solidFill>
                  <a:schemeClr val="tx1"/>
                </a:solidFill>
              </a:rPr>
              <a:t>– jak správně posoudit dobu do skončení PP, kdy zaměstnanec nepracuje (</a:t>
            </a:r>
            <a:r>
              <a:rPr lang="cs-CZ" b="1" dirty="0">
                <a:solidFill>
                  <a:schemeClr val="tx1"/>
                </a:solidFill>
              </a:rPr>
              <a:t>s náhradou, či bez náhrady?</a:t>
            </a:r>
            <a:r>
              <a:rPr lang="cs-CZ" dirty="0">
                <a:solidFill>
                  <a:schemeClr val="tx1"/>
                </a:solidFill>
              </a:rPr>
              <a:t>)</a:t>
            </a:r>
            <a:r>
              <a:rPr lang="cs-CZ" b="1" dirty="0">
                <a:solidFill>
                  <a:schemeClr val="tx1"/>
                </a:solidFill>
              </a:rPr>
              <a:t>                                                                     </a:t>
            </a:r>
            <a:r>
              <a:rPr lang="cs-CZ" b="1" dirty="0">
                <a:solidFill>
                  <a:srgbClr val="00B050"/>
                </a:solidFill>
              </a:rPr>
              <a:t>(21 </a:t>
            </a:r>
            <a:r>
              <a:rPr lang="cs-CZ" b="1" dirty="0" err="1">
                <a:solidFill>
                  <a:srgbClr val="00B050"/>
                </a:solidFill>
              </a:rPr>
              <a:t>Cdo</a:t>
            </a:r>
            <a:r>
              <a:rPr lang="cs-CZ" b="1" dirty="0">
                <a:solidFill>
                  <a:srgbClr val="00B050"/>
                </a:solidFill>
              </a:rPr>
              <a:t> 1645/2020)</a:t>
            </a:r>
          </a:p>
        </p:txBody>
      </p:sp>
    </p:spTree>
    <p:extLst>
      <p:ext uri="{BB962C8B-B14F-4D97-AF65-F5344CB8AC3E}">
        <p14:creationId xmlns:p14="http://schemas.microsoft.com/office/powerpoint/2010/main" val="1110734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DBEC49-DFEB-4333-9946-8B96B35B4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5024" y="2834639"/>
            <a:ext cx="10018776" cy="1611525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rgbClr val="0070C0"/>
                </a:solidFill>
                <a:latin typeface="+mn-lt"/>
              </a:rPr>
              <a:t>SOUDNÍ JUDIKATURA                                      </a:t>
            </a:r>
            <a:r>
              <a:rPr lang="cs-CZ" b="1" dirty="0">
                <a:solidFill>
                  <a:srgbClr val="00B050"/>
                </a:solidFill>
                <a:latin typeface="+mn-lt"/>
              </a:rPr>
              <a:t>AKTUÁLNĚ</a:t>
            </a:r>
            <a:br>
              <a:rPr lang="cs-CZ" sz="2400" b="1" dirty="0">
                <a:solidFill>
                  <a:srgbClr val="0070C0"/>
                </a:solidFill>
              </a:rPr>
            </a:br>
            <a:endParaRPr lang="cs-CZ" sz="2400" b="1" u="sng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11345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47A119-278F-418D-A364-BD02A0927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8176" y="402335"/>
            <a:ext cx="9945624" cy="1609345"/>
          </a:xfrm>
        </p:spPr>
        <p:txBody>
          <a:bodyPr>
            <a:normAutofit/>
          </a:bodyPr>
          <a:lstStyle/>
          <a:p>
            <a:r>
              <a:rPr lang="cs-CZ" sz="2400" b="1" u="sng" dirty="0">
                <a:latin typeface="+mn-lt"/>
              </a:rPr>
              <a:t>Obsah semináře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A730D0-D7CE-47BB-A7E6-B75D383AD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8175" y="1495514"/>
            <a:ext cx="10444841" cy="504244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cs-CZ" sz="300" b="1" dirty="0"/>
          </a:p>
          <a:p>
            <a:pPr marL="457200" indent="-457200">
              <a:buFont typeface="+mj-lt"/>
              <a:buAutoNum type="arabicPeriod" startAt="4"/>
            </a:pPr>
            <a:r>
              <a:rPr lang="cs-CZ" sz="2400" b="1" dirty="0">
                <a:solidFill>
                  <a:schemeClr val="accent4">
                    <a:lumMod val="75000"/>
                  </a:schemeClr>
                </a:solidFill>
              </a:rPr>
              <a:t>vybrané </a:t>
            </a:r>
            <a:r>
              <a:rPr lang="cs-CZ" sz="2400" b="1" dirty="0">
                <a:solidFill>
                  <a:srgbClr val="FF0000"/>
                </a:solidFill>
              </a:rPr>
              <a:t>chyby a problémy </a:t>
            </a:r>
            <a:r>
              <a:rPr lang="cs-CZ" sz="2400" b="1" dirty="0">
                <a:solidFill>
                  <a:schemeClr val="accent4">
                    <a:lumMod val="75000"/>
                  </a:schemeClr>
                </a:solidFill>
              </a:rPr>
              <a:t>z praxe                                                                               </a:t>
            </a:r>
            <a:r>
              <a:rPr lang="cs-CZ" sz="2400" dirty="0"/>
              <a:t>(</a:t>
            </a:r>
            <a:r>
              <a:rPr lang="cs-CZ" sz="2400" b="1" dirty="0"/>
              <a:t>zkušební doba</a:t>
            </a:r>
            <a:r>
              <a:rPr lang="cs-CZ" sz="2400" dirty="0"/>
              <a:t>; PP na </a:t>
            </a:r>
            <a:r>
              <a:rPr lang="cs-CZ" sz="2400" b="1" dirty="0"/>
              <a:t>dobu určitou</a:t>
            </a:r>
            <a:r>
              <a:rPr lang="cs-CZ" sz="2400" dirty="0"/>
              <a:t>; </a:t>
            </a:r>
            <a:r>
              <a:rPr lang="cs-CZ" sz="2400" b="1" dirty="0"/>
              <a:t>převedení</a:t>
            </a:r>
            <a:r>
              <a:rPr lang="cs-CZ" sz="2400" dirty="0"/>
              <a:t> na jinou práci; </a:t>
            </a:r>
            <a:r>
              <a:rPr lang="cs-CZ" sz="2400" b="1" dirty="0"/>
              <a:t>neuspokojivé PV a porušení „pracovní kázně“</a:t>
            </a:r>
            <a:r>
              <a:rPr lang="cs-CZ" sz="2400" dirty="0"/>
              <a:t>; postupy při </a:t>
            </a:r>
            <a:r>
              <a:rPr lang="cs-CZ" sz="2400" b="1" dirty="0"/>
              <a:t>nerovnoměrném rozvržení</a:t>
            </a:r>
            <a:r>
              <a:rPr lang="cs-CZ" sz="2400" dirty="0"/>
              <a:t> PD; výhody a nevýhody </a:t>
            </a:r>
            <a:r>
              <a:rPr lang="cs-CZ" sz="2400" b="1" dirty="0"/>
              <a:t>pružného rozvržení </a:t>
            </a:r>
            <a:r>
              <a:rPr lang="cs-CZ" sz="2400" dirty="0"/>
              <a:t>PD; </a:t>
            </a:r>
            <a:r>
              <a:rPr lang="cs-CZ" sz="2400" b="1" dirty="0"/>
              <a:t>délka PD </a:t>
            </a:r>
            <a:r>
              <a:rPr lang="cs-CZ" sz="2400" dirty="0"/>
              <a:t>a žádost o její úpravu;    jak s </a:t>
            </a:r>
            <a:r>
              <a:rPr lang="cs-CZ" sz="2400" b="1" dirty="0"/>
              <a:t>prací přesčas</a:t>
            </a:r>
            <a:r>
              <a:rPr lang="cs-CZ" sz="2400" dirty="0"/>
              <a:t>; </a:t>
            </a:r>
            <a:r>
              <a:rPr lang="cs-CZ" sz="2400" b="1" dirty="0"/>
              <a:t>minimální délka čerpané dovolené</a:t>
            </a:r>
            <a:r>
              <a:rPr lang="cs-CZ" sz="2400" dirty="0"/>
              <a:t>; jak s </a:t>
            </a:r>
            <a:r>
              <a:rPr lang="cs-CZ" sz="2400" b="1" dirty="0"/>
              <a:t>nevyčerpanou dovolenou</a:t>
            </a:r>
            <a:r>
              <a:rPr lang="cs-CZ" sz="2400" dirty="0"/>
              <a:t> v dalším kalendářním roce; </a:t>
            </a:r>
            <a:r>
              <a:rPr lang="cs-CZ" sz="2400" b="1" dirty="0"/>
              <a:t>vyšetření a ošetření </a:t>
            </a:r>
            <a:r>
              <a:rPr lang="cs-CZ" sz="2400" dirty="0"/>
              <a:t>zaměstnance ve zdravotnickém zařízení; </a:t>
            </a:r>
            <a:r>
              <a:rPr lang="cs-CZ" sz="2400" b="1" dirty="0"/>
              <a:t>dlouhodobé pozbytí zdravotní způsobilosti </a:t>
            </a:r>
            <a:r>
              <a:rPr lang="cs-CZ" sz="2400" dirty="0"/>
              <a:t>a povaha překážky v práci atd.)</a:t>
            </a:r>
            <a:endParaRPr lang="cs-CZ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cs-CZ" sz="2400" b="1" dirty="0">
                <a:solidFill>
                  <a:schemeClr val="accent4">
                    <a:lumMod val="75000"/>
                  </a:schemeClr>
                </a:solidFill>
              </a:rPr>
              <a:t>soudní judikatura </a:t>
            </a:r>
            <a:r>
              <a:rPr lang="cs-CZ" sz="2400" b="1" dirty="0">
                <a:solidFill>
                  <a:srgbClr val="FF0000"/>
                </a:solidFill>
              </a:rPr>
              <a:t>aktuálně</a:t>
            </a:r>
            <a:r>
              <a:rPr lang="cs-CZ" sz="24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400" b="1" dirty="0"/>
              <a:t>                                                                                              </a:t>
            </a:r>
            <a:r>
              <a:rPr lang="cs-CZ" sz="2400" dirty="0"/>
              <a:t>(zajímavá </a:t>
            </a:r>
            <a:r>
              <a:rPr lang="cs-CZ" sz="2400" b="1" dirty="0"/>
              <a:t>rozhodnutí vyšších soudů</a:t>
            </a:r>
            <a:r>
              <a:rPr lang="cs-CZ" sz="2400" dirty="0"/>
              <a:t>)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cs-CZ" sz="2400" b="1" dirty="0">
                <a:solidFill>
                  <a:schemeClr val="accent4">
                    <a:lumMod val="75000"/>
                  </a:schemeClr>
                </a:solidFill>
              </a:rPr>
              <a:t>různé </a:t>
            </a:r>
            <a:r>
              <a:rPr lang="cs-CZ" sz="2400" b="1" dirty="0"/>
              <a:t>                                                                                                                                </a:t>
            </a:r>
            <a:r>
              <a:rPr lang="cs-CZ" sz="2400" dirty="0"/>
              <a:t>(</a:t>
            </a:r>
            <a:r>
              <a:rPr lang="cs-CZ" sz="2400" b="1" dirty="0"/>
              <a:t>co dalšího vás zajímá </a:t>
            </a:r>
            <a:r>
              <a:rPr lang="cs-CZ" sz="2400" dirty="0"/>
              <a:t>z pracovního práva?)</a:t>
            </a:r>
          </a:p>
          <a:p>
            <a:pPr marL="0" indent="0">
              <a:buNone/>
            </a:pPr>
            <a:endParaRPr lang="cs-CZ" sz="2400" b="1" dirty="0"/>
          </a:p>
          <a:p>
            <a:pPr marL="457200" indent="-457200">
              <a:buFont typeface="+mj-lt"/>
              <a:buAutoNum type="arabicPeriod" startAt="4"/>
            </a:pP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pPr marL="514350" indent="-514350">
              <a:buFont typeface="+mj-lt"/>
              <a:buAutoNum type="arabicPeriod" startAt="5"/>
            </a:pPr>
            <a:endParaRPr lang="cs-CZ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5143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99032" y="649224"/>
            <a:ext cx="8323802" cy="795528"/>
          </a:xfrm>
        </p:spPr>
        <p:txBody>
          <a:bodyPr>
            <a:normAutofit fontScale="90000"/>
          </a:bodyPr>
          <a:lstStyle/>
          <a:p>
            <a:pPr algn="l"/>
            <a:br>
              <a:rPr lang="cs-CZ" sz="2800" u="sng" dirty="0"/>
            </a:br>
            <a:br>
              <a:rPr lang="cs-CZ" sz="2800" u="sng" dirty="0"/>
            </a:br>
            <a:br>
              <a:rPr lang="cs-CZ" sz="2800" u="sng" dirty="0"/>
            </a:br>
            <a:r>
              <a:rPr lang="cs-CZ" sz="2700" b="1" u="sng" dirty="0">
                <a:latin typeface="+mn-lt"/>
              </a:rPr>
              <a:t>Aktuální judikatura vyšších soudů</a:t>
            </a:r>
            <a:endParaRPr lang="cs-CZ" sz="2700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B13C2CD4-91FE-4A59-8211-06430A0099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9032" y="1677798"/>
            <a:ext cx="9528048" cy="4878450"/>
          </a:xfrm>
        </p:spPr>
        <p:txBody>
          <a:bodyPr>
            <a:noAutofit/>
          </a:bodyPr>
          <a:lstStyle/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FF0000"/>
                </a:solidFill>
              </a:rPr>
              <a:t>zrušení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b="1" dirty="0">
                <a:solidFill>
                  <a:schemeClr val="tx1"/>
                </a:solidFill>
              </a:rPr>
              <a:t>pracovního poměru ve zkušební době a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jmenovaný zaměstnanec</a:t>
            </a:r>
            <a:r>
              <a:rPr lang="cs-CZ" b="1" dirty="0">
                <a:solidFill>
                  <a:schemeClr val="tx1"/>
                </a:solidFill>
              </a:rPr>
              <a:t>                                                                        </a:t>
            </a:r>
            <a:r>
              <a:rPr lang="cs-CZ" sz="2400" b="1" dirty="0">
                <a:solidFill>
                  <a:srgbClr val="00B050"/>
                </a:solidFill>
              </a:rPr>
              <a:t>(NS, 21 </a:t>
            </a:r>
            <a:r>
              <a:rPr lang="cs-CZ" sz="2400" b="1" dirty="0" err="1">
                <a:solidFill>
                  <a:srgbClr val="00B050"/>
                </a:solidFill>
              </a:rPr>
              <a:t>Cdo</a:t>
            </a:r>
            <a:r>
              <a:rPr lang="cs-CZ" sz="2400" b="1" dirty="0">
                <a:solidFill>
                  <a:srgbClr val="00B050"/>
                </a:solidFill>
              </a:rPr>
              <a:t> 2606/2023)</a:t>
            </a:r>
            <a:endParaRPr lang="cs-CZ" b="1" dirty="0">
              <a:solidFill>
                <a:srgbClr val="FF0000"/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FF0000"/>
                </a:solidFill>
              </a:rPr>
              <a:t>neslušné chování </a:t>
            </a:r>
            <a:r>
              <a:rPr lang="cs-CZ" b="1" dirty="0">
                <a:solidFill>
                  <a:schemeClr val="tx1"/>
                </a:solidFill>
              </a:rPr>
              <a:t>úředníka jako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výpovědní důvod                                    </a:t>
            </a:r>
            <a:r>
              <a:rPr lang="cs-CZ" sz="2400" b="1" dirty="0">
                <a:solidFill>
                  <a:srgbClr val="00B050"/>
                </a:solidFill>
              </a:rPr>
              <a:t>(NS, 21 </a:t>
            </a:r>
            <a:r>
              <a:rPr lang="cs-CZ" sz="2400" b="1" dirty="0" err="1">
                <a:solidFill>
                  <a:srgbClr val="00B050"/>
                </a:solidFill>
              </a:rPr>
              <a:t>Cdo</a:t>
            </a:r>
            <a:r>
              <a:rPr lang="cs-CZ" sz="2400" b="1" dirty="0">
                <a:solidFill>
                  <a:srgbClr val="00B050"/>
                </a:solidFill>
              </a:rPr>
              <a:t> 3701/2023)</a:t>
            </a:r>
          </a:p>
          <a:p>
            <a:pPr algn="l"/>
            <a:endParaRPr lang="cs-CZ" sz="2400" b="1" dirty="0">
              <a:solidFill>
                <a:srgbClr val="00B050"/>
              </a:solidFill>
            </a:endParaRPr>
          </a:p>
          <a:p>
            <a:pPr algn="l"/>
            <a:endParaRPr lang="cs-CZ" sz="2400" b="1" dirty="0">
              <a:solidFill>
                <a:srgbClr val="00B050"/>
              </a:solidFill>
            </a:endParaRPr>
          </a:p>
          <a:p>
            <a:pPr algn="l"/>
            <a:endParaRPr lang="cs-CZ" sz="2400" b="1" dirty="0">
              <a:solidFill>
                <a:srgbClr val="00B050"/>
              </a:solidFill>
            </a:endParaRPr>
          </a:p>
          <a:p>
            <a:pPr algn="l"/>
            <a:endParaRPr lang="cs-CZ" sz="2400" b="1" dirty="0">
              <a:solidFill>
                <a:srgbClr val="00B050"/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endParaRPr lang="cs-CZ" sz="2400" b="1" dirty="0">
              <a:solidFill>
                <a:srgbClr val="00B050"/>
              </a:solidFill>
            </a:endParaRPr>
          </a:p>
          <a:p>
            <a:pPr algn="l"/>
            <a:endParaRPr lang="cs-CZ" sz="2400" b="1" dirty="0">
              <a:solidFill>
                <a:srgbClr val="00B050"/>
              </a:solidFill>
            </a:endParaRPr>
          </a:p>
          <a:p>
            <a:pPr algn="l"/>
            <a:endParaRPr lang="cs-CZ" sz="2400" b="1" dirty="0">
              <a:solidFill>
                <a:srgbClr val="00B050"/>
              </a:solidFill>
            </a:endParaRPr>
          </a:p>
          <a:p>
            <a:pPr algn="l"/>
            <a:endParaRPr lang="cs-CZ" sz="2400" b="1" dirty="0">
              <a:solidFill>
                <a:srgbClr val="00B050"/>
              </a:solidFill>
            </a:endParaRPr>
          </a:p>
          <a:p>
            <a:pPr algn="l"/>
            <a:endParaRPr lang="cs-CZ" sz="2400" b="1" dirty="0">
              <a:solidFill>
                <a:srgbClr val="00B050"/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accent4">
                  <a:lumMod val="75000"/>
                </a:schemeClr>
              </a:solidFill>
            </a:endParaRPr>
          </a:p>
          <a:p>
            <a:pPr algn="l"/>
            <a:endParaRPr lang="cs-CZ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l"/>
            <a:endParaRPr lang="cs-CZ" sz="2400" b="1" dirty="0">
              <a:solidFill>
                <a:schemeClr val="tx1"/>
              </a:solidFill>
            </a:endParaRPr>
          </a:p>
          <a:p>
            <a:pPr algn="l"/>
            <a:endParaRPr lang="cs-CZ" b="1" dirty="0">
              <a:solidFill>
                <a:schemeClr val="tx1"/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endParaRPr lang="cs-CZ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l"/>
            <a:endParaRPr lang="cs-CZ" sz="2400" b="1" dirty="0">
              <a:solidFill>
                <a:srgbClr val="00B050"/>
              </a:solidFill>
            </a:endParaRPr>
          </a:p>
          <a:p>
            <a:pPr algn="l"/>
            <a:endParaRPr lang="cs-CZ" sz="2400" b="1" dirty="0">
              <a:solidFill>
                <a:srgbClr val="00B050"/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endParaRPr lang="cs-CZ" sz="2400" b="1" dirty="0">
              <a:solidFill>
                <a:srgbClr val="00B050"/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endParaRPr lang="cs-CZ" sz="24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endParaRPr lang="cs-CZ" sz="2400" b="1" dirty="0">
              <a:solidFill>
                <a:schemeClr val="tx1"/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endParaRPr lang="cs-CZ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071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98290" y="1993392"/>
            <a:ext cx="10637240" cy="2130552"/>
          </a:xfrm>
        </p:spPr>
        <p:txBody>
          <a:bodyPr rtlCol="0">
            <a:normAutofit/>
          </a:bodyPr>
          <a:lstStyle/>
          <a:p>
            <a:pPr rtl="0"/>
            <a:r>
              <a:rPr lang="cs-CZ" sz="4000" b="1" dirty="0">
                <a:latin typeface="+mn-lt"/>
              </a:rPr>
              <a:t>RŮZNÉ</a:t>
            </a:r>
            <a:br>
              <a:rPr lang="cs-CZ" sz="4000" b="1" dirty="0">
                <a:latin typeface="+mn-lt"/>
              </a:rPr>
            </a:br>
            <a:r>
              <a:rPr lang="cs-CZ" sz="4000" b="1" dirty="0">
                <a:solidFill>
                  <a:srgbClr val="00B050"/>
                </a:solidFill>
                <a:latin typeface="+mn-lt"/>
              </a:rPr>
              <a:t>CO DALŠÍHO VÁS ZAJÍMÁ Z PRACOVNÍHO PRÁVA?</a:t>
            </a:r>
          </a:p>
        </p:txBody>
      </p:sp>
    </p:spTree>
    <p:extLst>
      <p:ext uri="{BB962C8B-B14F-4D97-AF65-F5344CB8AC3E}">
        <p14:creationId xmlns:p14="http://schemas.microsoft.com/office/powerpoint/2010/main" val="1324875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DBEC49-DFEB-4333-9946-8B96B35B4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5024" y="2834640"/>
            <a:ext cx="10018776" cy="133502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rgbClr val="0070C0"/>
                </a:solidFill>
                <a:latin typeface="+mn-lt"/>
              </a:rPr>
              <a:t>DĚKUJI ZA POZORNOST </a:t>
            </a:r>
            <a:br>
              <a:rPr lang="cs-CZ" sz="2400" b="1" dirty="0">
                <a:solidFill>
                  <a:srgbClr val="0070C0"/>
                </a:solidFill>
              </a:rPr>
            </a:br>
            <a:endParaRPr lang="cs-CZ" sz="2400" b="1" u="sng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11987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71016" y="1417319"/>
            <a:ext cx="9479280" cy="3940893"/>
          </a:xfrm>
        </p:spPr>
        <p:txBody>
          <a:bodyPr rtlCol="0">
            <a:normAutofit/>
          </a:bodyPr>
          <a:lstStyle/>
          <a:p>
            <a:pPr rtl="0"/>
            <a:r>
              <a:rPr lang="cs-CZ" sz="4000" b="1" dirty="0">
                <a:latin typeface="+mn-lt"/>
              </a:rPr>
              <a:t>KONSOLIDAČNÍ BALÍČEK                                      </a:t>
            </a:r>
            <a:r>
              <a:rPr lang="cs-CZ" sz="4000" b="1" dirty="0">
                <a:solidFill>
                  <a:srgbClr val="00B050"/>
                </a:solidFill>
                <a:latin typeface="+mn-lt"/>
              </a:rPr>
              <a:t>A DOHODA O PROVEDENÍ PRÁCE</a:t>
            </a:r>
            <a:br>
              <a:rPr lang="cs-CZ" sz="4000" b="1" dirty="0">
                <a:latin typeface="+mn-lt"/>
              </a:rPr>
            </a:br>
            <a:br>
              <a:rPr lang="cs-CZ" sz="4000" b="1" dirty="0">
                <a:latin typeface="+mn-lt"/>
              </a:rPr>
            </a:br>
            <a:endParaRPr lang="cs-CZ" sz="4000" b="1" dirty="0">
              <a:solidFill>
                <a:srgbClr val="00B05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23484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99032" y="420624"/>
            <a:ext cx="8323802" cy="1014984"/>
          </a:xfrm>
        </p:spPr>
        <p:txBody>
          <a:bodyPr>
            <a:normAutofit fontScale="90000"/>
          </a:bodyPr>
          <a:lstStyle/>
          <a:p>
            <a:pPr algn="l"/>
            <a:br>
              <a:rPr lang="cs-CZ" sz="2800" u="sng" dirty="0"/>
            </a:br>
            <a:br>
              <a:rPr lang="cs-CZ" sz="2800" u="sng" dirty="0"/>
            </a:br>
            <a:br>
              <a:rPr lang="cs-CZ" sz="2800" u="sng" dirty="0"/>
            </a:br>
            <a:r>
              <a:rPr lang="cs-CZ" sz="2700" b="1" u="sng" dirty="0">
                <a:latin typeface="+mn-lt"/>
              </a:rPr>
              <a:t>Přijaté a připravované změny</a:t>
            </a:r>
            <a:endParaRPr lang="cs-CZ" sz="2700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B13C2CD4-91FE-4A59-8211-06430A0099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9031" y="1619075"/>
            <a:ext cx="10110663" cy="4909741"/>
          </a:xfrm>
        </p:spPr>
        <p:txBody>
          <a:bodyPr>
            <a:noAutofit/>
          </a:bodyPr>
          <a:lstStyle/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tx1"/>
                </a:solidFill>
              </a:rPr>
              <a:t>účinnost od </a:t>
            </a:r>
            <a:r>
              <a:rPr lang="cs-CZ" b="1" dirty="0">
                <a:solidFill>
                  <a:srgbClr val="FF0000"/>
                </a:solidFill>
              </a:rPr>
              <a:t>1. 1. 2024 </a:t>
            </a:r>
            <a:r>
              <a:rPr lang="cs-CZ" dirty="0">
                <a:solidFill>
                  <a:schemeClr val="tx1"/>
                </a:solidFill>
              </a:rPr>
              <a:t>a</a:t>
            </a:r>
            <a:r>
              <a:rPr lang="cs-CZ" b="1" dirty="0">
                <a:solidFill>
                  <a:srgbClr val="FF0000"/>
                </a:solidFill>
              </a:rPr>
              <a:t> 1. 7. 2024</a:t>
            </a:r>
            <a:r>
              <a:rPr lang="cs-CZ" dirty="0">
                <a:solidFill>
                  <a:schemeClr val="tx1"/>
                </a:solidFill>
              </a:rPr>
              <a:t>; </a:t>
            </a:r>
            <a:r>
              <a:rPr lang="cs-CZ" b="1" dirty="0">
                <a:solidFill>
                  <a:srgbClr val="00B050"/>
                </a:solidFill>
              </a:rPr>
              <a:t>349/2023 Sb.</a:t>
            </a:r>
            <a:r>
              <a:rPr lang="cs-CZ" dirty="0">
                <a:solidFill>
                  <a:schemeClr val="tx1"/>
                </a:solidFill>
              </a:rPr>
              <a:t> </a:t>
            </a: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registrační (oznamovací) povinnost </a:t>
            </a:r>
            <a:r>
              <a:rPr lang="cs-CZ" b="1" dirty="0">
                <a:solidFill>
                  <a:schemeClr val="tx1"/>
                </a:solidFill>
              </a:rPr>
              <a:t>zaměstnavatele</a:t>
            </a:r>
            <a:r>
              <a:rPr lang="cs-CZ" dirty="0">
                <a:solidFill>
                  <a:schemeClr val="tx1"/>
                </a:solidFill>
              </a:rPr>
              <a:t> ohledně DPP</a:t>
            </a: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rozhodná částka </a:t>
            </a:r>
            <a:r>
              <a:rPr lang="cs-CZ" dirty="0">
                <a:solidFill>
                  <a:schemeClr val="tx1"/>
                </a:solidFill>
              </a:rPr>
              <a:t>a </a:t>
            </a:r>
            <a:r>
              <a:rPr lang="cs-CZ" b="1" dirty="0">
                <a:solidFill>
                  <a:schemeClr val="tx1"/>
                </a:solidFill>
              </a:rPr>
              <a:t>součet příjmů na DPP </a:t>
            </a:r>
            <a:r>
              <a:rPr lang="cs-CZ" dirty="0">
                <a:solidFill>
                  <a:schemeClr val="tx1"/>
                </a:solidFill>
              </a:rPr>
              <a:t>v jednom kalendářním měsíci?</a:t>
            </a: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tx1"/>
                </a:solidFill>
              </a:rPr>
              <a:t>chystané změny od </a:t>
            </a:r>
            <a:r>
              <a:rPr lang="cs-CZ" b="1" dirty="0">
                <a:solidFill>
                  <a:srgbClr val="FF0000"/>
                </a:solidFill>
              </a:rPr>
              <a:t>1. 1. 2025 </a:t>
            </a:r>
            <a:r>
              <a:rPr lang="cs-CZ" dirty="0">
                <a:solidFill>
                  <a:schemeClr val="tx1"/>
                </a:solidFill>
              </a:rPr>
              <a:t>a princip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režimu tzv. oznámené dohody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(výhodu získá ten zaměstnavatel, který </a:t>
            </a:r>
            <a:r>
              <a:rPr lang="cs-CZ" b="1" dirty="0">
                <a:solidFill>
                  <a:schemeClr val="tx1"/>
                </a:solidFill>
              </a:rPr>
              <a:t>svůj záměr oznámí jako první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algn="l"/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>
              <a:solidFill>
                <a:schemeClr val="tx1"/>
              </a:solidFill>
            </a:endParaRPr>
          </a:p>
          <a:p>
            <a:pPr algn="l"/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endParaRPr lang="cs-CZ" b="1" dirty="0">
              <a:solidFill>
                <a:schemeClr val="tx1"/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  <a:p>
            <a:pPr algn="l"/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  <a:p>
            <a:pPr algn="l"/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sz="2400" b="1" dirty="0">
              <a:solidFill>
                <a:srgbClr val="00B050"/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endParaRPr lang="cs-CZ" dirty="0">
              <a:solidFill>
                <a:schemeClr val="tx1"/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>
              <a:solidFill>
                <a:schemeClr val="tx1"/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/>
              </a:solidFill>
            </a:endParaRPr>
          </a:p>
          <a:p>
            <a:pPr algn="l"/>
            <a:endParaRPr lang="cs-CZ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715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71016" y="1417319"/>
            <a:ext cx="9479280" cy="3940893"/>
          </a:xfrm>
        </p:spPr>
        <p:txBody>
          <a:bodyPr rtlCol="0">
            <a:normAutofit/>
          </a:bodyPr>
          <a:lstStyle/>
          <a:p>
            <a:pPr rtl="0"/>
            <a:r>
              <a:rPr lang="cs-CZ" sz="4000" b="1" dirty="0">
                <a:latin typeface="+mn-lt"/>
              </a:rPr>
              <a:t>PŘIPRAVOVANÉ NOVELY ZÁKONÍKU PRÁCE                                      </a:t>
            </a:r>
            <a:r>
              <a:rPr lang="cs-CZ" sz="4000" b="1" dirty="0">
                <a:solidFill>
                  <a:srgbClr val="00B050"/>
                </a:solidFill>
                <a:latin typeface="+mn-lt"/>
              </a:rPr>
              <a:t>MALÁ A TZV. FLEXIBILNÍ</a:t>
            </a:r>
            <a:br>
              <a:rPr lang="cs-CZ" sz="4000" b="1" dirty="0">
                <a:latin typeface="+mn-lt"/>
              </a:rPr>
            </a:br>
            <a:br>
              <a:rPr lang="cs-CZ" sz="4000" b="1" dirty="0">
                <a:latin typeface="+mn-lt"/>
              </a:rPr>
            </a:br>
            <a:endParaRPr lang="cs-CZ" sz="4000" b="1" dirty="0">
              <a:solidFill>
                <a:srgbClr val="00B05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73743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BDC49F-BA6C-4E69-E2CF-F75E336EA8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03B086-F645-C9F2-4F0C-3694D18638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9032" y="420624"/>
            <a:ext cx="8323802" cy="1014984"/>
          </a:xfrm>
        </p:spPr>
        <p:txBody>
          <a:bodyPr>
            <a:normAutofit fontScale="90000"/>
          </a:bodyPr>
          <a:lstStyle/>
          <a:p>
            <a:pPr algn="l"/>
            <a:br>
              <a:rPr lang="cs-CZ" sz="2800" u="sng" dirty="0"/>
            </a:br>
            <a:br>
              <a:rPr lang="cs-CZ" sz="2800" u="sng" dirty="0"/>
            </a:br>
            <a:br>
              <a:rPr lang="cs-CZ" sz="2800" u="sng" dirty="0"/>
            </a:br>
            <a:r>
              <a:rPr lang="cs-CZ" sz="2700" b="1" u="sng" dirty="0">
                <a:latin typeface="+mn-lt"/>
              </a:rPr>
              <a:t>Připravované novely ZP</a:t>
            </a:r>
            <a:endParaRPr lang="cs-CZ" sz="2700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2932AA32-41E1-817B-F835-47208BA77F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9031" y="1619075"/>
            <a:ext cx="10110663" cy="4909741"/>
          </a:xfrm>
        </p:spPr>
        <p:txBody>
          <a:bodyPr>
            <a:noAutofit/>
          </a:bodyPr>
          <a:lstStyle/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00B050"/>
                </a:solidFill>
              </a:rPr>
              <a:t>menší novela zákoníku práce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(1. 7. 2024?)                                                                                            </a:t>
            </a:r>
            <a:r>
              <a:rPr lang="cs-CZ" dirty="0">
                <a:solidFill>
                  <a:schemeClr val="tx1"/>
                </a:solidFill>
              </a:rPr>
              <a:t>(mj. </a:t>
            </a:r>
            <a:r>
              <a:rPr lang="cs-CZ" b="1" dirty="0">
                <a:solidFill>
                  <a:schemeClr val="tx1"/>
                </a:solidFill>
              </a:rPr>
              <a:t>zrušení povinnosti </a:t>
            </a:r>
            <a:r>
              <a:rPr lang="cs-CZ" dirty="0">
                <a:solidFill>
                  <a:schemeClr val="tx1"/>
                </a:solidFill>
              </a:rPr>
              <a:t>k vypracování </a:t>
            </a:r>
            <a:r>
              <a:rPr lang="cs-CZ" b="1" dirty="0">
                <a:solidFill>
                  <a:schemeClr val="tx1"/>
                </a:solidFill>
              </a:rPr>
              <a:t>rozvrhu čerpání dovolené</a:t>
            </a:r>
            <a:r>
              <a:rPr lang="cs-CZ" dirty="0">
                <a:solidFill>
                  <a:schemeClr val="tx1"/>
                </a:solidFill>
              </a:rPr>
              <a:t>; </a:t>
            </a:r>
            <a:r>
              <a:rPr lang="cs-CZ" b="1" dirty="0">
                <a:solidFill>
                  <a:schemeClr val="tx1"/>
                </a:solidFill>
              </a:rPr>
              <a:t>valorizační mechanismus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minimální mzdy</a:t>
            </a:r>
            <a:r>
              <a:rPr lang="cs-CZ" dirty="0">
                <a:solidFill>
                  <a:schemeClr val="tx1"/>
                </a:solidFill>
              </a:rPr>
              <a:t>; </a:t>
            </a:r>
            <a:r>
              <a:rPr lang="cs-CZ" b="1" dirty="0">
                <a:solidFill>
                  <a:schemeClr val="tx1"/>
                </a:solidFill>
              </a:rPr>
              <a:t>zrušení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nejnižších úrovní zaručené mzdy</a:t>
            </a:r>
            <a:r>
              <a:rPr lang="cs-CZ" dirty="0">
                <a:solidFill>
                  <a:schemeClr val="tx1"/>
                </a:solidFill>
              </a:rPr>
              <a:t>; institut tzv.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zaručeného platu</a:t>
            </a:r>
            <a:r>
              <a:rPr lang="cs-CZ" dirty="0">
                <a:solidFill>
                  <a:schemeClr val="tx1"/>
                </a:solidFill>
              </a:rPr>
              <a:t>; </a:t>
            </a:r>
            <a:r>
              <a:rPr lang="cs-CZ" b="1" dirty="0">
                <a:solidFill>
                  <a:schemeClr val="tx1"/>
                </a:solidFill>
              </a:rPr>
              <a:t>více odborových organizací </a:t>
            </a:r>
            <a:r>
              <a:rPr lang="cs-CZ" dirty="0">
                <a:solidFill>
                  <a:schemeClr val="tx1"/>
                </a:solidFill>
              </a:rPr>
              <a:t>a kolektivní vyjednávání; </a:t>
            </a:r>
            <a:r>
              <a:rPr lang="cs-CZ" b="1" dirty="0">
                <a:solidFill>
                  <a:schemeClr val="tx1"/>
                </a:solidFill>
              </a:rPr>
              <a:t>rozšiřování kolektivních smluv vyššího stupně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00B050"/>
                </a:solidFill>
              </a:rPr>
              <a:t>větší novela zákoníku práce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(1. 1. 2025?)                                                                                            </a:t>
            </a:r>
            <a:r>
              <a:rPr lang="cs-CZ" dirty="0">
                <a:solidFill>
                  <a:schemeClr val="tx1"/>
                </a:solidFill>
              </a:rPr>
              <a:t>(</a:t>
            </a:r>
            <a:r>
              <a:rPr lang="cs-CZ" b="1" dirty="0">
                <a:solidFill>
                  <a:schemeClr val="tx1"/>
                </a:solidFill>
              </a:rPr>
              <a:t>obsah nejistý</a:t>
            </a:r>
            <a:r>
              <a:rPr lang="cs-CZ" dirty="0">
                <a:solidFill>
                  <a:schemeClr val="tx1"/>
                </a:solidFill>
              </a:rPr>
              <a:t>….)</a:t>
            </a:r>
          </a:p>
          <a:p>
            <a:pPr algn="l"/>
            <a:endParaRPr lang="cs-CZ" b="1" dirty="0">
              <a:solidFill>
                <a:schemeClr val="tx1"/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endParaRPr lang="cs-CZ" b="1" dirty="0">
              <a:solidFill>
                <a:schemeClr val="tx1"/>
              </a:solidFill>
            </a:endParaRPr>
          </a:p>
          <a:p>
            <a:pPr algn="l"/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>
              <a:solidFill>
                <a:schemeClr val="tx1"/>
              </a:solidFill>
            </a:endParaRPr>
          </a:p>
          <a:p>
            <a:pPr algn="l"/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endParaRPr lang="cs-CZ" b="1" dirty="0">
              <a:solidFill>
                <a:schemeClr val="tx1"/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  <a:p>
            <a:pPr algn="l"/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  <a:p>
            <a:pPr algn="l"/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sz="2400" b="1" dirty="0">
              <a:solidFill>
                <a:srgbClr val="00B050"/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endParaRPr lang="cs-CZ" dirty="0">
              <a:solidFill>
                <a:schemeClr val="tx1"/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>
              <a:solidFill>
                <a:schemeClr val="tx1"/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/>
              </a:solidFill>
            </a:endParaRPr>
          </a:p>
          <a:p>
            <a:pPr algn="l"/>
            <a:endParaRPr lang="cs-CZ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526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71016" y="1417319"/>
            <a:ext cx="9479280" cy="3940893"/>
          </a:xfrm>
        </p:spPr>
        <p:txBody>
          <a:bodyPr rtlCol="0">
            <a:normAutofit/>
          </a:bodyPr>
          <a:lstStyle/>
          <a:p>
            <a:pPr rtl="0"/>
            <a:r>
              <a:rPr lang="cs-CZ" sz="4000" b="1" dirty="0">
                <a:latin typeface="+mn-lt"/>
              </a:rPr>
              <a:t>NÁVRH NA ZMĚNY V OBLASTI                                     </a:t>
            </a:r>
            <a:r>
              <a:rPr lang="cs-CZ" sz="4000" b="1" dirty="0">
                <a:solidFill>
                  <a:srgbClr val="00B050"/>
                </a:solidFill>
                <a:latin typeface="+mn-lt"/>
              </a:rPr>
              <a:t>PRACOVNĚLÉKAŘSKÝCH SLUŽEB</a:t>
            </a:r>
            <a:br>
              <a:rPr lang="cs-CZ" sz="4000" b="1" dirty="0">
                <a:latin typeface="+mn-lt"/>
              </a:rPr>
            </a:br>
            <a:br>
              <a:rPr lang="cs-CZ" sz="4000" b="1" dirty="0">
                <a:latin typeface="+mn-lt"/>
              </a:rPr>
            </a:br>
            <a:endParaRPr lang="cs-CZ" sz="4000" b="1" dirty="0">
              <a:solidFill>
                <a:srgbClr val="00B05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16948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BDC49F-BA6C-4E69-E2CF-F75E336EA8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03B086-F645-C9F2-4F0C-3694D18638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9032" y="420624"/>
            <a:ext cx="8323802" cy="1014984"/>
          </a:xfrm>
        </p:spPr>
        <p:txBody>
          <a:bodyPr>
            <a:normAutofit fontScale="90000"/>
          </a:bodyPr>
          <a:lstStyle/>
          <a:p>
            <a:pPr algn="l"/>
            <a:br>
              <a:rPr lang="cs-CZ" sz="2800" u="sng" dirty="0"/>
            </a:br>
            <a:br>
              <a:rPr lang="cs-CZ" sz="2800" u="sng" dirty="0"/>
            </a:br>
            <a:br>
              <a:rPr lang="cs-CZ" sz="2800" u="sng" dirty="0"/>
            </a:br>
            <a:r>
              <a:rPr lang="cs-CZ" sz="2700" b="1" u="sng" dirty="0">
                <a:latin typeface="+mn-lt"/>
              </a:rPr>
              <a:t>Připravované změny</a:t>
            </a:r>
            <a:endParaRPr lang="cs-CZ" sz="2700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2932AA32-41E1-817B-F835-47208BA77F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9031" y="1619075"/>
            <a:ext cx="10110663" cy="4909741"/>
          </a:xfrm>
        </p:spPr>
        <p:txBody>
          <a:bodyPr>
            <a:noAutofit/>
          </a:bodyPr>
          <a:lstStyle/>
          <a:p>
            <a:pPr marL="230400" indent="-230400" algn="l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00B050"/>
                </a:solidFill>
              </a:rPr>
              <a:t>novela v oblasti pracovnělékařských služeb </a:t>
            </a:r>
            <a:r>
              <a:rPr lang="cs-CZ" b="1" dirty="0">
                <a:solidFill>
                  <a:srgbClr val="FF0000"/>
                </a:solidFill>
              </a:rPr>
              <a:t>(1. 1. 2025?)                                                                                            </a:t>
            </a:r>
            <a:r>
              <a:rPr lang="cs-CZ" dirty="0">
                <a:solidFill>
                  <a:schemeClr val="tx1"/>
                </a:solidFill>
              </a:rPr>
              <a:t>(</a:t>
            </a:r>
            <a:r>
              <a:rPr lang="cs-CZ" b="1" dirty="0">
                <a:solidFill>
                  <a:schemeClr val="tx1"/>
                </a:solidFill>
              </a:rPr>
              <a:t>zrušení povinné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vstupní lékařské prohlídky </a:t>
            </a:r>
            <a:r>
              <a:rPr lang="cs-CZ" dirty="0">
                <a:solidFill>
                  <a:schemeClr val="tx1"/>
                </a:solidFill>
              </a:rPr>
              <a:t>u nerizikových prací; písemná </a:t>
            </a:r>
            <a:r>
              <a:rPr lang="cs-CZ" b="1" dirty="0">
                <a:solidFill>
                  <a:schemeClr val="tx1"/>
                </a:solidFill>
              </a:rPr>
              <a:t>smlouva s poskytovatelem PLS</a:t>
            </a:r>
            <a:r>
              <a:rPr lang="cs-CZ" dirty="0">
                <a:solidFill>
                  <a:schemeClr val="tx1"/>
                </a:solidFill>
              </a:rPr>
              <a:t>; vztah zaměstnavatele a </a:t>
            </a:r>
            <a:r>
              <a:rPr lang="cs-CZ" b="1" dirty="0">
                <a:solidFill>
                  <a:schemeClr val="tx1"/>
                </a:solidFill>
              </a:rPr>
              <a:t>registrujícího poskytovatele </a:t>
            </a:r>
            <a:r>
              <a:rPr lang="cs-CZ" dirty="0">
                <a:solidFill>
                  <a:schemeClr val="tx1"/>
                </a:solidFill>
              </a:rPr>
              <a:t>atd.)</a:t>
            </a:r>
            <a:endParaRPr lang="cs-CZ" b="1" dirty="0">
              <a:solidFill>
                <a:schemeClr val="tx1"/>
              </a:solidFill>
            </a:endParaRPr>
          </a:p>
          <a:p>
            <a:pPr algn="l"/>
            <a:endParaRPr lang="cs-CZ" b="1" dirty="0">
              <a:solidFill>
                <a:schemeClr val="tx1"/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endParaRPr lang="cs-CZ" b="1" dirty="0">
              <a:solidFill>
                <a:schemeClr val="tx1"/>
              </a:solidFill>
            </a:endParaRPr>
          </a:p>
          <a:p>
            <a:pPr algn="l"/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>
              <a:solidFill>
                <a:schemeClr val="tx1"/>
              </a:solidFill>
            </a:endParaRPr>
          </a:p>
          <a:p>
            <a:pPr algn="l"/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endParaRPr lang="cs-CZ" b="1" dirty="0">
              <a:solidFill>
                <a:schemeClr val="tx1"/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  <a:p>
            <a:pPr algn="l"/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  <a:p>
            <a:pPr algn="l"/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sz="2400" b="1" dirty="0">
              <a:solidFill>
                <a:srgbClr val="00B050"/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endParaRPr lang="cs-CZ" dirty="0">
              <a:solidFill>
                <a:schemeClr val="tx1"/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>
              <a:solidFill>
                <a:schemeClr val="tx1"/>
              </a:solidFill>
            </a:endParaRPr>
          </a:p>
          <a:p>
            <a:pPr marL="230400" indent="-230400" algn="l"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/>
              </a:solidFill>
            </a:endParaRPr>
          </a:p>
          <a:p>
            <a:pPr algn="l"/>
            <a:endParaRPr lang="cs-CZ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205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esign šablony připomínající plachty a oblohu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3665375_TF03460508.potx" id="{37B8FC1C-BBDB-4E5C-BB79-372EEA00B9A8}" vid="{71547C2E-9581-4D3B-90DE-695FF04FD519}"/>
    </a:ext>
  </a:extLst>
</a:theme>
</file>

<file path=ppt/theme/theme2.xml><?xml version="1.0" encoding="utf-8"?>
<a:theme xmlns:a="http://schemas.openxmlformats.org/drawingml/2006/main" name="Firemní motiv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Firemní motiv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EDD01B8-816B-49B7-8C81-03AB51D87C54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http://schemas.openxmlformats.org/package/2006/metadata/core-properties"/>
    <ds:schemaRef ds:uri="40262f94-9f35-4ac3-9a90-690165a166b7"/>
    <ds:schemaRef ds:uri="http://schemas.microsoft.com/office/infopath/2007/PartnerControls"/>
    <ds:schemaRef ds:uri="a4f35948-e619-41b3-aa29-22878b09cfd2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024FD56-CE1B-42FC-9E83-BFBF160724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53D857-4181-4777-8893-6E45A690F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8363</TotalTime>
  <Words>2150</Words>
  <Application>Microsoft Office PowerPoint</Application>
  <PresentationFormat>Širokoúhlá obrazovka</PresentationFormat>
  <Paragraphs>227</Paragraphs>
  <Slides>32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8" baseType="lpstr">
      <vt:lpstr>Arial</vt:lpstr>
      <vt:lpstr>Calibri</vt:lpstr>
      <vt:lpstr>Cambria</vt:lpstr>
      <vt:lpstr>Times New Roman</vt:lpstr>
      <vt:lpstr>Wingdings</vt:lpstr>
      <vt:lpstr>Design šablony připomínající plachty a oblohu</vt:lpstr>
      <vt:lpstr>AKTUALITY A PROBLÉMY PRACOVNÍHO PRÁVA V ROCE 2024</vt:lpstr>
      <vt:lpstr>Obsah semináře</vt:lpstr>
      <vt:lpstr>Obsah semináře</vt:lpstr>
      <vt:lpstr>KONSOLIDAČNÍ BALÍČEK                                      A DOHODA O PROVEDENÍ PRÁCE  </vt:lpstr>
      <vt:lpstr>   Přijaté a připravované změny</vt:lpstr>
      <vt:lpstr>PŘIPRAVOVANÉ NOVELY ZÁKONÍKU PRÁCE                                      MALÁ A TZV. FLEXIBILNÍ  </vt:lpstr>
      <vt:lpstr>   Připravované novely ZP</vt:lpstr>
      <vt:lpstr>NÁVRH NA ZMĚNY V OBLASTI                                     PRACOVNĚLÉKAŘSKÝCH SLUŽEB  </vt:lpstr>
      <vt:lpstr>   Připravované změny</vt:lpstr>
      <vt:lpstr> VYBRANÉ CHYBY A PROBLÉMY Z PRAXE</vt:lpstr>
      <vt:lpstr>   Zkušební doba (§ 35 ZP) </vt:lpstr>
      <vt:lpstr>   Pracovní poměr na dobu určitou (§ 39 ZP a zvláštní právní předpisy) </vt:lpstr>
      <vt:lpstr>   Převedení na jinou práci (§ 41 ZP)</vt:lpstr>
      <vt:lpstr>   Neuspokojivé pracovní výsledky (§ 52 písm. f) ZP) </vt:lpstr>
      <vt:lpstr>   Porušení „pracovní kázně“                                                                   (§ 52 písm. g) a § 55 odst. 1 písm. b) ZP)</vt:lpstr>
      <vt:lpstr>   Pracovní doba a doba odpočinku obecně (§ 78 ZP)</vt:lpstr>
      <vt:lpstr>   Pracovní doba a doba odpočinku obecně (§ 78 ZP)</vt:lpstr>
      <vt:lpstr>   Rozvržení pracovní doby v PP (§ 78 odst. 1 písm. l) a m) a § 84 ZP)</vt:lpstr>
      <vt:lpstr>   Pružné rozvržení pracovní doby (§ 85 a § 97 ZP) </vt:lpstr>
      <vt:lpstr>   Délka pracovní doby (§ 79, § 80 a § 241 odst. 2 ZP)</vt:lpstr>
      <vt:lpstr>   Práce přesčas (§ 78 odst. 1 písm. i) a § 93 ZP) </vt:lpstr>
      <vt:lpstr>   Limity práce přesčas (§ 93 ZP) </vt:lpstr>
      <vt:lpstr>   Minimální délka čerpání dovolené (§ 217 odst. 1 a § 218 odst. 6 ZP) </vt:lpstr>
      <vt:lpstr>Minimální délka čerpání dovolené – příklad</vt:lpstr>
      <vt:lpstr>   Převod dovolené a další postup (§ 218 ZP) </vt:lpstr>
      <vt:lpstr>   Překážky v práci – základní definice a principy (§ 191 až § 210 ZP)</vt:lpstr>
      <vt:lpstr>Vyšetření nebo ošetření ve zdravotnickém zařízení (§ 199 ZP a NV č. 590/2006 Sb.)</vt:lpstr>
      <vt:lpstr>   Dlouhodobé pozbytí zdravotní způsobilosti (§ 43 odst. 4 a 5 ZSZS; § 41 odst. 1 písm. a) a b) a § 52 písm. d) a e) ZP) </vt:lpstr>
      <vt:lpstr>SOUDNÍ JUDIKATURA                                      AKTUÁLNĚ </vt:lpstr>
      <vt:lpstr>   Aktuální judikatura vyšších soudů</vt:lpstr>
      <vt:lpstr>RŮZNÉ CO DALŠÍHO VÁS ZAJÍMÁ Z PRACOVNÍHO PRÁVA?</vt:lpstr>
      <vt:lpstr>DĚKUJI ZA POZORNOST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Bukovjan</dc:creator>
  <cp:lastModifiedBy>Ilona Pokorná</cp:lastModifiedBy>
  <cp:revision>392</cp:revision>
  <cp:lastPrinted>2020-07-29T16:02:27Z</cp:lastPrinted>
  <dcterms:created xsi:type="dcterms:W3CDTF">2020-06-17T14:50:05Z</dcterms:created>
  <dcterms:modified xsi:type="dcterms:W3CDTF">2024-05-27T12:56:13Z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