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98DC8-0B8F-452E-B84C-9AF962BE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600768-D21A-4CAC-98BA-C1B229C32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648DB-1ED1-4352-842F-C11CAD2A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A590C-D7FB-4E7A-9B6F-00B6CC1B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79FD1-2913-4513-87C0-8056D88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6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01440-A1A1-4ED7-ACF8-570789BA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A5BE98-0A08-4C0E-89A4-558BDFE1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DFF9E-B846-4E68-87CF-3D89991A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6C44A1-B166-49F7-95D7-AD028D1D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EBD9FC-B7E2-458B-8F92-A5BCD2B1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87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3E9648-A8D7-4FE4-9BC0-8610D12CA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ECE087-8727-4004-A9EE-7E25B52A5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90F46-84BA-4A94-A9E3-9F7951AA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78FE10-0553-404F-8048-BBB93BFA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29C7F-91A2-4969-B0D1-005E3484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BF824-1EDC-44BF-BFC9-6C008D1B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B5F771-FED8-4A2E-9412-E77D69D2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6335FB-838B-4A86-87EA-A52408E1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FA64B8-C355-4624-A63B-D6F370E9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343E5-AE64-47F0-842B-EB8F92CD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31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1BAB5-71D9-472A-97CB-F10BD414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8996AFB-45B9-405A-83DB-17199D9BB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18AC1-82F6-494E-BA3C-14D0C07F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FE0295-E1C2-4108-A46D-7979B66D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0BF90A-F2D6-450B-A575-56C583DC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6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D3F3E-2666-45F7-BFC4-16612139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D3565-D45B-4426-8D8C-F8F092186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58BFB7-CC64-4E93-80B4-FF736502D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0F965D-6898-4B94-8E0F-57A6C304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EC4347-4DB7-45B5-9FAF-DC10D311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A188CF-B77F-4E86-9FD7-22C758C8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0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33A56-0E7A-4FEE-B334-C16E8892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119854-3BDC-4CBE-AA43-39FBBCFA5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B108920-9A92-4A8E-8CEE-8BE7BBB1C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232E7E-1E5E-4D47-B9CE-819C8B98C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424276-DFDE-4A4F-88A5-279F9F9D6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4CCA1F-E8D2-412A-8FDC-95192932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5244D1-74D1-4C09-B1CA-9508C43C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4919DB-DA46-4ECC-8326-FCF302ED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09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362F7-3AD3-488C-9F3C-3FD9A2AB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CE4DB3-42DF-481A-B008-E42999D1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EDDB4C-C189-4AB6-8D89-85CE4963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B96B1-9C6F-4154-8B4A-06C09A8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07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87E637-A8C8-4980-B024-44942A32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D92EC0-6748-4C0D-9252-60109519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AFC28E-BCF7-4107-9DB0-6ADF9062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39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77676-45AB-42D1-AD56-5E434283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7DB1E-A43A-4AC9-B97A-2F88647CC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38D93F-0FB3-4B3D-AEC7-2EF81644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0071BA-EE69-4193-A84B-AD4A556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FEA52-0A60-4293-BA84-BB85EBC6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188184-5AFF-4CB3-8AE9-43C0DE6B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8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2250-7E38-49A5-B629-B926183C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5124ED-3B91-47F9-ABEA-0CE4818B8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4B7396F-2603-43DB-8883-3B7EA386B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DB3E70-44E6-4009-8FA8-D1C7275B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B55B92-DE76-45F8-914C-AEB21AF8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685C4B-EC2E-4E24-96F2-BF0B8DCE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AAEA90-C81E-40A7-A76E-E0B6FCEC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551C483-ECB1-43C4-BE20-63A694EB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E0775E-985D-46B4-BCF8-1488D50E3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A3D7-8F5B-490B-82BB-46DB64DBD2DF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D9435D-99EF-42D3-A64F-972E97E6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6FCE46-FD8D-4C79-97C5-08D10804F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937B-D588-43BA-A7FA-396C7B641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0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47C2CA-41B3-457A-ABAE-BCEB14CE2150}"/>
              </a:ext>
            </a:extLst>
          </p:cNvPr>
          <p:cNvSpPr txBox="1"/>
          <p:nvPr/>
        </p:nvSpPr>
        <p:spPr>
          <a:xfrm>
            <a:off x="1700168" y="939567"/>
            <a:ext cx="8791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/>
              <a:t>Koláže Jiřího Koláře</a:t>
            </a:r>
          </a:p>
        </p:txBody>
      </p:sp>
      <p:pic>
        <p:nvPicPr>
          <p:cNvPr id="1028" name="Picture 4" descr="Jiří Kolář (1914-2002) - Moderní a současné umění (31. aukce) - Livebid.cz">
            <a:extLst>
              <a:ext uri="{FF2B5EF4-FFF2-40B4-BE49-F238E27FC236}">
                <a16:creationId xmlns:a16="http://schemas.microsoft.com/office/drawing/2014/main" id="{50AFD16B-5582-474C-A45E-89DAD1A3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475"/>
            <a:ext cx="2908043" cy="43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iří Kolář (1914 Protivín - 2002 Praga), &quot;Jeździec na falach&quot;, 1970 ...">
            <a:extLst>
              <a:ext uri="{FF2B5EF4-FFF2-40B4-BE49-F238E27FC236}">
                <a16:creationId xmlns:a16="http://schemas.microsoft.com/office/drawing/2014/main" id="{AD8DA372-27A6-4B95-9E70-CB2C2D7D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43" y="2533476"/>
            <a:ext cx="7263598" cy="43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iří Kolář, Bez názvu, koláž, 1968">
            <a:extLst>
              <a:ext uri="{FF2B5EF4-FFF2-40B4-BE49-F238E27FC236}">
                <a16:creationId xmlns:a16="http://schemas.microsoft.com/office/drawing/2014/main" id="{D33DD979-08DC-494A-9ACE-8F817D08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14" y="2533475"/>
            <a:ext cx="3101185" cy="43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4C1759-5027-4C15-9A56-6BEBD694C20E}"/>
              </a:ext>
            </a:extLst>
          </p:cNvPr>
          <p:cNvSpPr txBox="1"/>
          <p:nvPr/>
        </p:nvSpPr>
        <p:spPr>
          <a:xfrm>
            <a:off x="10491831" y="1986115"/>
            <a:ext cx="156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Matěj Beránek</a:t>
            </a:r>
          </a:p>
        </p:txBody>
      </p:sp>
    </p:spTree>
    <p:extLst>
      <p:ext uri="{BB962C8B-B14F-4D97-AF65-F5344CB8AC3E}">
        <p14:creationId xmlns:p14="http://schemas.microsoft.com/office/powerpoint/2010/main" val="50638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D6F4C7A-A296-475B-A9F6-1606430EE115}"/>
              </a:ext>
            </a:extLst>
          </p:cNvPr>
          <p:cNvSpPr txBox="1"/>
          <p:nvPr/>
        </p:nvSpPr>
        <p:spPr>
          <a:xfrm>
            <a:off x="1350236" y="615297"/>
            <a:ext cx="680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Jiří Kolář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391B4EA-B96D-4D56-89F5-705B5262FE5C}"/>
              </a:ext>
            </a:extLst>
          </p:cNvPr>
          <p:cNvSpPr txBox="1"/>
          <p:nvPr/>
        </p:nvSpPr>
        <p:spPr>
          <a:xfrm>
            <a:off x="1486968" y="2521009"/>
            <a:ext cx="1154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Narodil se 24.9. 1914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Zemřel 11.8.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Významný český výtvarník, poetik, básník</a:t>
            </a:r>
          </a:p>
        </p:txBody>
      </p:sp>
      <p:pic>
        <p:nvPicPr>
          <p:cNvPr id="2050" name="Picture 2" descr="Jiří Kolář (1979), foto Hana Hamplová">
            <a:extLst>
              <a:ext uri="{FF2B5EF4-FFF2-40B4-BE49-F238E27FC236}">
                <a16:creationId xmlns:a16="http://schemas.microsoft.com/office/drawing/2014/main" id="{3C63C7AB-0F54-4199-B88E-A78BDF5C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09" y="1682151"/>
            <a:ext cx="3493697" cy="34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4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EA2FDA-8714-424A-BE6F-9F510E5B7484}"/>
              </a:ext>
            </a:extLst>
          </p:cNvPr>
          <p:cNvSpPr txBox="1"/>
          <p:nvPr/>
        </p:nvSpPr>
        <p:spPr>
          <a:xfrm>
            <a:off x="2329356" y="959481"/>
            <a:ext cx="4418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err="1"/>
              <a:t>Muchláž</a:t>
            </a:r>
            <a:endParaRPr lang="cs-CZ" sz="5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00ED59-573D-4A13-A145-ABCEE0B000D4}"/>
              </a:ext>
            </a:extLst>
          </p:cNvPr>
          <p:cNvSpPr txBox="1"/>
          <p:nvPr/>
        </p:nvSpPr>
        <p:spPr>
          <a:xfrm>
            <a:off x="1988191" y="2617365"/>
            <a:ext cx="5100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 koláže vytvořená Jiřím Kolářem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obraz se různě pomačká, pozohýbá a vznikne úplně jinačí</a:t>
            </a:r>
          </a:p>
        </p:txBody>
      </p:sp>
      <p:pic>
        <p:nvPicPr>
          <p:cNvPr id="1028" name="Picture 4" descr="https://upload.wikimedia.org/wikipedia/commons/7/7c/14._Ji%C5%99%C3%AD_Kol%C3%A1%C5%99%2C_D%C3%BCrer_-_Posledn%C3%AD_ve%C4%8De%C5%99e_%281963%29%2C_muchl%C3%A1%C5%BE.jpg">
            <a:extLst>
              <a:ext uri="{FF2B5EF4-FFF2-40B4-BE49-F238E27FC236}">
                <a16:creationId xmlns:a16="http://schemas.microsoft.com/office/drawing/2014/main" id="{76ACD2A7-7292-4319-9473-8E3E58E0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0"/>
            <a:ext cx="5037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20CA62-4FAA-4EAD-AD3B-6C0292635550}"/>
              </a:ext>
            </a:extLst>
          </p:cNvPr>
          <p:cNvSpPr txBox="1"/>
          <p:nvPr/>
        </p:nvSpPr>
        <p:spPr>
          <a:xfrm>
            <a:off x="3304317" y="6400800"/>
            <a:ext cx="385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Jiří Kolář, </a:t>
            </a:r>
            <a:r>
              <a:rPr lang="cs-CZ" i="1" dirty="0" err="1"/>
              <a:t>Dürer</a:t>
            </a:r>
            <a:r>
              <a:rPr lang="cs-CZ" i="1" dirty="0"/>
              <a:t> – Poslední večeře, 1963</a:t>
            </a:r>
          </a:p>
        </p:txBody>
      </p:sp>
    </p:spTree>
    <p:extLst>
      <p:ext uri="{BB962C8B-B14F-4D97-AF65-F5344CB8AC3E}">
        <p14:creationId xmlns:p14="http://schemas.microsoft.com/office/powerpoint/2010/main" val="366358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1BC79C-E32D-4D72-B453-C15167D2E4A8}"/>
              </a:ext>
            </a:extLst>
          </p:cNvPr>
          <p:cNvSpPr txBox="1"/>
          <p:nvPr/>
        </p:nvSpPr>
        <p:spPr>
          <a:xfrm>
            <a:off x="3684165" y="989901"/>
            <a:ext cx="4823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err="1"/>
              <a:t>Proláž</a:t>
            </a:r>
            <a:endParaRPr lang="cs-CZ" sz="5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3E4C20-82CA-4B7D-B2F9-57FA1BDDA04B}"/>
              </a:ext>
            </a:extLst>
          </p:cNvPr>
          <p:cNvSpPr txBox="1"/>
          <p:nvPr/>
        </p:nvSpPr>
        <p:spPr>
          <a:xfrm>
            <a:off x="1770077" y="2505670"/>
            <a:ext cx="596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 koláže vytvořená Jiřím Kolářem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proužky výtvarných reprodukcí sestavované k sobě</a:t>
            </a:r>
          </a:p>
          <a:p>
            <a:r>
              <a:rPr lang="cs-CZ" dirty="0"/>
              <a:t> v různých variacích</a:t>
            </a:r>
          </a:p>
        </p:txBody>
      </p:sp>
      <p:pic>
        <p:nvPicPr>
          <p:cNvPr id="3074" name="Picture 2" descr="Jiří Kolář: Rákosník proužkovaný, 1980, proláž">
            <a:extLst>
              <a:ext uri="{FF2B5EF4-FFF2-40B4-BE49-F238E27FC236}">
                <a16:creationId xmlns:a16="http://schemas.microsoft.com/office/drawing/2014/main" id="{57FE9543-9E70-4669-842C-079B00501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0"/>
            <a:ext cx="4986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BB5E1CA-B8EE-448A-9FCC-DAD4574A5D2D}"/>
              </a:ext>
            </a:extLst>
          </p:cNvPr>
          <p:cNvSpPr txBox="1"/>
          <p:nvPr/>
        </p:nvSpPr>
        <p:spPr>
          <a:xfrm>
            <a:off x="3503802" y="6384022"/>
            <a:ext cx="518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Jiří Kolář: Rákosník proužkovaný, 1980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7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1BC79C-E32D-4D72-B453-C15167D2E4A8}"/>
              </a:ext>
            </a:extLst>
          </p:cNvPr>
          <p:cNvSpPr txBox="1"/>
          <p:nvPr/>
        </p:nvSpPr>
        <p:spPr>
          <a:xfrm>
            <a:off x="3684165" y="989901"/>
            <a:ext cx="4823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err="1"/>
              <a:t>Roláž</a:t>
            </a:r>
            <a:endParaRPr lang="cs-CZ" sz="5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3E4C20-82CA-4B7D-B2F9-57FA1BDDA04B}"/>
              </a:ext>
            </a:extLst>
          </p:cNvPr>
          <p:cNvSpPr txBox="1"/>
          <p:nvPr/>
        </p:nvSpPr>
        <p:spPr>
          <a:xfrm>
            <a:off x="1971413" y="2214694"/>
            <a:ext cx="596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 koláže vytvořená Jiřím Kolářem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koláž sestavovaná z pruhů</a:t>
            </a:r>
          </a:p>
        </p:txBody>
      </p:sp>
      <p:pic>
        <p:nvPicPr>
          <p:cNvPr id="2050" name="Picture 2" descr="https://ceskegalerie.cz/images/recenze/ilustracni_obrazky/2021-12-museum-kampa-jiri-kolar-slovnik-metod/DSC05503_2.JPG">
            <a:extLst>
              <a:ext uri="{FF2B5EF4-FFF2-40B4-BE49-F238E27FC236}">
                <a16:creationId xmlns:a16="http://schemas.microsoft.com/office/drawing/2014/main" id="{98FF3EA1-364E-4380-B6FC-5B47AD73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0"/>
            <a:ext cx="407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EEBFD1-EA5B-4A17-AAA3-884AED92D86A}"/>
              </a:ext>
            </a:extLst>
          </p:cNvPr>
          <p:cNvSpPr txBox="1"/>
          <p:nvPr/>
        </p:nvSpPr>
        <p:spPr>
          <a:xfrm>
            <a:off x="3833769" y="6417578"/>
            <a:ext cx="55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Jiří Kolář: Madona v náhlé předzvěsti, 1968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16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1BC79C-E32D-4D72-B453-C15167D2E4A8}"/>
              </a:ext>
            </a:extLst>
          </p:cNvPr>
          <p:cNvSpPr txBox="1"/>
          <p:nvPr/>
        </p:nvSpPr>
        <p:spPr>
          <a:xfrm>
            <a:off x="2272455" y="922789"/>
            <a:ext cx="4823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err="1"/>
              <a:t>Konfrontáž</a:t>
            </a:r>
            <a:endParaRPr lang="cs-CZ" sz="5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3E4C20-82CA-4B7D-B2F9-57FA1BDDA04B}"/>
              </a:ext>
            </a:extLst>
          </p:cNvPr>
          <p:cNvSpPr txBox="1"/>
          <p:nvPr/>
        </p:nvSpPr>
        <p:spPr>
          <a:xfrm>
            <a:off x="918320" y="2967335"/>
            <a:ext cx="596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 koláže vytvořená Jiřím Kolářem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koláž, která konfrontuje obrazy, pocházející z různých dob </a:t>
            </a:r>
          </a:p>
          <a:p>
            <a:r>
              <a:rPr lang="cs-CZ" dirty="0"/>
              <a:t>a pořízené s různým záměrem</a:t>
            </a:r>
          </a:p>
        </p:txBody>
      </p:sp>
      <p:pic>
        <p:nvPicPr>
          <p:cNvPr id="4098" name="Picture 2" descr="https://ceskegalerie.cz/images/recenze/ilustracni_obrazky/2021-12-museum-kampa-jiri-kolar-slovnik-metod/DSC05650_2.JPG">
            <a:extLst>
              <a:ext uri="{FF2B5EF4-FFF2-40B4-BE49-F238E27FC236}">
                <a16:creationId xmlns:a16="http://schemas.microsoft.com/office/drawing/2014/main" id="{A73D29A6-6C29-4CD9-87DB-309D7F62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0"/>
            <a:ext cx="509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642E00-85CA-46BB-B5F0-B2BAE1900626}"/>
              </a:ext>
            </a:extLst>
          </p:cNvPr>
          <p:cNvSpPr txBox="1"/>
          <p:nvPr/>
        </p:nvSpPr>
        <p:spPr>
          <a:xfrm>
            <a:off x="4337109" y="6392411"/>
            <a:ext cx="3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Jiří Kolář: Dva potahy, 1952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17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EA0977E-383D-444F-9D46-BD72625BFCA4}"/>
              </a:ext>
            </a:extLst>
          </p:cNvPr>
          <p:cNvSpPr txBox="1"/>
          <p:nvPr/>
        </p:nvSpPr>
        <p:spPr>
          <a:xfrm>
            <a:off x="2676087" y="981512"/>
            <a:ext cx="32465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err="1"/>
              <a:t>Chiazmáž</a:t>
            </a:r>
            <a:endParaRPr lang="cs-CZ" sz="5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3DBA28-50F4-475A-B400-D88E85BBC99E}"/>
              </a:ext>
            </a:extLst>
          </p:cNvPr>
          <p:cNvSpPr txBox="1"/>
          <p:nvPr/>
        </p:nvSpPr>
        <p:spPr>
          <a:xfrm>
            <a:off x="1400960" y="2877424"/>
            <a:ext cx="5796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forma koláže vytvořená Jiřím Kolářem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koláž z velkého množství malých výstřižků, často řazených do geometrických útvarů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122" name="Picture 2" descr="Jiří Kolář, Hudební kruh (1965), reliéfní chiasmáž">
            <a:extLst>
              <a:ext uri="{FF2B5EF4-FFF2-40B4-BE49-F238E27FC236}">
                <a16:creationId xmlns:a16="http://schemas.microsoft.com/office/drawing/2014/main" id="{576320C3-E44E-4858-B5A4-17F10B65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50" y="0"/>
            <a:ext cx="4795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6A366E-450D-4E9E-82A8-547EA2F2170C}"/>
              </a:ext>
            </a:extLst>
          </p:cNvPr>
          <p:cNvSpPr txBox="1"/>
          <p:nvPr/>
        </p:nvSpPr>
        <p:spPr>
          <a:xfrm>
            <a:off x="4456716" y="6367244"/>
            <a:ext cx="327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Jiří Kolář, Hudební kruh, 1965</a:t>
            </a:r>
          </a:p>
        </p:txBody>
      </p:sp>
    </p:spTree>
    <p:extLst>
      <p:ext uri="{BB962C8B-B14F-4D97-AF65-F5344CB8AC3E}">
        <p14:creationId xmlns:p14="http://schemas.microsoft.com/office/powerpoint/2010/main" val="3359785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2fdce0-5a22-4d11-988b-1df4b561e7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9B05104F50244586E6968BAD471C2E" ma:contentTypeVersion="14" ma:contentTypeDescription="Vytvoří nový dokument" ma:contentTypeScope="" ma:versionID="92d1abff841fa510e506114757204c08">
  <xsd:schema xmlns:xsd="http://www.w3.org/2001/XMLSchema" xmlns:xs="http://www.w3.org/2001/XMLSchema" xmlns:p="http://schemas.microsoft.com/office/2006/metadata/properties" xmlns:ns3="232fdce0-5a22-4d11-988b-1df4b561e7a2" xmlns:ns4="480fd1e2-0f33-4d38-8c04-27ab94db44e9" targetNamespace="http://schemas.microsoft.com/office/2006/metadata/properties" ma:root="true" ma:fieldsID="c6972d64ac3a4b9ddea824b14e8ea1c3" ns3:_="" ns4:_="">
    <xsd:import namespace="232fdce0-5a22-4d11-988b-1df4b561e7a2"/>
    <xsd:import namespace="480fd1e2-0f33-4d38-8c04-27ab94db44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fdce0-5a22-4d11-988b-1df4b561e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fd1e2-0f33-4d38-8c04-27ab94db44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7C410-6703-4EDB-88AF-EB4CBACBE5E4}">
  <ds:schemaRefs>
    <ds:schemaRef ds:uri="http://purl.org/dc/dcmitype/"/>
    <ds:schemaRef ds:uri="480fd1e2-0f33-4d38-8c04-27ab94db44e9"/>
    <ds:schemaRef ds:uri="232fdce0-5a22-4d11-988b-1df4b561e7a2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BB15EA-AD96-4282-AC47-EF3EE59C7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D959C9-6017-419F-B8A3-A1D6A3B81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fdce0-5a22-4d11-988b-1df4b561e7a2"/>
    <ds:schemaRef ds:uri="480fd1e2-0f33-4d38-8c04-27ab94db44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144</Words>
  <Application>Microsoft Office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Jiří Kolář</dc:title>
  <dc:creator>Matěj Beránek</dc:creator>
  <cp:lastModifiedBy>Lenka Muchová</cp:lastModifiedBy>
  <cp:revision>11</cp:revision>
  <dcterms:created xsi:type="dcterms:W3CDTF">2025-11-06T07:24:19Z</dcterms:created>
  <dcterms:modified xsi:type="dcterms:W3CDTF">2025-11-13T08:08:41Z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0x010100809B05104F50244586E6968BAD471C2E</vt:lpwstr>
  </property>
</Properties>
</file>