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BDBC"/>
    <a:srgbClr val="E2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list.cz/www.jirikolarfoundation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8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43528EC1-3FB5-4FE2-9718-CED1B4C9C2B9}"/>
              </a:ext>
            </a:extLst>
          </p:cNvPr>
          <p:cNvGrpSpPr/>
          <p:nvPr/>
        </p:nvGrpSpPr>
        <p:grpSpPr>
          <a:xfrm>
            <a:off x="-24084" y="-36646"/>
            <a:ext cx="9232856" cy="7076640"/>
            <a:chOff x="-24084" y="-36646"/>
            <a:chExt cx="9232856" cy="7076640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FDCE8D4F-FD60-4899-908F-DC4922AD00C0}"/>
                </a:ext>
              </a:extLst>
            </p:cNvPr>
            <p:cNvGrpSpPr/>
            <p:nvPr/>
          </p:nvGrpSpPr>
          <p:grpSpPr>
            <a:xfrm>
              <a:off x="-24084" y="-36646"/>
              <a:ext cx="9232856" cy="7076640"/>
              <a:chOff x="-24084" y="-36558"/>
              <a:chExt cx="9232856" cy="7059611"/>
            </a:xfrm>
          </p:grpSpPr>
          <p:pic>
            <p:nvPicPr>
              <p:cNvPr id="2050" name="Picture 2" descr="File:01. Jiří Kolář, Autoportrét (1971).jpg - Wikimedia Commons">
                <a:extLst>
                  <a:ext uri="{FF2B5EF4-FFF2-40B4-BE49-F238E27FC236}">
                    <a16:creationId xmlns:a16="http://schemas.microsoft.com/office/drawing/2014/main" id="{6BF0EECF-0C47-4C18-9FD7-3C1BADD4FC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69741" cy="3124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Jiří Kolář">
                <a:extLst>
                  <a:ext uri="{FF2B5EF4-FFF2-40B4-BE49-F238E27FC236}">
                    <a16:creationId xmlns:a16="http://schemas.microsoft.com/office/drawing/2014/main" id="{E6F72243-9C3E-432D-8DD7-46D46FCDDF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741" y="0"/>
                <a:ext cx="1819275" cy="251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Jiří Kolář aneb Co vidíte? Básník a výtvarník v Museu Kampa | Program">
                <a:extLst>
                  <a:ext uri="{FF2B5EF4-FFF2-40B4-BE49-F238E27FC236}">
                    <a16:creationId xmlns:a16="http://schemas.microsoft.com/office/drawing/2014/main" id="{0FAD4803-A449-401E-B01B-279D114194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084" y="3104783"/>
                <a:ext cx="3059411" cy="2062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Kolář Jiří 1914–2002 - Proláž, 1981 - 62. aukce - Livebid.cz">
                <a:extLst>
                  <a:ext uri="{FF2B5EF4-FFF2-40B4-BE49-F238E27FC236}">
                    <a16:creationId xmlns:a16="http://schemas.microsoft.com/office/drawing/2014/main" id="{542BF873-78F8-44AC-BFBA-A87277B9B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9015" y="-36558"/>
                <a:ext cx="4119757" cy="16949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Jiří Kolář – Voilà la femme | Národní galerie Praha">
                <a:extLst>
                  <a:ext uri="{FF2B5EF4-FFF2-40B4-BE49-F238E27FC236}">
                    <a16:creationId xmlns:a16="http://schemas.microsoft.com/office/drawing/2014/main" id="{A88FF212-FB87-4011-A81C-A23193A680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8104" y="1525730"/>
                <a:ext cx="2460410" cy="31972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Našel se Kolářův deník. Líčí temnotu 50. let i setkání s Hrabalem a strýcem  Pepinem - Aktuálně.cz">
                <a:extLst>
                  <a:ext uri="{FF2B5EF4-FFF2-40B4-BE49-F238E27FC236}">
                    <a16:creationId xmlns:a16="http://schemas.microsoft.com/office/drawing/2014/main" id="{BF044C87-2D71-4497-B23D-4F7662F64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8" y="5166802"/>
                <a:ext cx="3030349" cy="1702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Jiří Kolář">
                <a:extLst>
                  <a:ext uri="{FF2B5EF4-FFF2-40B4-BE49-F238E27FC236}">
                    <a16:creationId xmlns:a16="http://schemas.microsoft.com/office/drawing/2014/main" id="{D2B90C16-2714-46A6-A9A9-3CEF23AE7B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5169" y="4590314"/>
                <a:ext cx="3438831" cy="2267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4" name="Picture 16" descr="Jiří Kolář - Roláž - 26. Aukce výtvarného umění - Livebid.cz">
                <a:extLst>
                  <a:ext uri="{FF2B5EF4-FFF2-40B4-BE49-F238E27FC236}">
                    <a16:creationId xmlns:a16="http://schemas.microsoft.com/office/drawing/2014/main" id="{ED554E5C-6C2C-4BAD-B47D-466731D862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6452474" y="2195115"/>
                <a:ext cx="3518619" cy="1945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6" name="Picture 18" descr="Jiří Kolář - koláže">
                <a:extLst>
                  <a:ext uri="{FF2B5EF4-FFF2-40B4-BE49-F238E27FC236}">
                    <a16:creationId xmlns:a16="http://schemas.microsoft.com/office/drawing/2014/main" id="{0214DD14-380C-4DC6-9FE4-6FDB9BD1A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828710" y="3757464"/>
                <a:ext cx="4661364" cy="1869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8" name="Picture 20" descr="Visegrad Literature :: The page of Kolář, Jiří, Czech biography">
                <a:extLst>
                  <a:ext uri="{FF2B5EF4-FFF2-40B4-BE49-F238E27FC236}">
                    <a16:creationId xmlns:a16="http://schemas.microsoft.com/office/drawing/2014/main" id="{E7C22FC5-D793-40CB-ACC3-EAA5A37A2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758" y="4569581"/>
                <a:ext cx="1550550" cy="2320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0" name="Picture 22" descr="Jiří Kolář byl ten pán od vedlejšího stolu | Místa Paměti národa">
                <a:extLst>
                  <a:ext uri="{FF2B5EF4-FFF2-40B4-BE49-F238E27FC236}">
                    <a16:creationId xmlns:a16="http://schemas.microsoft.com/office/drawing/2014/main" id="{D086306E-405B-4273-A860-CA4F6590C1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8019" y="3060696"/>
                <a:ext cx="1577880" cy="2042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74" name="Picture 26" descr="Jiří Kolář - RMArt">
              <a:extLst>
                <a:ext uri="{FF2B5EF4-FFF2-40B4-BE49-F238E27FC236}">
                  <a16:creationId xmlns:a16="http://schemas.microsoft.com/office/drawing/2014/main" id="{089240A3-0B6F-4980-BB73-3F9F5BF15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27985" y="5135636"/>
              <a:ext cx="1993841" cy="1506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43" y="2070204"/>
            <a:ext cx="7772400" cy="1470025"/>
          </a:xfrm>
        </p:spPr>
        <p:txBody>
          <a:bodyPr/>
          <a:lstStyle/>
          <a:p>
            <a:r>
              <a:rPr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Koláže</a:t>
            </a:r>
            <a:r>
              <a:rPr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Jiřího</a:t>
            </a:r>
            <a:r>
              <a:rPr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Koláře</a:t>
            </a:r>
            <a:endParaRPr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43" y="3149928"/>
            <a:ext cx="6400800" cy="1752600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rPr>
              <a:t>Dita Hamplová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Arial Black" panose="020B0A04020102020204" pitchFamily="34" charset="0"/>
              </a:rPr>
              <a:t>Závěr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Jiří</a:t>
            </a:r>
            <a:r>
              <a:rPr dirty="0"/>
              <a:t> </a:t>
            </a:r>
            <a:r>
              <a:rPr dirty="0" err="1"/>
              <a:t>Kolář</a:t>
            </a:r>
            <a:r>
              <a:rPr dirty="0"/>
              <a:t> </a:t>
            </a:r>
            <a:r>
              <a:rPr dirty="0" err="1"/>
              <a:t>spojil</a:t>
            </a:r>
            <a:r>
              <a:rPr dirty="0"/>
              <a:t> </a:t>
            </a:r>
            <a:r>
              <a:rPr dirty="0" err="1"/>
              <a:t>slovo</a:t>
            </a:r>
            <a:r>
              <a:rPr dirty="0"/>
              <a:t>, </a:t>
            </a:r>
            <a:r>
              <a:rPr dirty="0" err="1"/>
              <a:t>obraz</a:t>
            </a:r>
            <a:r>
              <a:rPr dirty="0"/>
              <a:t> a </a:t>
            </a:r>
            <a:r>
              <a:rPr dirty="0" err="1"/>
              <a:t>myšlenku</a:t>
            </a:r>
            <a:r>
              <a:rPr dirty="0"/>
              <a:t> do </a:t>
            </a:r>
            <a:r>
              <a:rPr dirty="0" err="1"/>
              <a:t>jedinečné</a:t>
            </a:r>
            <a:r>
              <a:rPr dirty="0"/>
              <a:t> </a:t>
            </a:r>
            <a:r>
              <a:rPr dirty="0" err="1"/>
              <a:t>formy</a:t>
            </a:r>
            <a:r>
              <a:rPr dirty="0"/>
              <a:t>.</a:t>
            </a:r>
          </a:p>
          <a:p>
            <a:r>
              <a:rPr dirty="0" err="1"/>
              <a:t>Jeho</a:t>
            </a:r>
            <a:r>
              <a:rPr dirty="0"/>
              <a:t> </a:t>
            </a:r>
            <a:r>
              <a:rPr dirty="0" err="1"/>
              <a:t>koláže</a:t>
            </a:r>
            <a:r>
              <a:rPr dirty="0"/>
              <a:t> </a:t>
            </a:r>
            <a:r>
              <a:rPr dirty="0" err="1"/>
              <a:t>ukazují</a:t>
            </a:r>
            <a:r>
              <a:rPr dirty="0"/>
              <a:t>, </a:t>
            </a:r>
            <a:r>
              <a:rPr dirty="0" err="1"/>
              <a:t>že</a:t>
            </a:r>
            <a:r>
              <a:rPr dirty="0"/>
              <a:t> </a:t>
            </a:r>
            <a:r>
              <a:rPr dirty="0" err="1"/>
              <a:t>umění</a:t>
            </a:r>
            <a:r>
              <a:rPr dirty="0"/>
              <a:t> </a:t>
            </a:r>
            <a:r>
              <a:rPr dirty="0" err="1"/>
              <a:t>může</a:t>
            </a:r>
            <a:r>
              <a:rPr dirty="0"/>
              <a:t> </a:t>
            </a:r>
            <a:r>
              <a:rPr dirty="0" err="1"/>
              <a:t>vznikat</a:t>
            </a:r>
            <a:r>
              <a:rPr lang="cs-CZ" dirty="0"/>
              <a:t>     </a:t>
            </a:r>
            <a:r>
              <a:rPr dirty="0"/>
              <a:t> z </a:t>
            </a:r>
            <a:r>
              <a:rPr dirty="0" err="1"/>
              <a:t>obyčejných</a:t>
            </a:r>
            <a:r>
              <a:rPr dirty="0"/>
              <a:t> </a:t>
            </a:r>
            <a:r>
              <a:rPr dirty="0" err="1"/>
              <a:t>věcí</a:t>
            </a:r>
            <a:r>
              <a:rPr dirty="0"/>
              <a:t>.</a:t>
            </a:r>
          </a:p>
          <a:p>
            <a:r>
              <a:rPr dirty="0" err="1"/>
              <a:t>Inspiroval</a:t>
            </a:r>
            <a:r>
              <a:rPr dirty="0"/>
              <a:t> </a:t>
            </a:r>
            <a:r>
              <a:rPr dirty="0" err="1"/>
              <a:t>generace</a:t>
            </a:r>
            <a:r>
              <a:rPr dirty="0"/>
              <a:t> </a:t>
            </a:r>
            <a:r>
              <a:rPr dirty="0" err="1"/>
              <a:t>umělců</a:t>
            </a:r>
            <a:r>
              <a:rPr dirty="0"/>
              <a:t> a </a:t>
            </a:r>
            <a:r>
              <a:rPr dirty="0" err="1"/>
              <a:t>zůstává</a:t>
            </a:r>
            <a:r>
              <a:rPr dirty="0"/>
              <a:t> </a:t>
            </a:r>
            <a:r>
              <a:rPr dirty="0" err="1"/>
              <a:t>ikonou</a:t>
            </a:r>
            <a:r>
              <a:rPr dirty="0"/>
              <a:t> </a:t>
            </a:r>
            <a:r>
              <a:rPr dirty="0" err="1"/>
              <a:t>české</a:t>
            </a:r>
            <a:r>
              <a:rPr dirty="0"/>
              <a:t> </a:t>
            </a:r>
            <a:r>
              <a:rPr dirty="0" err="1"/>
              <a:t>moderní</a:t>
            </a:r>
            <a:r>
              <a:rPr dirty="0"/>
              <a:t> </a:t>
            </a:r>
            <a:r>
              <a:rPr dirty="0" err="1"/>
              <a:t>tvorby</a:t>
            </a:r>
            <a:r>
              <a:rPr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70C1C-FF7B-4F6B-BA42-49341348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91AACD-971F-4A70-89DF-57742CE51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https://www.artlist.cz://www.jirikolarfoundation.org</a:t>
            </a:r>
            <a:endParaRPr lang="cs-CZ" dirty="0"/>
          </a:p>
          <a:p>
            <a:r>
              <a:rPr lang="cs-CZ" dirty="0"/>
              <a:t>https://sbirky.moravska-galerie.cz/</a:t>
            </a:r>
          </a:p>
        </p:txBody>
      </p:sp>
    </p:spTree>
    <p:extLst>
      <p:ext uri="{BB962C8B-B14F-4D97-AF65-F5344CB8AC3E}">
        <p14:creationId xmlns:p14="http://schemas.microsoft.com/office/powerpoint/2010/main" val="265523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ial Black" panose="020B0A04020102020204" pitchFamily="34" charset="0"/>
              </a:rPr>
              <a:t>KDY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Jiří</a:t>
            </a:r>
            <a:r>
              <a:rPr dirty="0"/>
              <a:t> </a:t>
            </a:r>
            <a:r>
              <a:rPr dirty="0" err="1"/>
              <a:t>Kolář</a:t>
            </a:r>
            <a:r>
              <a:rPr dirty="0"/>
              <a:t> </a:t>
            </a:r>
            <a:r>
              <a:rPr dirty="0" err="1"/>
              <a:t>žil</a:t>
            </a:r>
            <a:r>
              <a:rPr dirty="0"/>
              <a:t> v </a:t>
            </a:r>
            <a:r>
              <a:rPr dirty="0" err="1"/>
              <a:t>letech</a:t>
            </a:r>
            <a:r>
              <a:rPr dirty="0"/>
              <a:t> 1914–2002.</a:t>
            </a:r>
          </a:p>
          <a:p>
            <a:r>
              <a:rPr dirty="0" err="1"/>
              <a:t>Aktivní</a:t>
            </a:r>
            <a:r>
              <a:rPr dirty="0"/>
              <a:t> </a:t>
            </a:r>
            <a:r>
              <a:rPr dirty="0" err="1"/>
              <a:t>byl</a:t>
            </a:r>
            <a:r>
              <a:rPr dirty="0"/>
              <a:t> </a:t>
            </a:r>
            <a:r>
              <a:rPr dirty="0" err="1"/>
              <a:t>hlavně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2. </a:t>
            </a:r>
            <a:r>
              <a:rPr dirty="0" err="1"/>
              <a:t>polovině</a:t>
            </a:r>
            <a:r>
              <a:rPr dirty="0"/>
              <a:t> 20. </a:t>
            </a:r>
            <a:r>
              <a:rPr dirty="0" err="1"/>
              <a:t>století</a:t>
            </a:r>
            <a:r>
              <a:rPr dirty="0"/>
              <a:t>.</a:t>
            </a:r>
          </a:p>
          <a:p>
            <a:r>
              <a:rPr dirty="0"/>
              <a:t>Po </a:t>
            </a:r>
            <a:r>
              <a:rPr dirty="0" err="1"/>
              <a:t>roce</a:t>
            </a:r>
            <a:r>
              <a:rPr dirty="0"/>
              <a:t> 1948 </a:t>
            </a:r>
            <a:r>
              <a:rPr dirty="0" err="1"/>
              <a:t>tvořil</a:t>
            </a:r>
            <a:r>
              <a:rPr dirty="0"/>
              <a:t> v </a:t>
            </a:r>
            <a:r>
              <a:rPr dirty="0" err="1"/>
              <a:t>Československu</a:t>
            </a:r>
            <a:r>
              <a:rPr dirty="0"/>
              <a:t>, </a:t>
            </a:r>
            <a:r>
              <a:rPr dirty="0" err="1"/>
              <a:t>později</a:t>
            </a:r>
            <a:r>
              <a:rPr lang="cs-CZ" dirty="0"/>
              <a:t> </a:t>
            </a:r>
            <a:r>
              <a:rPr dirty="0"/>
              <a:t> v </a:t>
            </a:r>
            <a:r>
              <a:rPr dirty="0" err="1"/>
              <a:t>exilu</a:t>
            </a:r>
            <a:r>
              <a:rPr dirty="0"/>
              <a:t> v </a:t>
            </a:r>
            <a:r>
              <a:rPr dirty="0" err="1"/>
              <a:t>Paříži</a:t>
            </a:r>
            <a:r>
              <a:rPr dirty="0"/>
              <a:t>.</a:t>
            </a:r>
          </a:p>
          <a:p>
            <a:r>
              <a:rPr dirty="0" err="1"/>
              <a:t>Patří</a:t>
            </a:r>
            <a:r>
              <a:rPr dirty="0"/>
              <a:t> </a:t>
            </a:r>
            <a:r>
              <a:rPr dirty="0" err="1"/>
              <a:t>mezi</a:t>
            </a:r>
            <a:r>
              <a:rPr dirty="0"/>
              <a:t> </a:t>
            </a:r>
            <a:r>
              <a:rPr dirty="0" err="1"/>
              <a:t>nejvýznamnější</a:t>
            </a:r>
            <a:r>
              <a:rPr dirty="0"/>
              <a:t> </a:t>
            </a:r>
            <a:r>
              <a:rPr dirty="0" err="1"/>
              <a:t>české</a:t>
            </a:r>
            <a:r>
              <a:rPr dirty="0"/>
              <a:t> </a:t>
            </a:r>
            <a:r>
              <a:rPr dirty="0" err="1"/>
              <a:t>výtvarníky</a:t>
            </a:r>
            <a:r>
              <a:rPr dirty="0"/>
              <a:t> </a:t>
            </a:r>
            <a:r>
              <a:rPr lang="cs-CZ" dirty="0"/>
              <a:t>    </a:t>
            </a:r>
            <a:r>
              <a:rPr dirty="0"/>
              <a:t>a </a:t>
            </a:r>
            <a:r>
              <a:rPr dirty="0" err="1"/>
              <a:t>básníky</a:t>
            </a:r>
            <a:r>
              <a:rPr dirty="0"/>
              <a:t> </a:t>
            </a:r>
            <a:r>
              <a:rPr dirty="0" err="1"/>
              <a:t>poválečného</a:t>
            </a:r>
            <a:r>
              <a:rPr dirty="0"/>
              <a:t> </a:t>
            </a:r>
            <a:r>
              <a:rPr dirty="0" err="1"/>
              <a:t>období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Arial Black" panose="020B0A04020102020204" pitchFamily="34" charset="0"/>
              </a:rPr>
              <a:t>KDE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Narozen v Protivíně, žil v Praze.</a:t>
            </a:r>
          </a:p>
          <a:p>
            <a:r>
              <a:t>V 70. letech emigroval do Francie.</a:t>
            </a:r>
          </a:p>
          <a:p>
            <a:r>
              <a:t>Jeho díla jsou vystavována po celém světě – Praha, Paříž, New York, Londýn.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Arial Black" panose="020B0A04020102020204" pitchFamily="34" charset="0"/>
              </a:rPr>
              <a:t>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Jiří</a:t>
            </a:r>
            <a:r>
              <a:rPr dirty="0"/>
              <a:t> </a:t>
            </a:r>
            <a:r>
              <a:rPr dirty="0" err="1"/>
              <a:t>Kolář</a:t>
            </a:r>
            <a:r>
              <a:rPr dirty="0"/>
              <a:t> </a:t>
            </a:r>
            <a:r>
              <a:rPr dirty="0" err="1"/>
              <a:t>byl</a:t>
            </a:r>
            <a:r>
              <a:rPr dirty="0"/>
              <a:t> </a:t>
            </a:r>
            <a:r>
              <a:rPr dirty="0" err="1"/>
              <a:t>básník</a:t>
            </a:r>
            <a:r>
              <a:rPr dirty="0"/>
              <a:t>, </a:t>
            </a:r>
            <a:r>
              <a:rPr dirty="0" err="1"/>
              <a:t>výtvarník</a:t>
            </a:r>
            <a:r>
              <a:rPr dirty="0"/>
              <a:t> </a:t>
            </a:r>
            <a:r>
              <a:rPr lang="cs-CZ" dirty="0"/>
              <a:t>                            </a:t>
            </a:r>
            <a:r>
              <a:rPr dirty="0"/>
              <a:t>a </a:t>
            </a:r>
            <a:r>
              <a:rPr dirty="0" err="1"/>
              <a:t>experimentátor</a:t>
            </a:r>
            <a:r>
              <a:rPr dirty="0"/>
              <a:t> s </a:t>
            </a:r>
            <a:r>
              <a:rPr dirty="0" err="1"/>
              <a:t>textem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obrazem</a:t>
            </a:r>
            <a:r>
              <a:rPr dirty="0"/>
              <a:t>.</a:t>
            </a:r>
          </a:p>
          <a:p>
            <a:r>
              <a:rPr dirty="0" err="1"/>
              <a:t>Vytvářel</a:t>
            </a:r>
            <a:r>
              <a:rPr dirty="0"/>
              <a:t> </a:t>
            </a:r>
            <a:r>
              <a:rPr dirty="0" err="1"/>
              <a:t>koláže</a:t>
            </a:r>
            <a:r>
              <a:rPr dirty="0"/>
              <a:t>, </a:t>
            </a:r>
            <a:r>
              <a:rPr dirty="0" err="1"/>
              <a:t>které</a:t>
            </a:r>
            <a:r>
              <a:rPr dirty="0"/>
              <a:t> </a:t>
            </a:r>
            <a:r>
              <a:rPr dirty="0" err="1"/>
              <a:t>spojovaly</a:t>
            </a:r>
            <a:r>
              <a:rPr dirty="0"/>
              <a:t> </a:t>
            </a:r>
            <a:r>
              <a:rPr dirty="0" err="1"/>
              <a:t>obraz</a:t>
            </a:r>
            <a:r>
              <a:rPr dirty="0"/>
              <a:t> a </a:t>
            </a:r>
            <a:r>
              <a:rPr dirty="0" err="1"/>
              <a:t>slovo</a:t>
            </a:r>
            <a:r>
              <a:rPr dirty="0"/>
              <a:t>.</a:t>
            </a:r>
          </a:p>
          <a:p>
            <a:r>
              <a:rPr dirty="0" err="1"/>
              <a:t>Vyvinul</a:t>
            </a:r>
            <a:r>
              <a:rPr dirty="0"/>
              <a:t> </a:t>
            </a:r>
            <a:r>
              <a:rPr dirty="0" err="1"/>
              <a:t>vlastní</a:t>
            </a:r>
            <a:r>
              <a:rPr dirty="0"/>
              <a:t> </a:t>
            </a:r>
            <a:r>
              <a:rPr dirty="0" err="1"/>
              <a:t>techniky</a:t>
            </a:r>
            <a:r>
              <a:rPr dirty="0"/>
              <a:t> </a:t>
            </a:r>
            <a:r>
              <a:rPr dirty="0" err="1"/>
              <a:t>koláže</a:t>
            </a:r>
            <a:r>
              <a:rPr dirty="0"/>
              <a:t>, </a:t>
            </a:r>
            <a:r>
              <a:rPr dirty="0" err="1"/>
              <a:t>často</a:t>
            </a:r>
            <a:r>
              <a:rPr dirty="0"/>
              <a:t> s </a:t>
            </a:r>
            <a:r>
              <a:rPr dirty="0" err="1"/>
              <a:t>novými</a:t>
            </a:r>
            <a:r>
              <a:rPr dirty="0"/>
              <a:t> </a:t>
            </a:r>
            <a:r>
              <a:rPr dirty="0" err="1"/>
              <a:t>názvy</a:t>
            </a:r>
            <a:r>
              <a:rPr dirty="0"/>
              <a:t>.</a:t>
            </a:r>
          </a:p>
          <a:p>
            <a:r>
              <a:rPr dirty="0" err="1"/>
              <a:t>Propojoval</a:t>
            </a:r>
            <a:r>
              <a:rPr dirty="0"/>
              <a:t> </a:t>
            </a:r>
            <a:r>
              <a:rPr dirty="0" err="1"/>
              <a:t>umění</a:t>
            </a:r>
            <a:r>
              <a:rPr dirty="0"/>
              <a:t>, </a:t>
            </a:r>
            <a:r>
              <a:rPr dirty="0" err="1"/>
              <a:t>poezii</a:t>
            </a:r>
            <a:r>
              <a:rPr dirty="0"/>
              <a:t>, </a:t>
            </a:r>
            <a:r>
              <a:rPr dirty="0" err="1"/>
              <a:t>jazyk</a:t>
            </a:r>
            <a:r>
              <a:rPr dirty="0"/>
              <a:t> a </a:t>
            </a:r>
            <a:r>
              <a:rPr dirty="0" err="1"/>
              <a:t>realitu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Arial Black" panose="020B0A04020102020204" pitchFamily="34" charset="0"/>
              </a:rPr>
              <a:t>JAK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Kombinoval</a:t>
            </a:r>
            <a:r>
              <a:rPr dirty="0"/>
              <a:t> </a:t>
            </a:r>
            <a:r>
              <a:rPr dirty="0" err="1"/>
              <a:t>výstřižky</a:t>
            </a:r>
            <a:r>
              <a:rPr dirty="0"/>
              <a:t>, </a:t>
            </a:r>
            <a:r>
              <a:rPr dirty="0" err="1"/>
              <a:t>texty</a:t>
            </a:r>
            <a:r>
              <a:rPr dirty="0"/>
              <a:t>, </a:t>
            </a:r>
            <a:r>
              <a:rPr dirty="0" err="1"/>
              <a:t>fotografie</a:t>
            </a:r>
            <a:r>
              <a:rPr lang="cs-CZ" dirty="0"/>
              <a:t>             </a:t>
            </a:r>
            <a:r>
              <a:rPr dirty="0"/>
              <a:t> a </a:t>
            </a:r>
            <a:r>
              <a:rPr dirty="0" err="1"/>
              <a:t>obrazy</a:t>
            </a:r>
            <a:r>
              <a:rPr dirty="0"/>
              <a:t>.</a:t>
            </a:r>
          </a:p>
          <a:p>
            <a:r>
              <a:rPr dirty="0" err="1"/>
              <a:t>Používal</a:t>
            </a:r>
            <a:r>
              <a:rPr dirty="0"/>
              <a:t> </a:t>
            </a:r>
            <a:r>
              <a:rPr dirty="0" err="1"/>
              <a:t>techniky</a:t>
            </a:r>
            <a:r>
              <a:rPr dirty="0"/>
              <a:t> </a:t>
            </a:r>
            <a:r>
              <a:rPr dirty="0" err="1"/>
              <a:t>stříhání</a:t>
            </a:r>
            <a:r>
              <a:rPr dirty="0"/>
              <a:t>, </a:t>
            </a:r>
            <a:r>
              <a:rPr dirty="0" err="1"/>
              <a:t>trhání</a:t>
            </a:r>
            <a:r>
              <a:rPr dirty="0"/>
              <a:t>, </a:t>
            </a:r>
            <a:r>
              <a:rPr dirty="0" err="1"/>
              <a:t>vrstvení</a:t>
            </a:r>
            <a:r>
              <a:rPr dirty="0"/>
              <a:t> </a:t>
            </a:r>
            <a:r>
              <a:rPr lang="cs-CZ" dirty="0"/>
              <a:t>       </a:t>
            </a:r>
            <a:r>
              <a:rPr dirty="0"/>
              <a:t>a </a:t>
            </a:r>
            <a:r>
              <a:rPr dirty="0" err="1"/>
              <a:t>lepení</a:t>
            </a:r>
            <a:r>
              <a:rPr dirty="0"/>
              <a:t>.</a:t>
            </a:r>
          </a:p>
          <a:p>
            <a:r>
              <a:rPr dirty="0" err="1"/>
              <a:t>Experimentoval</a:t>
            </a:r>
            <a:r>
              <a:rPr dirty="0"/>
              <a:t> s </a:t>
            </a:r>
            <a:r>
              <a:rPr dirty="0" err="1"/>
              <a:t>materiálem</a:t>
            </a:r>
            <a:r>
              <a:rPr dirty="0"/>
              <a:t>, </a:t>
            </a:r>
            <a:r>
              <a:rPr dirty="0" err="1"/>
              <a:t>strukturou</a:t>
            </a:r>
            <a:r>
              <a:rPr dirty="0"/>
              <a:t> </a:t>
            </a:r>
            <a:r>
              <a:rPr lang="cs-CZ" dirty="0"/>
              <a:t>        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významem</a:t>
            </a:r>
            <a:r>
              <a:rPr dirty="0"/>
              <a:t>.</a:t>
            </a:r>
          </a:p>
          <a:p>
            <a:r>
              <a:rPr dirty="0" err="1"/>
              <a:t>Každá</a:t>
            </a:r>
            <a:r>
              <a:rPr dirty="0"/>
              <a:t> </a:t>
            </a:r>
            <a:r>
              <a:rPr dirty="0" err="1"/>
              <a:t>technika</a:t>
            </a:r>
            <a:r>
              <a:rPr dirty="0"/>
              <a:t> </a:t>
            </a:r>
            <a:r>
              <a:rPr dirty="0" err="1"/>
              <a:t>měla</a:t>
            </a:r>
            <a:r>
              <a:rPr dirty="0"/>
              <a:t> </a:t>
            </a:r>
            <a:r>
              <a:rPr dirty="0" err="1"/>
              <a:t>svůj</a:t>
            </a:r>
            <a:r>
              <a:rPr dirty="0"/>
              <a:t> </a:t>
            </a:r>
            <a:r>
              <a:rPr dirty="0" err="1"/>
              <a:t>výrazový</a:t>
            </a:r>
            <a:r>
              <a:rPr dirty="0"/>
              <a:t> </a:t>
            </a:r>
            <a:r>
              <a:rPr dirty="0" err="1"/>
              <a:t>účel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Arial Black" panose="020B0A04020102020204" pitchFamily="34" charset="0"/>
              </a:rPr>
              <a:t>Muchláž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114800" cy="4525963"/>
          </a:xfrm>
        </p:spPr>
        <p:txBody>
          <a:bodyPr>
            <a:normAutofit/>
          </a:bodyPr>
          <a:lstStyle/>
          <a:p>
            <a:r>
              <a:rPr sz="2400" dirty="0" err="1"/>
              <a:t>Papír</a:t>
            </a:r>
            <a:r>
              <a:rPr sz="2400" dirty="0"/>
              <a:t> se </a:t>
            </a:r>
            <a:r>
              <a:rPr sz="2400" dirty="0" err="1"/>
              <a:t>zmačká</a:t>
            </a:r>
            <a:r>
              <a:rPr sz="2400" dirty="0"/>
              <a:t>, </a:t>
            </a:r>
            <a:r>
              <a:rPr sz="2400" dirty="0" err="1"/>
              <a:t>narovná</a:t>
            </a:r>
            <a:r>
              <a:rPr lang="cs-CZ" sz="2400" dirty="0"/>
              <a:t>     </a:t>
            </a:r>
            <a:r>
              <a:rPr sz="2400" dirty="0"/>
              <a:t>a </a:t>
            </a:r>
            <a:r>
              <a:rPr sz="2400" dirty="0" err="1"/>
              <a:t>použije</a:t>
            </a:r>
            <a:r>
              <a:rPr sz="2400" dirty="0"/>
              <a:t> do </a:t>
            </a:r>
            <a:r>
              <a:rPr sz="2400" dirty="0" err="1"/>
              <a:t>koláže</a:t>
            </a:r>
            <a:r>
              <a:rPr sz="2400" dirty="0"/>
              <a:t>.</a:t>
            </a:r>
          </a:p>
          <a:p>
            <a:r>
              <a:rPr sz="2400" dirty="0" err="1"/>
              <a:t>Vznikají</a:t>
            </a:r>
            <a:r>
              <a:rPr sz="2400" dirty="0"/>
              <a:t> </a:t>
            </a:r>
            <a:r>
              <a:rPr sz="2400" dirty="0" err="1"/>
              <a:t>náhodné</a:t>
            </a:r>
            <a:r>
              <a:rPr sz="2400" dirty="0"/>
              <a:t> </a:t>
            </a:r>
            <a:r>
              <a:rPr sz="2400" dirty="0" err="1"/>
              <a:t>struktury</a:t>
            </a:r>
            <a:r>
              <a:rPr lang="cs-CZ" sz="2400" dirty="0"/>
              <a:t>  </a:t>
            </a:r>
            <a:r>
              <a:rPr sz="2400" dirty="0"/>
              <a:t> a </a:t>
            </a:r>
            <a:r>
              <a:rPr sz="2400" dirty="0" err="1"/>
              <a:t>stíny</a:t>
            </a:r>
            <a:r>
              <a:rPr sz="2400" dirty="0"/>
              <a:t>, </a:t>
            </a:r>
            <a:r>
              <a:rPr sz="2400" dirty="0" err="1"/>
              <a:t>které</a:t>
            </a:r>
            <a:r>
              <a:rPr sz="2400" dirty="0"/>
              <a:t> </a:t>
            </a:r>
            <a:r>
              <a:rPr sz="2400" dirty="0" err="1"/>
              <a:t>dodávají</a:t>
            </a:r>
            <a:r>
              <a:rPr sz="2400" dirty="0"/>
              <a:t> </a:t>
            </a:r>
            <a:r>
              <a:rPr sz="2400" dirty="0" err="1"/>
              <a:t>hloubku</a:t>
            </a:r>
            <a:r>
              <a:rPr sz="2400" dirty="0"/>
              <a:t>.</a:t>
            </a:r>
          </a:p>
          <a:p>
            <a:r>
              <a:rPr sz="2400" dirty="0" err="1"/>
              <a:t>Působí</a:t>
            </a:r>
            <a:r>
              <a:rPr sz="2400" dirty="0"/>
              <a:t> </a:t>
            </a:r>
            <a:r>
              <a:rPr sz="2400" dirty="0" err="1"/>
              <a:t>spontánně</a:t>
            </a:r>
            <a:r>
              <a:rPr lang="cs-CZ" sz="2400" dirty="0"/>
              <a:t>                  </a:t>
            </a:r>
            <a:r>
              <a:rPr sz="2400" dirty="0"/>
              <a:t> a </a:t>
            </a:r>
            <a:r>
              <a:rPr sz="2400" dirty="0" err="1"/>
              <a:t>expresivně</a:t>
            </a:r>
            <a:r>
              <a:rPr sz="2400" dirty="0"/>
              <a:t>.</a:t>
            </a:r>
          </a:p>
          <a:p>
            <a:endParaRPr sz="2400" dirty="0"/>
          </a:p>
          <a:p>
            <a:r>
              <a:rPr lang="cs-CZ" sz="2400" dirty="0"/>
              <a:t>🖼 </a:t>
            </a:r>
            <a:r>
              <a:rPr sz="2400" dirty="0" err="1"/>
              <a:t>Příklad</a:t>
            </a:r>
            <a:r>
              <a:rPr sz="2400" dirty="0"/>
              <a:t>:</a:t>
            </a:r>
            <a:r>
              <a:rPr lang="pl-PL" sz="2400" dirty="0"/>
              <a:t> Jednou i ty posluž múze (1962)</a:t>
            </a:r>
            <a:endParaRPr sz="2400" dirty="0"/>
          </a:p>
        </p:txBody>
      </p:sp>
      <p:pic>
        <p:nvPicPr>
          <p:cNvPr id="1026" name="Picture 2" descr="https://upload.wikimedia.org/wikipedia/commons/3/3c/13._Ji%C5%99%C3%AD_Kol%C3%A1%C5%99%2C_Jednou_i_ty_poslu%C5%BE_m%C3%BAze_%281962%29%2C_muchl%C3%A1%C5%BE.jpg">
            <a:extLst>
              <a:ext uri="{FF2B5EF4-FFF2-40B4-BE49-F238E27FC236}">
                <a16:creationId xmlns:a16="http://schemas.microsoft.com/office/drawing/2014/main" id="{3A526F79-735B-4EB0-AC48-4B2E448F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00200"/>
            <a:ext cx="4114800" cy="29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rial Black" panose="020B0A04020102020204" pitchFamily="34" charset="0"/>
              </a:rPr>
              <a:t>Chia</a:t>
            </a:r>
            <a:r>
              <a:rPr lang="cs-CZ" dirty="0">
                <a:latin typeface="Arial Black" panose="020B0A04020102020204" pitchFamily="34" charset="0"/>
              </a:rPr>
              <a:t>s</a:t>
            </a:r>
            <a:r>
              <a:rPr dirty="0" err="1">
                <a:latin typeface="Arial Black" panose="020B0A04020102020204" pitchFamily="34" charset="0"/>
              </a:rPr>
              <a:t>máž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sz="2400" dirty="0" err="1"/>
              <a:t>Dva</a:t>
            </a:r>
            <a:r>
              <a:rPr sz="2400" dirty="0"/>
              <a:t> </a:t>
            </a:r>
            <a:r>
              <a:rPr sz="2400" dirty="0" err="1"/>
              <a:t>obrazy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texty</a:t>
            </a:r>
            <a:r>
              <a:rPr sz="2400" dirty="0"/>
              <a:t> se </a:t>
            </a:r>
            <a:r>
              <a:rPr sz="2400" dirty="0" err="1"/>
              <a:t>rozstříhají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proužky</a:t>
            </a:r>
            <a:r>
              <a:rPr sz="2400" dirty="0"/>
              <a:t> </a:t>
            </a:r>
            <a:r>
              <a:rPr lang="cs-CZ" sz="2400" dirty="0"/>
              <a:t>           </a:t>
            </a:r>
            <a:r>
              <a:rPr sz="2400" dirty="0"/>
              <a:t>a </a:t>
            </a:r>
            <a:r>
              <a:rPr sz="2400" dirty="0" err="1"/>
              <a:t>proplétají</a:t>
            </a:r>
            <a:r>
              <a:rPr sz="2400" dirty="0"/>
              <a:t> </a:t>
            </a:r>
            <a:r>
              <a:rPr sz="2400" dirty="0" err="1"/>
              <a:t>dohromady</a:t>
            </a:r>
            <a:r>
              <a:rPr sz="2400" dirty="0"/>
              <a:t>.</a:t>
            </a:r>
          </a:p>
          <a:p>
            <a:r>
              <a:rPr sz="2400" dirty="0" err="1"/>
              <a:t>Vzniká</a:t>
            </a:r>
            <a:r>
              <a:rPr sz="2400" dirty="0"/>
              <a:t> </a:t>
            </a:r>
            <a:r>
              <a:rPr sz="2400" dirty="0" err="1"/>
              <a:t>nový</a:t>
            </a:r>
            <a:r>
              <a:rPr sz="2400" dirty="0"/>
              <a:t> </a:t>
            </a:r>
            <a:r>
              <a:rPr sz="2400" dirty="0" err="1"/>
              <a:t>význam</a:t>
            </a:r>
            <a:r>
              <a:rPr sz="2400" dirty="0"/>
              <a:t> </a:t>
            </a:r>
            <a:r>
              <a:rPr lang="cs-CZ" sz="2400" dirty="0"/>
              <a:t>              </a:t>
            </a:r>
            <a:r>
              <a:rPr sz="2400" dirty="0"/>
              <a:t>z </a:t>
            </a:r>
            <a:r>
              <a:rPr sz="2400" dirty="0" err="1"/>
              <a:t>kombinace</a:t>
            </a:r>
            <a:r>
              <a:rPr sz="2400" dirty="0"/>
              <a:t> </a:t>
            </a:r>
            <a:r>
              <a:rPr sz="2400" dirty="0" err="1"/>
              <a:t>původních</a:t>
            </a:r>
            <a:r>
              <a:rPr sz="2400" dirty="0"/>
              <a:t> </a:t>
            </a:r>
            <a:r>
              <a:rPr sz="2400" dirty="0" err="1"/>
              <a:t>dvou</a:t>
            </a:r>
            <a:r>
              <a:rPr sz="2400" dirty="0"/>
              <a:t> </a:t>
            </a:r>
            <a:r>
              <a:rPr sz="2400" dirty="0" err="1"/>
              <a:t>obrazů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/>
              <a:t>textů</a:t>
            </a:r>
            <a:r>
              <a:rPr sz="2400" dirty="0"/>
              <a:t>.</a:t>
            </a:r>
          </a:p>
          <a:p>
            <a:endParaRPr sz="2400" dirty="0"/>
          </a:p>
          <a:p>
            <a:r>
              <a:rPr sz="2400" dirty="0"/>
              <a:t>🖼</a:t>
            </a:r>
            <a:r>
              <a:rPr lang="cs-CZ" sz="2400" dirty="0"/>
              <a:t> </a:t>
            </a:r>
            <a:r>
              <a:rPr sz="2400" dirty="0" err="1"/>
              <a:t>Příklad</a:t>
            </a:r>
            <a:r>
              <a:rPr sz="2400" dirty="0"/>
              <a:t>:</a:t>
            </a:r>
            <a:r>
              <a:rPr lang="cs-CZ" sz="2400" dirty="0"/>
              <a:t> Hodinky </a:t>
            </a:r>
            <a:r>
              <a:rPr lang="cs-CZ" sz="2400" dirty="0" err="1"/>
              <a:t>Gris</a:t>
            </a:r>
            <a:r>
              <a:rPr lang="cs-CZ" sz="2400" dirty="0"/>
              <a:t> (1966)</a:t>
            </a:r>
            <a:endParaRPr sz="2400" dirty="0"/>
          </a:p>
        </p:txBody>
      </p:sp>
      <p:pic>
        <p:nvPicPr>
          <p:cNvPr id="1026" name="Picture 2" descr="Jiří Kolář, Hodinky Gris (1966), chiasmáž, koláž">
            <a:extLst>
              <a:ext uri="{FF2B5EF4-FFF2-40B4-BE49-F238E27FC236}">
                <a16:creationId xmlns:a16="http://schemas.microsoft.com/office/drawing/2014/main" id="{B6E232BA-E77F-408D-BC69-12294378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69" y="1600200"/>
            <a:ext cx="2387031" cy="336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Arial Black" panose="020B0A04020102020204" pitchFamily="34" charset="0"/>
              </a:rPr>
              <a:t>Roláž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sz="2400" dirty="0" err="1"/>
              <a:t>Obraz</a:t>
            </a:r>
            <a:r>
              <a:rPr sz="2400" dirty="0"/>
              <a:t> se </a:t>
            </a:r>
            <a:r>
              <a:rPr sz="2400" dirty="0" err="1"/>
              <a:t>rozřeže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proužky</a:t>
            </a:r>
            <a:r>
              <a:rPr sz="2400" dirty="0"/>
              <a:t>, </a:t>
            </a:r>
            <a:r>
              <a:rPr sz="2400" dirty="0" err="1"/>
              <a:t>sroluje</a:t>
            </a:r>
            <a:r>
              <a:rPr sz="2400" dirty="0"/>
              <a:t> a </a:t>
            </a:r>
            <a:r>
              <a:rPr sz="2400" dirty="0" err="1"/>
              <a:t>část</a:t>
            </a:r>
            <a:r>
              <a:rPr sz="2400" dirty="0"/>
              <a:t> se </a:t>
            </a:r>
            <a:r>
              <a:rPr sz="2400" dirty="0" err="1"/>
              <a:t>odkryje</a:t>
            </a:r>
            <a:r>
              <a:rPr sz="2400" dirty="0"/>
              <a:t>.</a:t>
            </a:r>
          </a:p>
          <a:p>
            <a:r>
              <a:rPr sz="2400" dirty="0" err="1"/>
              <a:t>Působí</a:t>
            </a:r>
            <a:r>
              <a:rPr sz="2400" dirty="0"/>
              <a:t> </a:t>
            </a:r>
            <a:r>
              <a:rPr sz="2400" dirty="0" err="1"/>
              <a:t>jako</a:t>
            </a:r>
            <a:r>
              <a:rPr sz="2400" dirty="0"/>
              <a:t> </a:t>
            </a:r>
            <a:r>
              <a:rPr sz="2400" dirty="0" err="1"/>
              <a:t>kombinace</a:t>
            </a:r>
            <a:r>
              <a:rPr sz="2400" dirty="0"/>
              <a:t> </a:t>
            </a:r>
            <a:r>
              <a:rPr sz="2400" dirty="0" err="1"/>
              <a:t>pohybu</a:t>
            </a:r>
            <a:r>
              <a:rPr sz="2400" dirty="0"/>
              <a:t> a </a:t>
            </a:r>
            <a:r>
              <a:rPr sz="2400" dirty="0" err="1"/>
              <a:t>vrstvení</a:t>
            </a:r>
            <a:r>
              <a:rPr sz="2400" dirty="0"/>
              <a:t>, </a:t>
            </a:r>
            <a:r>
              <a:rPr sz="2400" dirty="0" err="1"/>
              <a:t>vytváří</a:t>
            </a:r>
            <a:r>
              <a:rPr sz="2400" dirty="0"/>
              <a:t> </a:t>
            </a:r>
            <a:r>
              <a:rPr sz="2400" dirty="0" err="1"/>
              <a:t>rytmus</a:t>
            </a:r>
            <a:r>
              <a:rPr sz="2400" dirty="0"/>
              <a:t> a </a:t>
            </a:r>
            <a:r>
              <a:rPr sz="2400" dirty="0" err="1"/>
              <a:t>dynamiku</a:t>
            </a:r>
            <a:r>
              <a:rPr sz="2400" dirty="0"/>
              <a:t>.</a:t>
            </a:r>
          </a:p>
          <a:p>
            <a:endParaRPr sz="2400" dirty="0"/>
          </a:p>
          <a:p>
            <a:r>
              <a:rPr sz="2400" dirty="0"/>
              <a:t>🖼 </a:t>
            </a:r>
            <a:r>
              <a:rPr sz="2400" dirty="0" err="1"/>
              <a:t>Příklad</a:t>
            </a:r>
            <a:r>
              <a:rPr sz="2400" dirty="0"/>
              <a:t>:</a:t>
            </a:r>
            <a:r>
              <a:rPr lang="cs-CZ" sz="2400" dirty="0"/>
              <a:t> Jednoho krásného dne (1968)</a:t>
            </a:r>
          </a:p>
        </p:txBody>
      </p:sp>
      <p:pic>
        <p:nvPicPr>
          <p:cNvPr id="1026" name="Picture 2" descr="https://upload.wikimedia.org/wikipedia/commons/7/77/29._Ji%C5%99%C3%AD_Kol%C3%A1%C5%99%2C_Jednoho_kr%C3%A1sn%C3%A9ho_dne_%281968%29%2C_rol%C3%A1%C5%BE.jpg">
            <a:extLst>
              <a:ext uri="{FF2B5EF4-FFF2-40B4-BE49-F238E27FC236}">
                <a16:creationId xmlns:a16="http://schemas.microsoft.com/office/drawing/2014/main" id="{14A68920-CF8A-4B5A-AA93-D4E663AD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70" y="1600200"/>
            <a:ext cx="3817630" cy="227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Arial Black" panose="020B0A04020102020204" pitchFamily="34" charset="0"/>
              </a:rPr>
              <a:t>Proláž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sz="2400" dirty="0" err="1"/>
              <a:t>Výřezy</a:t>
            </a:r>
            <a:r>
              <a:rPr sz="2400" dirty="0"/>
              <a:t> z </a:t>
            </a:r>
            <a:r>
              <a:rPr sz="2400" dirty="0" err="1"/>
              <a:t>jednoho</a:t>
            </a:r>
            <a:r>
              <a:rPr sz="2400" dirty="0"/>
              <a:t> </a:t>
            </a:r>
            <a:r>
              <a:rPr sz="2400" dirty="0" err="1"/>
              <a:t>obrazu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vloženy</a:t>
            </a:r>
            <a:r>
              <a:rPr sz="2400" dirty="0"/>
              <a:t> do </a:t>
            </a:r>
            <a:r>
              <a:rPr sz="2400" dirty="0" err="1"/>
              <a:t>druhého</a:t>
            </a:r>
            <a:r>
              <a:rPr sz="2400" dirty="0"/>
              <a:t>, </a:t>
            </a:r>
            <a:r>
              <a:rPr sz="2400" dirty="0" err="1"/>
              <a:t>často</a:t>
            </a:r>
            <a:r>
              <a:rPr sz="2400" dirty="0"/>
              <a:t> s </a:t>
            </a:r>
            <a:r>
              <a:rPr sz="2400" dirty="0" err="1"/>
              <a:t>prořezáváním</a:t>
            </a:r>
            <a:r>
              <a:rPr sz="2400" dirty="0"/>
              <a:t>.</a:t>
            </a:r>
          </a:p>
          <a:p>
            <a:r>
              <a:rPr sz="2400" dirty="0" err="1"/>
              <a:t>Vytváří</a:t>
            </a:r>
            <a:r>
              <a:rPr sz="2400" dirty="0"/>
              <a:t> </a:t>
            </a:r>
            <a:r>
              <a:rPr sz="2400" dirty="0" err="1"/>
              <a:t>efekt</a:t>
            </a:r>
            <a:r>
              <a:rPr sz="2400" dirty="0"/>
              <a:t> </a:t>
            </a:r>
            <a:r>
              <a:rPr sz="2400" dirty="0" err="1"/>
              <a:t>průhledu</a:t>
            </a:r>
            <a:r>
              <a:rPr lang="cs-CZ" sz="2400" dirty="0"/>
              <a:t>          </a:t>
            </a:r>
            <a:r>
              <a:rPr sz="2400" dirty="0"/>
              <a:t> z </a:t>
            </a:r>
            <a:r>
              <a:rPr sz="2400" dirty="0" err="1"/>
              <a:t>jednoho</a:t>
            </a:r>
            <a:r>
              <a:rPr sz="2400" dirty="0"/>
              <a:t> </a:t>
            </a:r>
            <a:r>
              <a:rPr sz="2400" dirty="0" err="1"/>
              <a:t>motivu</a:t>
            </a:r>
            <a:r>
              <a:rPr sz="2400" dirty="0"/>
              <a:t> do </a:t>
            </a:r>
            <a:r>
              <a:rPr sz="2400" dirty="0" err="1"/>
              <a:t>druhého</a:t>
            </a:r>
            <a:r>
              <a:rPr sz="2400" dirty="0"/>
              <a:t>.</a:t>
            </a:r>
          </a:p>
          <a:p>
            <a:endParaRPr sz="2400" dirty="0"/>
          </a:p>
          <a:p>
            <a:r>
              <a:rPr sz="2400" dirty="0"/>
              <a:t>🖼 </a:t>
            </a:r>
            <a:r>
              <a:rPr sz="2400" dirty="0" err="1"/>
              <a:t>Příklad</a:t>
            </a:r>
            <a:r>
              <a:rPr sz="2400" dirty="0"/>
              <a:t>:</a:t>
            </a:r>
            <a:r>
              <a:rPr lang="cs-CZ" sz="2400" dirty="0"/>
              <a:t> Kráva, která snědla T (1969)</a:t>
            </a:r>
            <a:endParaRPr sz="2400" dirty="0"/>
          </a:p>
        </p:txBody>
      </p:sp>
      <p:pic>
        <p:nvPicPr>
          <p:cNvPr id="2050" name="Picture 2" descr="Jiří Kolář, Kráva, která snědla T (1969), interkoláž">
            <a:extLst>
              <a:ext uri="{FF2B5EF4-FFF2-40B4-BE49-F238E27FC236}">
                <a16:creationId xmlns:a16="http://schemas.microsoft.com/office/drawing/2014/main" id="{0407866F-4963-4DBE-881B-2FB7345B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10" y="1417638"/>
            <a:ext cx="3084989" cy="229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354</Words>
  <Application>Microsoft Office PowerPoint</Application>
  <PresentationFormat>Předvádění na obrazovce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Franklin Gothic Demi</vt:lpstr>
      <vt:lpstr>Office Theme</vt:lpstr>
      <vt:lpstr>Koláže Jiřího Koláře</vt:lpstr>
      <vt:lpstr>KDY</vt:lpstr>
      <vt:lpstr>KDE</vt:lpstr>
      <vt:lpstr>CO</vt:lpstr>
      <vt:lpstr>JAK</vt:lpstr>
      <vt:lpstr>Muchláž</vt:lpstr>
      <vt:lpstr>Chiasmáž</vt:lpstr>
      <vt:lpstr>Roláž</vt:lpstr>
      <vt:lpstr>Proláž</vt:lpstr>
      <vt:lpstr>Závěr</vt:lpstr>
      <vt:lpstr>Zdroje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Koláže Jiřího Koláře</dc:title>
  <dc:subject/>
  <dc:creator>Dita Hamplová</dc:creator>
  <cp:keywords/>
  <dc:description>generated using python-pptx</dc:description>
  <cp:lastModifiedBy>Dita Hamplová</cp:lastModifiedBy>
  <cp:revision>10</cp:revision>
  <dcterms:created xsi:type="dcterms:W3CDTF">2013-01-27T09:14:16Z</dcterms:created>
  <dcterms:modified xsi:type="dcterms:W3CDTF">2025-11-13T08:21:12Z</dcterms:modified>
  <cp:category/>
</cp:coreProperties>
</file>