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30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071B5-6193-4DDE-B7E7-3A7C16AFB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37DBD9-4B01-477C-99B5-A37A69EDD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301C0D-274F-4B12-9325-AB22A598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43325-EC34-47DA-A3F3-CD4A5116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A7D5AC-BC08-4647-8EA1-D8589E5E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0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39A43-8BD5-4094-BE47-FFF4E7CF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CB543A-9EE2-4A36-B643-8E5D9339A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05A6E-F403-4CE4-AC1A-87E3FFAF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189022-8B90-499C-8D15-ACACEACE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27F7C-80BA-483B-A5DE-3F9AF758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1B035CC-6511-4CC1-A983-FEBFD3515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77A153-8612-479D-B40F-6F277282B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0ADAE5-C807-45B1-9125-071C537D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420EC-3388-470F-BA91-C921860A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1182F-0651-4687-9364-7C8A5C9E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35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78957-15FA-4818-9C3A-478C4EE5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6C7A6-A349-4E1E-A983-82B1CCAF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69C6B2-80E8-4164-8740-85517DC9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CF443-21C3-4995-B0E7-6B75C8954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912109-2181-42B1-8F0A-F8D8C432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9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4C71A-37B1-4FD6-A9A2-D1D5DCB5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55850B-8B22-4A93-87D2-C1A16BB8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7FC8FF-FE34-4BEA-BD1F-7B9E428C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16598B-8EF0-495E-B5F8-1D45CA84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5AE8FA-2821-4200-815E-367C23A4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98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6B1F7-59DF-4BA5-9FB3-5D012821C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76C5AE-59E0-4541-B1AF-D6B96BD07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665800-25D3-449F-9751-C5CBF2EDD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1E8311-ADBC-4F7F-AAA4-87201F1D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5F4067-29D7-4673-930A-333DD1FC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A679B4-9E38-4C37-8A56-1AEB7855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9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3D5C3-C87D-47A3-AEAD-1F3BA34B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2124BD-3C63-4C1F-BCB1-6D84CC3AD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69C7947-6B55-4D39-A001-E25165B6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A1D26A0-607C-4E8C-BA69-A4C4D88F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F921B2B-F418-4375-8472-2C13D8A8B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2021DA-4618-40C1-9F19-6ACC720B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5B18016-DBE4-4639-A12E-A8BAE980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D408F9-6DF6-4B47-BF2E-36BDA3CB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C17F7F-D12E-4210-9238-D5F5C343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0A043B-DBCB-40FF-9D8A-6E14AD9D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BE7F6E-8A72-40F9-9E1C-18AC50E6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B95653-C282-4CFF-B63F-9B6A95C7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3ED1A63-D0B9-47E8-9454-6236257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0D70AD-92AF-4A73-822C-CAFD400C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6B4632-788A-4D4B-93F0-65DDA09E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5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7B683-B0C7-44EF-B31A-0C4E3150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9310C-FF90-40CA-8E53-17FF2AEC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D74DDBD-42CB-413C-AE08-ACCF56211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D35026-8C06-4912-8FF1-DD9A479C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10AF36-4E43-4500-B8F9-58DE40F6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DF774B-4062-4AFB-A7BB-993669C8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90479-B353-4E09-A82C-66C295F2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715711-FECD-456B-A610-89EEC6D28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512B61-E56C-4888-964F-A83297448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FA1009-9715-4D67-B889-25B89914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B42023-29D5-40AA-A7BB-DEE8997C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EE23BB-F7FB-4D59-9FEA-8018DCDA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0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AD45B34-5A5C-4119-9A6F-40A17E6F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07E825-8DEE-4351-93EE-CD913F7C7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B378F-297B-4473-BFAE-3C595C039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685C-E8C0-42D2-8909-6653B4FBC8D8}" type="datetimeFigureOut">
              <a:rPr lang="cs-CZ" smtClean="0"/>
              <a:t>13.11.2025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C6628-5A04-4015-A2B0-7F4FB47B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D30EF-9E3C-40AB-A0F3-78E48220E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2FD4-8C67-400A-A641-4DA9408EB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96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Ji%C5%99%C3%AD_Kol%C3%A1%C5%99" TargetMode="External"/><Relationship Id="rId3" Type="http://schemas.openxmlformats.org/officeDocument/2006/relationships/hyperlink" Target="https://www.galerieart.cz/umelci/galerie/jiri-kolar-kolaze-a-ostatni/24/?kategorie=2675" TargetMode="External"/><Relationship Id="rId7" Type="http://schemas.openxmlformats.org/officeDocument/2006/relationships/hyperlink" Target="https://www.frantisekbenes.cz/chiasmaz-mne-naucila-hledet-na-sebe-a-svet-z-tisice-a-jednoho-uhlu/" TargetMode="External"/><Relationship Id="rId2" Type="http://schemas.openxmlformats.org/officeDocument/2006/relationships/hyperlink" Target="https://upload.wikimedia.org/wikipedia/commons/b/b0/26._Ji%C5%99%C3%AD_Kol%C3%A1%C5%99%2C_Hodinky_Gris_%281966%29%2C_chiasm%C3%A1%C5%BE%2C_kol%C3%A1%C5%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ld.muo.cz/sbirky/obrazy--44/kolar-jiri--363/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www.faitgallery.com/sbirka.html?umelec=47" TargetMode="External"/><Relationship Id="rId10" Type="http://schemas.openxmlformats.org/officeDocument/2006/relationships/hyperlink" Target="https://www.galerieubetlemskekaple.cz/umelci/jiri-kolar/" TargetMode="External"/><Relationship Id="rId4" Type="http://schemas.openxmlformats.org/officeDocument/2006/relationships/hyperlink" Target="https://www.galerieart.cz/vystavy/galerie/jiri-kolar-chiasmaze/584/?kategorie=2119" TargetMode="External"/><Relationship Id="rId9" Type="http://schemas.openxmlformats.org/officeDocument/2006/relationships/hyperlink" Target="https://www.databazeknih.cz/zivotopis/jiri-kolar-59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52D9F-A5EB-41EF-B0CE-FD5F44C3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94" y="626622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Segoe Script" panose="030B0504020000000003" pitchFamily="66" charset="0"/>
              </a:rPr>
              <a:t>Jiří Kolář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74400E-7BBA-43F9-BF90-D72398E0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698"/>
            <a:ext cx="10515600" cy="4630265"/>
          </a:xfrm>
        </p:spPr>
        <p:txBody>
          <a:bodyPr/>
          <a:lstStyle/>
          <a:p>
            <a:r>
              <a:rPr lang="cs-CZ" dirty="0">
                <a:latin typeface="Bahnschrift SemiBold Condensed" panose="020B0502040204020203" pitchFamily="34" charset="0"/>
              </a:rPr>
              <a:t>24. září 1914 – 11. srpna 2002</a:t>
            </a:r>
          </a:p>
          <a:p>
            <a:r>
              <a:rPr lang="cs-CZ" dirty="0">
                <a:latin typeface="Bahnschrift SemiBold Condensed" panose="020B0502040204020203" pitchFamily="34" charset="0"/>
              </a:rPr>
              <a:t>Básník, dramatik, sběratel umění </a:t>
            </a:r>
            <a:r>
              <a:rPr lang="cs-CZ" b="1" dirty="0">
                <a:latin typeface="Bahnschrift SemiBold Condensed" panose="020B0502040204020203" pitchFamily="34" charset="0"/>
              </a:rPr>
              <a:t>umělec</a:t>
            </a:r>
          </a:p>
          <a:p>
            <a:r>
              <a:rPr lang="cs-CZ" dirty="0">
                <a:latin typeface="Bahnschrift SemiBold Condensed" panose="020B0502040204020203" pitchFamily="34" charset="0"/>
              </a:rPr>
              <a:t>Autor mnoha originálních výtvarných technik</a:t>
            </a:r>
          </a:p>
          <a:p>
            <a:endParaRPr lang="cs-CZ" dirty="0">
              <a:latin typeface="Bahnschrift SemiBold Condensed" panose="020B0502040204020203" pitchFamily="34" charset="0"/>
            </a:endParaRPr>
          </a:p>
          <a:p>
            <a:r>
              <a:rPr lang="cs-CZ" dirty="0">
                <a:latin typeface="Bahnschrift SemiBold Condensed" panose="020B0502040204020203" pitchFamily="34" charset="0"/>
              </a:rPr>
              <a:t>1979 stipendium v Berlíně </a:t>
            </a:r>
          </a:p>
          <a:p>
            <a:r>
              <a:rPr lang="cs-CZ" dirty="0">
                <a:latin typeface="Bahnschrift SemiBold Condensed" panose="020B0502040204020203" pitchFamily="34" charset="0"/>
              </a:rPr>
              <a:t>1980 přesídlil do Paříže</a:t>
            </a:r>
          </a:p>
          <a:p>
            <a:r>
              <a:rPr lang="cs-CZ" dirty="0">
                <a:latin typeface="Bahnschrift SemiBold Condensed" panose="020B0502040204020203" pitchFamily="34" charset="0"/>
              </a:rPr>
              <a:t>Po Sametové revoluci začal navštěvovat Česko</a:t>
            </a:r>
          </a:p>
          <a:p>
            <a:endParaRPr lang="cs-CZ" dirty="0">
              <a:latin typeface="Bahnschrift SemiBold Condensed" panose="020B0502040204020203" pitchFamily="34" charset="0"/>
            </a:endParaRPr>
          </a:p>
          <a:p>
            <a:r>
              <a:rPr lang="cs-CZ" dirty="0">
                <a:latin typeface="Bahnschrift SemiBold Condensed" panose="020B0502040204020203" pitchFamily="34" charset="0"/>
              </a:rPr>
              <a:t>Koláže z papíru tiskovin atd.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86AF4A4-A630-43F1-87A9-2DAFFC61991F}"/>
              </a:ext>
            </a:extLst>
          </p:cNvPr>
          <p:cNvSpPr/>
          <p:nvPr/>
        </p:nvSpPr>
        <p:spPr>
          <a:xfrm>
            <a:off x="838200" y="3531140"/>
            <a:ext cx="7041204" cy="1702341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340AB42-A0EC-4109-AC05-445D83CB0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54" y="314583"/>
            <a:ext cx="4537244" cy="30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iří Kolář (1979), foto Hana Hamplová">
            <a:extLst>
              <a:ext uri="{FF2B5EF4-FFF2-40B4-BE49-F238E27FC236}">
                <a16:creationId xmlns:a16="http://schemas.microsoft.com/office/drawing/2014/main" id="{C2FDC274-3CF6-4DA6-AAFE-1013F4EB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91" y="3411110"/>
            <a:ext cx="3132307" cy="31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dpis">
            <a:extLst>
              <a:ext uri="{FF2B5EF4-FFF2-40B4-BE49-F238E27FC236}">
                <a16:creationId xmlns:a16="http://schemas.microsoft.com/office/drawing/2014/main" id="{9AE71B24-D252-409E-8D26-27BF05822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12" y="5379215"/>
            <a:ext cx="1630092" cy="12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4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latin typeface="Segoe Script" panose="030B0504020000000003" pitchFamily="66" charset="0"/>
              </a:rPr>
              <a:t>Muchláž</a:t>
            </a:r>
            <a:endParaRPr lang="cs-CZ" sz="5400" b="1" dirty="0">
              <a:latin typeface="Segoe Script" panose="030B0504020000000003" pitchFamily="66" charset="0"/>
            </a:endParaRPr>
          </a:p>
        </p:txBody>
      </p:sp>
      <p:pic>
        <p:nvPicPr>
          <p:cNvPr id="2054" name="Picture 6" descr="Jiří Kolář, Autoportrét (1971), muchláž">
            <a:extLst>
              <a:ext uri="{FF2B5EF4-FFF2-40B4-BE49-F238E27FC236}">
                <a16:creationId xmlns:a16="http://schemas.microsoft.com/office/drawing/2014/main" id="{B0F86986-3FD8-47D8-9978-0D9A59EFD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58" y="596244"/>
            <a:ext cx="5934784" cy="56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iří Kolář, Dürer - Poslední večeře (1963), muchláž">
            <a:extLst>
              <a:ext uri="{FF2B5EF4-FFF2-40B4-BE49-F238E27FC236}">
                <a16:creationId xmlns:a16="http://schemas.microsoft.com/office/drawing/2014/main" id="{C58A1CB5-8670-40FD-8AA0-43ADF617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47" y="2431491"/>
            <a:ext cx="2746341" cy="373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335A913-8AE1-46F7-BDEA-8A13C64B64ED}"/>
              </a:ext>
            </a:extLst>
          </p:cNvPr>
          <p:cNvSpPr txBox="1"/>
          <p:nvPr/>
        </p:nvSpPr>
        <p:spPr>
          <a:xfrm>
            <a:off x="1111587" y="6169422"/>
            <a:ext cx="274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</a:t>
            </a:r>
            <a:r>
              <a:rPr lang="cs-CZ" dirty="0" err="1"/>
              <a:t>Dürer</a:t>
            </a:r>
            <a:r>
              <a:rPr lang="cs-CZ" dirty="0"/>
              <a:t> –</a:t>
            </a:r>
          </a:p>
          <a:p>
            <a:r>
              <a:rPr lang="cs-CZ" dirty="0"/>
              <a:t> Poslední večeře (1963)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A5C37A-3275-46A7-91E3-B1F48E8D18B1}"/>
              </a:ext>
            </a:extLst>
          </p:cNvPr>
          <p:cNvSpPr txBox="1"/>
          <p:nvPr/>
        </p:nvSpPr>
        <p:spPr>
          <a:xfrm>
            <a:off x="9060710" y="6215588"/>
            <a:ext cx="37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Autoportrét (1971)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0F2C42-10BA-455F-9740-3DE059D853B4}"/>
              </a:ext>
            </a:extLst>
          </p:cNvPr>
          <p:cNvSpPr txBox="1"/>
          <p:nvPr/>
        </p:nvSpPr>
        <p:spPr>
          <a:xfrm>
            <a:off x="776897" y="1415828"/>
            <a:ext cx="3617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Bahnschrift SemiBold Condensed" panose="020B0502040204020203" pitchFamily="34" charset="0"/>
              </a:rPr>
              <a:t>Výtvarná technika, při které se používá zmačkaný papír</a:t>
            </a:r>
          </a:p>
          <a:p>
            <a:r>
              <a:rPr lang="cs-CZ" sz="2000" dirty="0">
                <a:latin typeface="Bahnschrift SemiBold Condensed" panose="020B0502040204020203" pitchFamily="34" charset="0"/>
              </a:rPr>
              <a:t>     (případně i jiné materiály)</a:t>
            </a:r>
          </a:p>
        </p:txBody>
      </p:sp>
    </p:spTree>
    <p:extLst>
      <p:ext uri="{BB962C8B-B14F-4D97-AF65-F5344CB8AC3E}">
        <p14:creationId xmlns:p14="http://schemas.microsoft.com/office/powerpoint/2010/main" val="83739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latin typeface="Segoe Script" panose="030B0504020000000003" pitchFamily="66" charset="0"/>
              </a:rPr>
              <a:t>Proláž</a:t>
            </a:r>
            <a:endParaRPr lang="cs-CZ" sz="5400" b="1" dirty="0">
              <a:latin typeface="Segoe Script" panose="030B0504020000000003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35A913-8AE1-46F7-BDEA-8A13C64B64ED}"/>
              </a:ext>
            </a:extLst>
          </p:cNvPr>
          <p:cNvSpPr txBox="1"/>
          <p:nvPr/>
        </p:nvSpPr>
        <p:spPr>
          <a:xfrm>
            <a:off x="2115152" y="5678961"/>
            <a:ext cx="376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</a:t>
            </a:r>
            <a:r>
              <a:rPr lang="pl-PL" dirty="0"/>
              <a:t>Z cyklu Ornitologie moderního umění</a:t>
            </a:r>
            <a:r>
              <a:rPr lang="cs-CZ" dirty="0"/>
              <a:t> (1966)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A5C37A-3275-46A7-91E3-B1F48E8D18B1}"/>
              </a:ext>
            </a:extLst>
          </p:cNvPr>
          <p:cNvSpPr txBox="1"/>
          <p:nvPr/>
        </p:nvSpPr>
        <p:spPr>
          <a:xfrm>
            <a:off x="8720242" y="5976954"/>
            <a:ext cx="37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Jiří Kolář, Snídaně v krávě, 1967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0F2C42-10BA-455F-9740-3DE059D853B4}"/>
              </a:ext>
            </a:extLst>
          </p:cNvPr>
          <p:cNvSpPr txBox="1"/>
          <p:nvPr/>
        </p:nvSpPr>
        <p:spPr>
          <a:xfrm>
            <a:off x="676223" y="1323495"/>
            <a:ext cx="3617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jednom obraze se vyřízne část a na její místo se vloží část jiného obrazu</a:t>
            </a:r>
            <a:endParaRPr lang="cs-CZ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6147" name="Picture 3" descr="Jiří Kolář: Snídaně v krávě, 1967, proláž">
            <a:extLst>
              <a:ext uri="{FF2B5EF4-FFF2-40B4-BE49-F238E27FC236}">
                <a16:creationId xmlns:a16="http://schemas.microsoft.com/office/drawing/2014/main" id="{E7F66877-2BC4-4371-8385-67D71E504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13" y="1138669"/>
            <a:ext cx="6509696" cy="484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iří Kolář - RMArt">
            <a:extLst>
              <a:ext uri="{FF2B5EF4-FFF2-40B4-BE49-F238E27FC236}">
                <a16:creationId xmlns:a16="http://schemas.microsoft.com/office/drawing/2014/main" id="{044FCCF6-9A9E-48B4-8A15-A6C2FF25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81" y="2649058"/>
            <a:ext cx="3980848" cy="30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latin typeface="Segoe Script" panose="030B0504020000000003" pitchFamily="66" charset="0"/>
              </a:rPr>
              <a:t>Roláž</a:t>
            </a:r>
            <a:endParaRPr lang="cs-CZ" sz="5400" b="1" dirty="0">
              <a:latin typeface="Segoe Script" panose="030B0504020000000003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35A913-8AE1-46F7-BDEA-8A13C64B64ED}"/>
              </a:ext>
            </a:extLst>
          </p:cNvPr>
          <p:cNvSpPr txBox="1"/>
          <p:nvPr/>
        </p:nvSpPr>
        <p:spPr>
          <a:xfrm>
            <a:off x="1713794" y="4913612"/>
            <a:ext cx="43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Jezdec na vlnách 1970)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A5C37A-3275-46A7-91E3-B1F48E8D18B1}"/>
              </a:ext>
            </a:extLst>
          </p:cNvPr>
          <p:cNvSpPr txBox="1"/>
          <p:nvPr/>
        </p:nvSpPr>
        <p:spPr>
          <a:xfrm>
            <a:off x="9231191" y="5645230"/>
            <a:ext cx="37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Venuše (1968)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0F2C42-10BA-455F-9740-3DE059D853B4}"/>
              </a:ext>
            </a:extLst>
          </p:cNvPr>
          <p:cNvSpPr txBox="1"/>
          <p:nvPr/>
        </p:nvSpPr>
        <p:spPr>
          <a:xfrm>
            <a:off x="676223" y="1323496"/>
            <a:ext cx="437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Obraz je rozřezán na proužky a ty jsou poté poskládány do nového uspořádání, často s přesahem původních prvků.</a:t>
            </a:r>
            <a:endParaRPr lang="cs-CZ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Soubor:36. Jiří Kolář, Venuše - Botticelli (1968-1969), roláž.jpg">
            <a:extLst>
              <a:ext uri="{FF2B5EF4-FFF2-40B4-BE49-F238E27FC236}">
                <a16:creationId xmlns:a16="http://schemas.microsoft.com/office/drawing/2014/main" id="{54634625-9DC1-4A2C-A25C-5886A936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67" y="1323496"/>
            <a:ext cx="7015473" cy="436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iří Kolář (1914 Protivín - 2002 Praha), &quot;Jezdec na vlnách&quot;, 1970 -  Internetová aukce / Licitace online - Cena - OneBid">
            <a:extLst>
              <a:ext uri="{FF2B5EF4-FFF2-40B4-BE49-F238E27FC236}">
                <a16:creationId xmlns:a16="http://schemas.microsoft.com/office/drawing/2014/main" id="{DFC499B0-2B96-4633-868C-56D9C79D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6" y="2575520"/>
            <a:ext cx="3927129" cy="23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3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36C1393E-D350-46F2-B5C5-4942CC7D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13" y="-253420"/>
            <a:ext cx="6102296" cy="73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latin typeface="Segoe Script" panose="030B0504020000000003" pitchFamily="66" charset="0"/>
              </a:rPr>
              <a:t>Konfrontáž</a:t>
            </a:r>
            <a:endParaRPr lang="cs-CZ" sz="5400" b="1" dirty="0">
              <a:latin typeface="Segoe Script" panose="030B0504020000000003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35A913-8AE1-46F7-BDEA-8A13C64B64ED}"/>
              </a:ext>
            </a:extLst>
          </p:cNvPr>
          <p:cNvSpPr txBox="1"/>
          <p:nvPr/>
        </p:nvSpPr>
        <p:spPr>
          <a:xfrm>
            <a:off x="870138" y="6211669"/>
            <a:ext cx="41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</a:t>
            </a:r>
            <a:r>
              <a:rPr lang="cs-CZ" dirty="0" err="1"/>
              <a:t>Jason</a:t>
            </a:r>
            <a:r>
              <a:rPr lang="cs-CZ" dirty="0"/>
              <a:t> se zlatým rounem</a:t>
            </a:r>
          </a:p>
          <a:p>
            <a:r>
              <a:rPr lang="cs-CZ" dirty="0"/>
              <a:t> (1993)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A5C37A-3275-46A7-91E3-B1F48E8D18B1}"/>
              </a:ext>
            </a:extLst>
          </p:cNvPr>
          <p:cNvSpPr txBox="1"/>
          <p:nvPr/>
        </p:nvSpPr>
        <p:spPr>
          <a:xfrm>
            <a:off x="8678961" y="6169422"/>
            <a:ext cx="37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Klamavé příběhy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0F2C42-10BA-455F-9740-3DE059D853B4}"/>
              </a:ext>
            </a:extLst>
          </p:cNvPr>
          <p:cNvSpPr txBox="1"/>
          <p:nvPr/>
        </p:nvSpPr>
        <p:spPr>
          <a:xfrm>
            <a:off x="676223" y="1323496"/>
            <a:ext cx="437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Koláž, která srovnává obrazy z různých dob a s různým záměrem</a:t>
            </a:r>
            <a:endParaRPr lang="cs-CZ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3076" name="Picture 4" descr="Jiří Kolář (1914 - 2002) - Jason se zlatým rounem, 1993 - Letní aukce -  Sbírka PhDr. Jiřího Hlušičky, sbírka PhDr. Evy Petrové. - Livebid.cz">
            <a:extLst>
              <a:ext uri="{FF2B5EF4-FFF2-40B4-BE49-F238E27FC236}">
                <a16:creationId xmlns:a16="http://schemas.microsoft.com/office/drawing/2014/main" id="{2F5B1D3F-DAB5-4953-B428-A1CB50631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2138758"/>
            <a:ext cx="2999673" cy="40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6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latin typeface="Segoe Script" panose="030B0504020000000003" pitchFamily="66" charset="0"/>
              </a:rPr>
              <a:t>Chiasmáž</a:t>
            </a:r>
            <a:endParaRPr lang="cs-CZ" sz="5400" b="1" dirty="0">
              <a:latin typeface="Segoe Script" panose="030B0504020000000003" pitchFamily="66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35A913-8AE1-46F7-BDEA-8A13C64B64ED}"/>
              </a:ext>
            </a:extLst>
          </p:cNvPr>
          <p:cNvSpPr txBox="1"/>
          <p:nvPr/>
        </p:nvSpPr>
        <p:spPr>
          <a:xfrm>
            <a:off x="1111587" y="6169422"/>
            <a:ext cx="274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Hodinky(1966)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9A5C37A-3275-46A7-91E3-B1F48E8D18B1}"/>
              </a:ext>
            </a:extLst>
          </p:cNvPr>
          <p:cNvSpPr txBox="1"/>
          <p:nvPr/>
        </p:nvSpPr>
        <p:spPr>
          <a:xfrm>
            <a:off x="8874731" y="5886510"/>
            <a:ext cx="37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Jiří Kolář, Hudební kruh (1965)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0F2C42-10BA-455F-9740-3DE059D853B4}"/>
              </a:ext>
            </a:extLst>
          </p:cNvPr>
          <p:cNvSpPr txBox="1"/>
          <p:nvPr/>
        </p:nvSpPr>
        <p:spPr>
          <a:xfrm>
            <a:off x="676223" y="1323496"/>
            <a:ext cx="437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Koláž složená z velkého množství malých výstřižků, často uspořádaných do geometrických vzorů</a:t>
            </a:r>
            <a:endParaRPr lang="cs-CZ" sz="2000" dirty="0">
              <a:latin typeface="Bahnschrift SemiBold Condensed" panose="020B0502040204020203" pitchFamily="34" charset="0"/>
            </a:endParaRPr>
          </a:p>
        </p:txBody>
      </p:sp>
      <p:pic>
        <p:nvPicPr>
          <p:cNvPr id="4098" name="Picture 2" descr="Soubor:26. Jiří Kolář, Hodinky Gris (1966), chiasmáž, koláž.jpg – Wikipedie">
            <a:extLst>
              <a:ext uri="{FF2B5EF4-FFF2-40B4-BE49-F238E27FC236}">
                <a16:creationId xmlns:a16="http://schemas.microsoft.com/office/drawing/2014/main" id="{87940D47-BE1D-42E4-B463-15551653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87" y="2246826"/>
            <a:ext cx="2823210" cy="39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asmáž – Wikipedie">
            <a:extLst>
              <a:ext uri="{FF2B5EF4-FFF2-40B4-BE49-F238E27FC236}">
                <a16:creationId xmlns:a16="http://schemas.microsoft.com/office/drawing/2014/main" id="{9C2A5661-37BA-4015-8D32-1FEB8338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7856" y="320276"/>
            <a:ext cx="4555693" cy="656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0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9112"/>
            <a:ext cx="10515600" cy="1325563"/>
          </a:xfrm>
        </p:spPr>
        <p:txBody>
          <a:bodyPr/>
          <a:lstStyle/>
          <a:p>
            <a:r>
              <a:rPr lang="cs-CZ" sz="5400" b="1" dirty="0">
                <a:latin typeface="Segoe Script" panose="030B0504020000000003" pitchFamily="66" charset="0"/>
              </a:rPr>
              <a:t>Zdroje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44FE0D5-72D9-4335-8C0F-E2EA9DFD958E}"/>
              </a:ext>
            </a:extLst>
          </p:cNvPr>
          <p:cNvSpPr txBox="1"/>
          <p:nvPr/>
        </p:nvSpPr>
        <p:spPr>
          <a:xfrm>
            <a:off x="838200" y="1814675"/>
            <a:ext cx="10515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</a:t>
            </a:r>
            <a:r>
              <a:rPr lang="cs-CZ" dirty="0" err="1">
                <a:hlinkClick r:id="rId2"/>
              </a:rPr>
              <a:t>upload.wikimedia.org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wikipedia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commons</a:t>
            </a:r>
            <a:r>
              <a:rPr lang="cs-CZ" dirty="0">
                <a:hlinkClick r:id="rId2"/>
              </a:rPr>
              <a:t>/b/</a:t>
            </a:r>
            <a:r>
              <a:rPr lang="cs-CZ" dirty="0" err="1">
                <a:hlinkClick r:id="rId2"/>
              </a:rPr>
              <a:t>b0</a:t>
            </a:r>
            <a:r>
              <a:rPr lang="cs-CZ" dirty="0">
                <a:hlinkClick r:id="rId2"/>
              </a:rPr>
              <a:t>/26._Ji%C5%99%C3%AD_Kol%C3%A1%C5%99%2C_Hodinky_Gris_%281966%29%2C_chiasm%C3%A1%C5%BE%2C_kol%C3%A1%C5%BE.jpg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www.galerieart.cz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umelci</a:t>
            </a:r>
            <a:r>
              <a:rPr lang="cs-CZ" dirty="0">
                <a:hlinkClick r:id="rId3"/>
              </a:rPr>
              <a:t>/galerie/</a:t>
            </a:r>
            <a:r>
              <a:rPr lang="cs-CZ" dirty="0" err="1">
                <a:hlinkClick r:id="rId3"/>
              </a:rPr>
              <a:t>jiri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kolar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kolaze</a:t>
            </a:r>
            <a:r>
              <a:rPr lang="cs-CZ" dirty="0">
                <a:hlinkClick r:id="rId3"/>
              </a:rPr>
              <a:t>-a-</a:t>
            </a:r>
            <a:r>
              <a:rPr lang="cs-CZ" dirty="0" err="1">
                <a:hlinkClick r:id="rId3"/>
              </a:rPr>
              <a:t>ostatni</a:t>
            </a:r>
            <a:r>
              <a:rPr lang="cs-CZ" dirty="0">
                <a:hlinkClick r:id="rId3"/>
              </a:rPr>
              <a:t>/24/?kategorie=2675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</a:t>
            </a:r>
            <a:r>
              <a:rPr lang="cs-CZ" dirty="0" err="1">
                <a:hlinkClick r:id="rId4"/>
              </a:rPr>
              <a:t>www.galerieart.cz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vystavy</a:t>
            </a:r>
            <a:r>
              <a:rPr lang="cs-CZ" dirty="0">
                <a:hlinkClick r:id="rId4"/>
              </a:rPr>
              <a:t>/galerie/</a:t>
            </a:r>
            <a:r>
              <a:rPr lang="cs-CZ" dirty="0" err="1">
                <a:hlinkClick r:id="rId4"/>
              </a:rPr>
              <a:t>jiri-kolar-chiasmaze</a:t>
            </a:r>
            <a:r>
              <a:rPr lang="cs-CZ" dirty="0">
                <a:hlinkClick r:id="rId4"/>
              </a:rPr>
              <a:t>/584/?kategorie=2119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https://</a:t>
            </a:r>
            <a:r>
              <a:rPr lang="cs-CZ" dirty="0" err="1">
                <a:hlinkClick r:id="rId5"/>
              </a:rPr>
              <a:t>www.faitgallery.com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sbirka.html?umelec</a:t>
            </a:r>
            <a:r>
              <a:rPr lang="cs-CZ" dirty="0">
                <a:hlinkClick r:id="rId5"/>
              </a:rPr>
              <a:t>=47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www.galerieart.cz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umelci</a:t>
            </a:r>
            <a:r>
              <a:rPr lang="cs-CZ" dirty="0">
                <a:hlinkClick r:id="rId3"/>
              </a:rPr>
              <a:t>/galerie/</a:t>
            </a:r>
            <a:r>
              <a:rPr lang="cs-CZ" dirty="0" err="1">
                <a:hlinkClick r:id="rId3"/>
              </a:rPr>
              <a:t>jiri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kolar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kolaze</a:t>
            </a:r>
            <a:r>
              <a:rPr lang="cs-CZ" dirty="0">
                <a:hlinkClick r:id="rId3"/>
              </a:rPr>
              <a:t>-a-</a:t>
            </a:r>
            <a:r>
              <a:rPr lang="cs-CZ" dirty="0" err="1">
                <a:hlinkClick r:id="rId3"/>
              </a:rPr>
              <a:t>ostatni</a:t>
            </a:r>
            <a:r>
              <a:rPr lang="cs-CZ" dirty="0">
                <a:hlinkClick r:id="rId3"/>
              </a:rPr>
              <a:t>/24/?kategorie=2675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</a:t>
            </a:r>
            <a:r>
              <a:rPr lang="cs-CZ" dirty="0" err="1">
                <a:hlinkClick r:id="rId6"/>
              </a:rPr>
              <a:t>old.muo.cz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sbirky</a:t>
            </a:r>
            <a:r>
              <a:rPr lang="cs-CZ" dirty="0">
                <a:hlinkClick r:id="rId6"/>
              </a:rPr>
              <a:t>/obrazy--44/</a:t>
            </a:r>
            <a:r>
              <a:rPr lang="cs-CZ" dirty="0" err="1">
                <a:hlinkClick r:id="rId6"/>
              </a:rPr>
              <a:t>kolar</a:t>
            </a:r>
            <a:r>
              <a:rPr lang="cs-CZ" dirty="0">
                <a:hlinkClick r:id="rId6"/>
              </a:rPr>
              <a:t>-</a:t>
            </a:r>
            <a:r>
              <a:rPr lang="cs-CZ" dirty="0" err="1">
                <a:hlinkClick r:id="rId6"/>
              </a:rPr>
              <a:t>jiri</a:t>
            </a:r>
            <a:r>
              <a:rPr lang="cs-CZ" dirty="0">
                <a:hlinkClick r:id="rId6"/>
              </a:rPr>
              <a:t>--363/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https://</a:t>
            </a:r>
            <a:r>
              <a:rPr lang="cs-CZ" dirty="0" err="1">
                <a:hlinkClick r:id="rId7"/>
              </a:rPr>
              <a:t>www.frantisekbenes.cz</a:t>
            </a:r>
            <a:r>
              <a:rPr lang="cs-CZ" dirty="0">
                <a:hlinkClick r:id="rId7"/>
              </a:rPr>
              <a:t>/chiasmaz-mne-naucila-hledet-na-sebe-a-svet-z-tisice-a-jednoho-uhlu/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8"/>
              </a:rPr>
              <a:t>https://</a:t>
            </a:r>
            <a:r>
              <a:rPr lang="cs-CZ" dirty="0" err="1">
                <a:hlinkClick r:id="rId8"/>
              </a:rPr>
              <a:t>cs.wikipedia.org</a:t>
            </a:r>
            <a:r>
              <a:rPr lang="cs-CZ" dirty="0">
                <a:hlinkClick r:id="rId8"/>
              </a:rPr>
              <a:t>/wiki/</a:t>
            </a:r>
            <a:r>
              <a:rPr lang="cs-CZ" dirty="0" err="1">
                <a:hlinkClick r:id="rId8"/>
              </a:rPr>
              <a:t>Ji%C5%99%C3%AD_Kol%C3%A1%C5%99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www.galerieart.cz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umelci</a:t>
            </a:r>
            <a:r>
              <a:rPr lang="cs-CZ" dirty="0">
                <a:hlinkClick r:id="rId3"/>
              </a:rPr>
              <a:t>/galerie/</a:t>
            </a:r>
            <a:r>
              <a:rPr lang="cs-CZ" dirty="0" err="1">
                <a:hlinkClick r:id="rId3"/>
              </a:rPr>
              <a:t>jiri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kolar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kolaze</a:t>
            </a:r>
            <a:r>
              <a:rPr lang="cs-CZ" dirty="0">
                <a:hlinkClick r:id="rId3"/>
              </a:rPr>
              <a:t>-a-</a:t>
            </a:r>
            <a:r>
              <a:rPr lang="cs-CZ" dirty="0" err="1">
                <a:hlinkClick r:id="rId3"/>
              </a:rPr>
              <a:t>ostatni</a:t>
            </a:r>
            <a:r>
              <a:rPr lang="cs-CZ" dirty="0">
                <a:hlinkClick r:id="rId3"/>
              </a:rPr>
              <a:t>/24/?kategorie=2675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9"/>
              </a:rPr>
              <a:t>https://</a:t>
            </a:r>
            <a:r>
              <a:rPr lang="cs-CZ" dirty="0" err="1">
                <a:hlinkClick r:id="rId9"/>
              </a:rPr>
              <a:t>www.databazeknih.cz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zivotopis</a:t>
            </a:r>
            <a:r>
              <a:rPr lang="cs-CZ" dirty="0">
                <a:hlinkClick r:id="rId9"/>
              </a:rPr>
              <a:t>/</a:t>
            </a:r>
            <a:r>
              <a:rPr lang="cs-CZ" dirty="0" err="1">
                <a:hlinkClick r:id="rId9"/>
              </a:rPr>
              <a:t>jiri</a:t>
            </a:r>
            <a:r>
              <a:rPr lang="cs-CZ" dirty="0">
                <a:hlinkClick r:id="rId9"/>
              </a:rPr>
              <a:t>-</a:t>
            </a:r>
            <a:r>
              <a:rPr lang="cs-CZ" dirty="0" err="1">
                <a:hlinkClick r:id="rId9"/>
              </a:rPr>
              <a:t>kolar</a:t>
            </a:r>
            <a:r>
              <a:rPr lang="cs-CZ" dirty="0">
                <a:hlinkClick r:id="rId9"/>
              </a:rPr>
              <a:t>-595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10"/>
              </a:rPr>
              <a:t>https://</a:t>
            </a:r>
            <a:r>
              <a:rPr lang="cs-CZ" dirty="0" err="1">
                <a:hlinkClick r:id="rId10"/>
              </a:rPr>
              <a:t>www.galerieubetlemskekaple.cz</a:t>
            </a:r>
            <a:r>
              <a:rPr lang="cs-CZ" dirty="0">
                <a:hlinkClick r:id="rId10"/>
              </a:rPr>
              <a:t>/</a:t>
            </a:r>
            <a:r>
              <a:rPr lang="cs-CZ" dirty="0" err="1">
                <a:hlinkClick r:id="rId10"/>
              </a:rPr>
              <a:t>umelci</a:t>
            </a:r>
            <a:r>
              <a:rPr lang="cs-CZ" dirty="0">
                <a:hlinkClick r:id="rId10"/>
              </a:rPr>
              <a:t>/</a:t>
            </a:r>
            <a:r>
              <a:rPr lang="cs-CZ" dirty="0" err="1">
                <a:hlinkClick r:id="rId10"/>
              </a:rPr>
              <a:t>jiri-kolar</a:t>
            </a:r>
            <a:r>
              <a:rPr lang="cs-CZ" dirty="0">
                <a:hlinkClick r:id="rId10"/>
              </a:rPr>
              <a:t>/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</a:t>
            </a:r>
            <a:r>
              <a:rPr lang="cs-CZ" dirty="0" err="1">
                <a:hlinkClick r:id="rId3"/>
              </a:rPr>
              <a:t>www.galerieart.cz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umelci</a:t>
            </a:r>
            <a:r>
              <a:rPr lang="cs-CZ" dirty="0">
                <a:hlinkClick r:id="rId3"/>
              </a:rPr>
              <a:t>/galerie/</a:t>
            </a:r>
            <a:r>
              <a:rPr lang="cs-CZ" dirty="0" err="1">
                <a:hlinkClick r:id="rId3"/>
              </a:rPr>
              <a:t>jiri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kolar</a:t>
            </a:r>
            <a:r>
              <a:rPr lang="cs-CZ" dirty="0">
                <a:hlinkClick r:id="rId3"/>
              </a:rPr>
              <a:t>-</a:t>
            </a:r>
            <a:r>
              <a:rPr lang="cs-CZ" dirty="0" err="1">
                <a:hlinkClick r:id="rId3"/>
              </a:rPr>
              <a:t>kolaze</a:t>
            </a:r>
            <a:r>
              <a:rPr lang="cs-CZ" dirty="0">
                <a:hlinkClick r:id="rId3"/>
              </a:rPr>
              <a:t>-a-</a:t>
            </a:r>
            <a:r>
              <a:rPr lang="cs-CZ" dirty="0" err="1">
                <a:hlinkClick r:id="rId3"/>
              </a:rPr>
              <a:t>ostatni</a:t>
            </a:r>
            <a:r>
              <a:rPr lang="cs-CZ" dirty="0">
                <a:hlinkClick r:id="rId3"/>
              </a:rPr>
              <a:t>/24/?kategorie=2675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122" name="Picture 2" descr="Jiří Kolář – Wikipedie">
            <a:extLst>
              <a:ext uri="{FF2B5EF4-FFF2-40B4-BE49-F238E27FC236}">
                <a16:creationId xmlns:a16="http://schemas.microsoft.com/office/drawing/2014/main" id="{33644846-A462-4669-882E-E3DDACD5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685" y="433215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3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3A872-A8AD-43E4-8982-9BDAB5BC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249" y="3010830"/>
            <a:ext cx="4733126" cy="1750025"/>
          </a:xfrm>
        </p:spPr>
        <p:txBody>
          <a:bodyPr/>
          <a:lstStyle/>
          <a:p>
            <a:r>
              <a:rPr lang="cs-CZ" sz="5400" b="1" dirty="0">
                <a:latin typeface="Segoe Script" panose="030B0504020000000003" pitchFamily="66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7755008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458</Words>
  <Application>Microsoft Office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Bahnschrift SemiBold Condensed</vt:lpstr>
      <vt:lpstr>Calibri</vt:lpstr>
      <vt:lpstr>Calibri Light</vt:lpstr>
      <vt:lpstr>Segoe Script</vt:lpstr>
      <vt:lpstr>Motiv Office</vt:lpstr>
      <vt:lpstr>Prezentace aplikace PowerPoint</vt:lpstr>
      <vt:lpstr>Jiří Kolář</vt:lpstr>
      <vt:lpstr>Muchláž</vt:lpstr>
      <vt:lpstr>Proláž</vt:lpstr>
      <vt:lpstr>Roláž</vt:lpstr>
      <vt:lpstr>Konfrontáž</vt:lpstr>
      <vt:lpstr>Chiasmáž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Zora Hladká</dc:creator>
  <cp:lastModifiedBy>Zora Hladká</cp:lastModifiedBy>
  <cp:revision>7</cp:revision>
  <dcterms:created xsi:type="dcterms:W3CDTF">2025-11-06T08:10:53Z</dcterms:created>
  <dcterms:modified xsi:type="dcterms:W3CDTF">2025-11-13T08:18:42Z</dcterms:modified>
</cp:coreProperties>
</file>