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21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C2CCD-4180-4940-894A-249CC694769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556DA-B0AE-4BE8-966E-56A355E80C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C2CCD-4180-4940-894A-249CC694769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556DA-B0AE-4BE8-966E-56A355E80C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C2CCD-4180-4940-894A-249CC694769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556DA-B0AE-4BE8-966E-56A355E80C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C2CCD-4180-4940-894A-249CC694769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556DA-B0AE-4BE8-966E-56A355E80C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C2CCD-4180-4940-894A-249CC694769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556DA-B0AE-4BE8-966E-56A355E80C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C2CCD-4180-4940-894A-249CC694769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556DA-B0AE-4BE8-966E-56A355E80C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C2CCD-4180-4940-894A-249CC694769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556DA-B0AE-4BE8-966E-56A355E80C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C2CCD-4180-4940-894A-249CC694769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556DA-B0AE-4BE8-966E-56A355E80C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C2CCD-4180-4940-894A-249CC694769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556DA-B0AE-4BE8-966E-56A355E80C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C2CCD-4180-4940-894A-249CC694769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556DA-B0AE-4BE8-966E-56A355E80C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92C2CCD-4180-4940-894A-249CC694769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7A556DA-B0AE-4BE8-966E-56A355E80C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2C2CCD-4180-4940-894A-249CC694769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7A556DA-B0AE-4BE8-966E-56A355E80C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35885" y="1071546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PAPUA NOVÁ GUINEA</a:t>
            </a:r>
            <a:r>
              <a:rPr lang="cs-CZ" sz="3600" b="1" dirty="0" smtClean="0"/>
              <a:t> </a:t>
            </a:r>
            <a:endParaRPr lang="cs-CZ" sz="3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57554" y="192880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TĚŽBA ZLATA</a:t>
            </a:r>
            <a:endParaRPr lang="cs-CZ" sz="2800" b="1" dirty="0"/>
          </a:p>
        </p:txBody>
      </p:sp>
      <p:pic>
        <p:nvPicPr>
          <p:cNvPr id="6" name="Obrázek 5" descr="Papua-New-Guinea-Countries-Flag-Wallpap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1" y="2857496"/>
            <a:ext cx="4286279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234_1pngmining_025__1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928670"/>
            <a:ext cx="735811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 smtClean="0"/>
              <a:t>   přímořský stát v Oceánii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  chudá země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  velké nerostné bohatství – zlato, měď, stříbro, ropa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  těžba ekonomickým tahounem země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  zlaté doly: 	</a:t>
            </a:r>
            <a:r>
              <a:rPr lang="cs-CZ" sz="2200" dirty="0" err="1" smtClean="0"/>
              <a:t>Porgera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 		ostrov </a:t>
            </a:r>
            <a:r>
              <a:rPr lang="cs-CZ" sz="2200" dirty="0" err="1" smtClean="0"/>
              <a:t>Simburi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 		ostrov </a:t>
            </a:r>
            <a:r>
              <a:rPr lang="cs-CZ" sz="2200" dirty="0" err="1" smtClean="0"/>
              <a:t>Lihir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 		</a:t>
            </a:r>
            <a:r>
              <a:rPr lang="cs-CZ" sz="2200" dirty="0" err="1" smtClean="0"/>
              <a:t>Panguna</a:t>
            </a:r>
            <a:r>
              <a:rPr lang="cs-CZ" sz="2200" dirty="0" smtClean="0"/>
              <a:t> </a:t>
            </a:r>
            <a:br>
              <a:rPr lang="cs-CZ" sz="2200" dirty="0" smtClean="0"/>
            </a:br>
            <a:r>
              <a:rPr lang="cs-CZ" sz="2200" dirty="0" smtClean="0"/>
              <a:t> 		 </a:t>
            </a:r>
          </a:p>
          <a:p>
            <a:pPr>
              <a:lnSpc>
                <a:spcPct val="150000"/>
              </a:lnSpc>
            </a:pPr>
            <a:r>
              <a:rPr lang="cs-CZ" sz="2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36083" y="78579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PORGERA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14348" y="1428736"/>
            <a:ext cx="82153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 smtClean="0"/>
              <a:t>   nachází se v provincii </a:t>
            </a:r>
            <a:r>
              <a:rPr lang="cs-CZ" sz="2200" dirty="0" err="1" smtClean="0"/>
              <a:t>Enga</a:t>
            </a:r>
            <a:endParaRPr lang="cs-CZ" sz="22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  jeden z největších dolů v PNG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  jeden z deseti nejproduktivnějších dolů na světě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  provozován společností </a:t>
            </a:r>
            <a:r>
              <a:rPr lang="cs-CZ" sz="2200" dirty="0" err="1" smtClean="0"/>
              <a:t>Porgera</a:t>
            </a:r>
            <a:r>
              <a:rPr lang="cs-CZ" sz="2200" dirty="0" smtClean="0"/>
              <a:t> Joint </a:t>
            </a:r>
            <a:r>
              <a:rPr lang="cs-CZ" sz="2200" dirty="0" err="1" smtClean="0"/>
              <a:t>Venture</a:t>
            </a:r>
            <a:r>
              <a:rPr lang="cs-CZ" sz="2200" dirty="0" smtClean="0"/>
              <a:t> (PJV), vlastněná</a:t>
            </a:r>
            <a:br>
              <a:rPr lang="cs-CZ" sz="2200" dirty="0" smtClean="0"/>
            </a:br>
            <a:r>
              <a:rPr lang="cs-CZ" sz="2200" dirty="0" smtClean="0"/>
              <a:t>     kanadskou společností </a:t>
            </a:r>
            <a:r>
              <a:rPr lang="cs-CZ" sz="2200" dirty="0" err="1" smtClean="0"/>
              <a:t>Barrick</a:t>
            </a:r>
            <a:r>
              <a:rPr lang="cs-CZ" sz="2200" dirty="0" smtClean="0"/>
              <a:t> </a:t>
            </a:r>
            <a:r>
              <a:rPr lang="cs-CZ" sz="2200" dirty="0" err="1" smtClean="0"/>
              <a:t>Gold</a:t>
            </a:r>
            <a:r>
              <a:rPr lang="cs-CZ" sz="2200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 smtClean="0"/>
              <a:t>  2009 - 5</a:t>
            </a:r>
            <a:r>
              <a:rPr lang="cs-CZ" dirty="0" smtClean="0"/>
              <a:t> </a:t>
            </a:r>
            <a:r>
              <a:rPr lang="cs-CZ" sz="2200" dirty="0" smtClean="0"/>
              <a:t>72,595 uncí (12,6 % z celkového exportu země) </a:t>
            </a:r>
            <a:endParaRPr lang="cs-CZ" sz="22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 smtClean="0"/>
              <a:t>   předpokládaná výdrž dolu do r.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orgera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8449" cy="6858000"/>
          </a:xfrm>
          <a:prstGeom prst="rect">
            <a:avLst/>
          </a:prstGeom>
        </p:spPr>
      </p:pic>
      <p:pic>
        <p:nvPicPr>
          <p:cNvPr id="3" name="Obrázek 2" descr="Porgera_Gold_M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6245" y="0"/>
            <a:ext cx="51315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86050" y="785794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DŮSLEDKY TĚŽBY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1471" y="1714488"/>
            <a:ext cx="810821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 smtClean="0"/>
              <a:t>   devastace prostředí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 smtClean="0"/>
              <a:t>   masivní jáma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  obrovské skládky odpadního produktu  – na zemědělských půdách,   </a:t>
            </a:r>
            <a:br>
              <a:rPr lang="cs-CZ" sz="2200" dirty="0" smtClean="0"/>
            </a:br>
            <a:r>
              <a:rPr lang="cs-CZ" sz="2200" dirty="0" smtClean="0"/>
              <a:t>     místo</a:t>
            </a:r>
            <a:r>
              <a:rPr lang="cs-CZ" sz="2200" dirty="0"/>
              <a:t> </a:t>
            </a:r>
            <a:r>
              <a:rPr lang="cs-CZ" sz="2200" dirty="0" smtClean="0"/>
              <a:t>lesů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 smtClean="0"/>
              <a:t>   znečišťování řek – kvůli zbavování se hlušiny, které obsahují </a:t>
            </a:r>
            <a:br>
              <a:rPr lang="cs-CZ" sz="2200" dirty="0" smtClean="0"/>
            </a:br>
            <a:r>
              <a:rPr lang="cs-CZ" sz="2200" dirty="0" smtClean="0"/>
              <a:t>     toxické látky jako kyanid nebo rtuť (6 miliónů tun/ rok)</a:t>
            </a:r>
          </a:p>
          <a:p>
            <a:pPr>
              <a:lnSpc>
                <a:spcPct val="150000"/>
              </a:lnSpc>
            </a:pP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36017" y="928670"/>
            <a:ext cx="40719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PORUŠOVÁNÍ LIDSKÝCH PRÁV</a:t>
            </a:r>
            <a:endParaRPr lang="cs-CZ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14348" y="1571612"/>
            <a:ext cx="78581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 smtClean="0"/>
              <a:t>   nehygienické podmínky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  nemají, kde pěstovat plodiny, málo prostoru k bydlení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  domorodci kradou zlato ze skládek z vytěžených zbytků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  pořádány nájezdy nelegálních horníků do dolu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  najímání bezpečnostních jednotek k ochraně dolu a skládek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  dochází k přehnanému násilí a znásilňování žen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org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357166"/>
            <a:ext cx="9144000" cy="6101542"/>
          </a:xfrm>
          <a:prstGeom prst="rect">
            <a:avLst/>
          </a:prstGeom>
        </p:spPr>
      </p:pic>
      <p:pic>
        <p:nvPicPr>
          <p:cNvPr id="3" name="Obrázek 2" descr="png_goldreport_hrwcover_420p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85" y="996473"/>
            <a:ext cx="6466211" cy="4865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dessium_Foundation_Porgera gold m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233_1pngmining_024__1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306</TotalTime>
  <Words>134</Words>
  <Application>Microsoft Office PowerPoint</Application>
  <PresentationFormat>Předvádění na obrazovce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Metro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Monoušek_2</dc:creator>
  <cp:lastModifiedBy>Monoušek_2</cp:lastModifiedBy>
  <cp:revision>31</cp:revision>
  <dcterms:created xsi:type="dcterms:W3CDTF">2014-03-22T18:36:32Z</dcterms:created>
  <dcterms:modified xsi:type="dcterms:W3CDTF">2014-03-23T21:44:16Z</dcterms:modified>
</cp:coreProperties>
</file>