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handoutMasterIdLst>
    <p:handoutMasterId r:id="rId12"/>
  </p:handoutMasterIdLst>
  <p:sldIdLst>
    <p:sldId id="269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74" r:id="rId11"/>
  </p:sldIdLst>
  <p:sldSz cx="9144000" cy="6858000" type="screen4x3"/>
  <p:notesSz cx="6794500" cy="99218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2340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8F3AAEB-40E5-45EE-BB18-60DC5E9ECA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457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cs-CZ" altLang="en-US"/>
              <a:t>Klepnutím lze upravit styl předlohy nadpisů.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 altLang="en-US"/>
              <a:t>Klepnutím lze upravit styl předlohy podnadpisů.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F33DF-2DC8-4859-9385-1B05425CC9B9}" type="datetimeFigureOut">
              <a:rPr lang="cs-CZ"/>
              <a:pPr>
                <a:defRPr/>
              </a:pPr>
              <a:t>9.2.2015</a:t>
            </a:fld>
            <a:endParaRPr lang="cs-CZ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1F100-C79F-4AEC-BED0-E07A93AD3F4D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03B02-3A87-44B6-9ADB-42F6250A2237}" type="datetimeFigureOut">
              <a:rPr lang="cs-CZ"/>
              <a:pPr>
                <a:defRPr/>
              </a:pPr>
              <a:t>9.2.2015</a:t>
            </a:fld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D6C19-802E-4D85-BF2A-B0A20C0F93E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85569-0C92-407C-AA7E-FCDD06EB1232}" type="datetimeFigureOut">
              <a:rPr lang="cs-CZ"/>
              <a:pPr>
                <a:defRPr/>
              </a:pPr>
              <a:t>9.2.2015</a:t>
            </a:fld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9E704-6F0D-42DE-92F9-F3CADFB6FD1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DE1B7-701E-40E9-8A65-31FE3A82D65D}" type="datetimeFigureOut">
              <a:rPr lang="cs-CZ"/>
              <a:pPr>
                <a:defRPr/>
              </a:pPr>
              <a:t>9.2.2015</a:t>
            </a:fld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EA056-6BE3-482B-AF16-67A03803FAA0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5FFA8-9140-4827-A5C7-9EA10AFEFC8B}" type="datetimeFigureOut">
              <a:rPr lang="cs-CZ"/>
              <a:pPr>
                <a:defRPr/>
              </a:pPr>
              <a:t>9.2.2015</a:t>
            </a:fld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E4C45-C4A5-40C3-8C94-AE10DEE8A1B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B78C6-4D9E-418E-A692-E14DA4B68060}" type="datetimeFigureOut">
              <a:rPr lang="cs-CZ"/>
              <a:pPr>
                <a:defRPr/>
              </a:pPr>
              <a:t>9.2.2015</a:t>
            </a:fld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F6EFF-0CA1-43C3-9CBA-DC2D2CA013B3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79184-C0ED-42C7-87A3-D9B7977FA0E9}" type="datetimeFigureOut">
              <a:rPr lang="cs-CZ"/>
              <a:pPr>
                <a:defRPr/>
              </a:pPr>
              <a:t>9.2.2015</a:t>
            </a:fld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BBDED-8ABE-4242-8F85-AB1128600F6F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6819A-8AF3-45A6-875D-08C8EAEE7052}" type="datetimeFigureOut">
              <a:rPr lang="cs-CZ"/>
              <a:pPr>
                <a:defRPr/>
              </a:pPr>
              <a:t>9.2.2015</a:t>
            </a:fld>
            <a:endParaRPr lang="cs-CZ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0B8E1-963B-46F0-A895-BA33F413E77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04374-3515-4161-8E65-884B44EE6E5C}" type="datetimeFigureOut">
              <a:rPr lang="cs-CZ"/>
              <a:pPr>
                <a:defRPr/>
              </a:pPr>
              <a:t>9.2.2015</a:t>
            </a:fld>
            <a:endParaRPr lang="cs-CZ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52D5A-7CCD-4458-9BE0-51D165C2DB0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DD8DD-C25A-4510-9442-9777B9199494}" type="datetimeFigureOut">
              <a:rPr lang="cs-CZ"/>
              <a:pPr>
                <a:defRPr/>
              </a:pPr>
              <a:t>9.2.2015</a:t>
            </a:fld>
            <a:endParaRPr lang="cs-CZ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64FD9-65DF-4157-A5A2-0C10BF0D964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746D3-8627-4F8C-B560-8D72F0EE11AD}" type="datetimeFigureOut">
              <a:rPr lang="cs-CZ"/>
              <a:pPr>
                <a:defRPr/>
              </a:pPr>
              <a:t>9.2.2015</a:t>
            </a:fld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4AE6F-E3BB-4F85-9279-16FD994C458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B7620-98AA-4217-83A3-B5DDB9D6CF94}" type="datetimeFigureOut">
              <a:rPr lang="cs-CZ"/>
              <a:pPr>
                <a:defRPr/>
              </a:pPr>
              <a:t>9.2.2015</a:t>
            </a:fld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9B14F-6D5E-42E3-BBB7-39183507808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fld id="{829A8665-3222-4720-968E-092752C6DA4C}" type="datetimeFigureOut">
              <a:rPr lang="cs-CZ"/>
              <a:pPr>
                <a:defRPr/>
              </a:pPr>
              <a:t>9.2.2015</a:t>
            </a:fld>
            <a:endParaRPr lang="cs-CZ" alt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6198F6D2-1214-4E38-8B20-C67C8B47876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3175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  <p:sldLayoutId id="214748366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908050"/>
            <a:ext cx="7772400" cy="1903413"/>
          </a:xfrm>
        </p:spPr>
        <p:txBody>
          <a:bodyPr anchor="ctr"/>
          <a:lstStyle/>
          <a:p>
            <a:pPr eaLnBrk="1" hangingPunct="1"/>
            <a:r>
              <a:rPr lang="cs-CZ" sz="1600" dirty="0" smtClean="0">
                <a:latin typeface="Arial Unicode MS" pitchFamily="34" charset="-128"/>
              </a:rPr>
              <a:t>Pavel Dvořák</a:t>
            </a:r>
            <a:br>
              <a:rPr lang="cs-CZ" sz="1600" dirty="0" smtClean="0">
                <a:latin typeface="Arial Unicode MS" pitchFamily="34" charset="-128"/>
              </a:rPr>
            </a:br>
            <a:r>
              <a:rPr lang="cs-CZ" sz="1600" dirty="0" smtClean="0">
                <a:latin typeface="Arial Unicode MS" pitchFamily="34" charset="-128"/>
              </a:rPr>
              <a:t>Gymnázium Velké Meziříčí</a:t>
            </a:r>
            <a:r>
              <a:rPr lang="cs-CZ" sz="3200" dirty="0" smtClean="0">
                <a:latin typeface="Arial Unicode MS" pitchFamily="34" charset="-128"/>
              </a:rPr>
              <a:t> </a:t>
            </a:r>
            <a:r>
              <a:rPr lang="cs-CZ" sz="2800" dirty="0" smtClean="0">
                <a:latin typeface="Arial Unicode MS" pitchFamily="34" charset="-128"/>
              </a:rPr>
              <a:t/>
            </a:r>
            <a:br>
              <a:rPr lang="cs-CZ" sz="2800" dirty="0" smtClean="0">
                <a:latin typeface="Arial Unicode MS" pitchFamily="34" charset="-128"/>
              </a:rPr>
            </a:br>
            <a:r>
              <a:rPr lang="cs-CZ" sz="2800" dirty="0" smtClean="0">
                <a:latin typeface="Arial Unicode MS" pitchFamily="34" charset="-128"/>
              </a:rPr>
              <a:t/>
            </a:r>
            <a:br>
              <a:rPr lang="cs-CZ" sz="2800" dirty="0" smtClean="0">
                <a:latin typeface="Arial Unicode MS" pitchFamily="34" charset="-128"/>
              </a:rPr>
            </a:br>
            <a:r>
              <a:rPr lang="cs-CZ" sz="3600" b="1" dirty="0" smtClean="0">
                <a:latin typeface="+mn-lt"/>
              </a:rPr>
              <a:t>Počítačové sítě – služba WWW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57213" y="3140968"/>
            <a:ext cx="7813675" cy="219462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600" dirty="0" smtClean="0"/>
              <a:t>Registrační číslo projektu: 	CZ.1.07/1.5.00/34.0948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1600" dirty="0"/>
              <a:t>Datum:			</a:t>
            </a:r>
            <a:r>
              <a:rPr lang="cs-CZ" sz="1600" dirty="0" smtClean="0"/>
              <a:t>1. 12. </a:t>
            </a:r>
            <a:r>
              <a:rPr lang="cs-CZ" sz="1600" dirty="0"/>
              <a:t>2013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600" dirty="0" smtClean="0"/>
              <a:t>Jazyk: 			čeština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600" dirty="0" smtClean="0"/>
              <a:t>Cílová skupina: 		studenti vyššího gymnázia, 15–16 let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600" dirty="0" smtClean="0"/>
              <a:t>Druh učebního materiálu: 	studijní materiál + kontrolní otázky na dané téma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600" dirty="0" smtClean="0"/>
              <a:t>Očekávaný výstup: 		student se seznámí s nejpoužívanější službou na 				Internetu a jejím fungováním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600" dirty="0" smtClean="0"/>
              <a:t>Anotace:			výklad + kontrolní otázky k probrané látce</a:t>
            </a:r>
          </a:p>
        </p:txBody>
      </p:sp>
      <p:pic>
        <p:nvPicPr>
          <p:cNvPr id="15363" name="Picture 5" descr="logo_ESF_OPVK_20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03838"/>
            <a:ext cx="6372225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7" descr="gvm-logo-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20272" y="5266710"/>
            <a:ext cx="1481137" cy="1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Kontrolní otázky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100" dirty="0" smtClean="0"/>
              <a:t>K čemu slouží protokol HTTP?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100" dirty="0" smtClean="0"/>
              <a:t>Co je to URL a k čemu slouží?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100" dirty="0" smtClean="0"/>
              <a:t>Definuj pojem hypertext.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100" dirty="0" smtClean="0"/>
              <a:t>Proč byl protokol HTTP rozšířen o pravidla MIME?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100" dirty="0" smtClean="0"/>
              <a:t>Namaluj nákres komunikace </a:t>
            </a:r>
            <a:r>
              <a:rPr lang="cs-CZ" sz="2100" dirty="0" err="1" smtClean="0"/>
              <a:t>mězi</a:t>
            </a:r>
            <a:r>
              <a:rPr lang="cs-CZ" sz="2100" dirty="0" smtClean="0"/>
              <a:t> klientem a serverem služby www.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100" dirty="0" smtClean="0"/>
              <a:t>Co je třeba zajistit, abych mohl provozovat vlastní www server?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100" dirty="0" smtClean="0"/>
              <a:t>Co popisuje standard HTML?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100" dirty="0" smtClean="0"/>
              <a:t>Co označuje zkratka WWW, kde a proč vznikla tato služba?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endParaRPr lang="cs-CZ" sz="2100" dirty="0" smtClean="0"/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endParaRPr lang="cs-CZ" sz="2100" dirty="0" smtClean="0"/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endParaRPr lang="cs-CZ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Co je WWW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7529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600" dirty="0" smtClean="0"/>
              <a:t>služba,  WWW = </a:t>
            </a:r>
            <a:r>
              <a:rPr lang="cs-CZ" sz="2600" dirty="0" err="1" smtClean="0"/>
              <a:t>World</a:t>
            </a:r>
            <a:r>
              <a:rPr lang="cs-CZ" sz="2600" dirty="0" smtClean="0"/>
              <a:t> </a:t>
            </a:r>
            <a:r>
              <a:rPr lang="cs-CZ" sz="2600" dirty="0" err="1" smtClean="0"/>
              <a:t>Wide</a:t>
            </a:r>
            <a:r>
              <a:rPr lang="cs-CZ" sz="2600" dirty="0" smtClean="0"/>
              <a:t> Web, česky celosvětová síť (pavučina)</a:t>
            </a:r>
          </a:p>
          <a:p>
            <a:pPr>
              <a:lnSpc>
                <a:spcPct val="80000"/>
              </a:lnSpc>
            </a:pPr>
            <a:r>
              <a:rPr lang="cs-CZ" sz="2600" dirty="0" smtClean="0"/>
              <a:t>nejpopulárnější ze služeb Internetu</a:t>
            </a:r>
          </a:p>
          <a:p>
            <a:pPr>
              <a:lnSpc>
                <a:spcPct val="80000"/>
              </a:lnSpc>
            </a:pPr>
            <a:r>
              <a:rPr lang="cs-CZ" sz="2600" dirty="0" smtClean="0"/>
              <a:t>soustava propojených hypertextových dokumentů</a:t>
            </a:r>
          </a:p>
          <a:p>
            <a:pPr>
              <a:lnSpc>
                <a:spcPct val="80000"/>
              </a:lnSpc>
            </a:pPr>
            <a:r>
              <a:rPr lang="cs-CZ" sz="2600" dirty="0" smtClean="0"/>
              <a:t>projekt WWW zahájen r. 1989 v </a:t>
            </a:r>
            <a:r>
              <a:rPr lang="cs-CZ" sz="2600" dirty="0" err="1" smtClean="0"/>
              <a:t>CERNu</a:t>
            </a:r>
            <a:endParaRPr lang="cs-CZ" sz="2600" dirty="0" smtClean="0"/>
          </a:p>
          <a:p>
            <a:pPr>
              <a:lnSpc>
                <a:spcPct val="80000"/>
              </a:lnSpc>
            </a:pPr>
            <a:r>
              <a:rPr lang="cs-CZ" sz="2600" dirty="0" smtClean="0"/>
              <a:t>cílem bylo navrhnout mechanismus </a:t>
            </a:r>
            <a:r>
              <a:rPr lang="cs-CZ" sz="2600" b="1" dirty="0" smtClean="0"/>
              <a:t>sdílení a zveřejňování informací </a:t>
            </a:r>
            <a:r>
              <a:rPr lang="cs-CZ" sz="2600" dirty="0" smtClean="0"/>
              <a:t>týkajících se výzkumných projektů</a:t>
            </a:r>
          </a:p>
          <a:p>
            <a:pPr>
              <a:lnSpc>
                <a:spcPct val="80000"/>
              </a:lnSpc>
            </a:pPr>
            <a:r>
              <a:rPr lang="cs-CZ" sz="2600" dirty="0" smtClean="0"/>
              <a:t>je založena na principu klient-server</a:t>
            </a:r>
          </a:p>
          <a:p>
            <a:pPr>
              <a:lnSpc>
                <a:spcPct val="80000"/>
              </a:lnSpc>
            </a:pPr>
            <a:r>
              <a:rPr lang="cs-CZ" sz="2600" dirty="0" smtClean="0"/>
              <a:t>funkce klienta zabezpečuje WWW prohlížeč (browser)</a:t>
            </a:r>
          </a:p>
          <a:p>
            <a:pPr>
              <a:lnSpc>
                <a:spcPct val="80000"/>
              </a:lnSpc>
            </a:pPr>
            <a:r>
              <a:rPr lang="cs-CZ" sz="2600" dirty="0" smtClean="0"/>
              <a:t>server přijímá a vyřizuje požadavky klientů</a:t>
            </a:r>
          </a:p>
          <a:p>
            <a:pPr>
              <a:lnSpc>
                <a:spcPct val="80000"/>
              </a:lnSpc>
            </a:pPr>
            <a:endParaRPr lang="cs-CZ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HyperText, HTML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070850" cy="4752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Hypertext</a:t>
            </a:r>
            <a:r>
              <a:rPr lang="cs-CZ" dirty="0" smtClean="0"/>
              <a:t> – nelineární textový dokument, který odkazuje na jiný dokument či různá místa téhož dokumentu (definován již v r. 1965!)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b="1" dirty="0" smtClean="0"/>
              <a:t>HTML</a:t>
            </a:r>
            <a:r>
              <a:rPr lang="cs-CZ" dirty="0" smtClean="0"/>
              <a:t> – speciální značkovací jazyk, umožňuje vytvářet složité multimediální dokumenty s obrázky, zvuky a videem, ale také umožňuje hypertextovou navigaci mezi různými dokumenty uloženými na Internetu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Protokol</a:t>
            </a:r>
            <a:r>
              <a:rPr lang="cs-CZ" smtClean="0">
                <a:solidFill>
                  <a:schemeClr val="tx1"/>
                </a:solidFill>
              </a:rPr>
              <a:t> </a:t>
            </a:r>
            <a:r>
              <a:rPr lang="cs-CZ" smtClean="0">
                <a:latin typeface="Arial" charset="0"/>
              </a:rPr>
              <a:t>HTTP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600" dirty="0" smtClean="0"/>
              <a:t>Jeho činnost se sestává z kroků: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cs-CZ" sz="2200" dirty="0" smtClean="0"/>
              <a:t>Klient </a:t>
            </a:r>
            <a:r>
              <a:rPr lang="cs-CZ" sz="2200" b="1" dirty="0" smtClean="0"/>
              <a:t>naváže spojení</a:t>
            </a:r>
            <a:r>
              <a:rPr lang="cs-CZ" sz="2200" dirty="0" smtClean="0"/>
              <a:t> se serverem pomocí TCP/IP protokolu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cs-CZ" sz="2200" dirty="0" smtClean="0"/>
              <a:t>Klient </a:t>
            </a:r>
            <a:r>
              <a:rPr lang="cs-CZ" sz="2200" b="1" dirty="0" smtClean="0"/>
              <a:t>pošle požadavek</a:t>
            </a:r>
            <a:r>
              <a:rPr lang="cs-CZ" sz="2200" dirty="0" smtClean="0"/>
              <a:t> z posloupnosti znaků </a:t>
            </a:r>
            <a:br>
              <a:rPr lang="cs-CZ" sz="2200" dirty="0" smtClean="0"/>
            </a:br>
            <a:r>
              <a:rPr lang="cs-CZ" sz="2200" dirty="0" smtClean="0"/>
              <a:t>	GET </a:t>
            </a:r>
            <a:r>
              <a:rPr lang="en-US" sz="2200" dirty="0" smtClean="0"/>
              <a:t>&lt;</a:t>
            </a:r>
            <a:r>
              <a:rPr lang="cs-CZ" sz="2200" dirty="0" smtClean="0"/>
              <a:t>specifikace dokumentu</a:t>
            </a:r>
            <a:r>
              <a:rPr lang="en-US" sz="2200" dirty="0" smtClean="0"/>
              <a:t>&gt;</a:t>
            </a:r>
            <a:r>
              <a:rPr lang="cs-CZ" sz="2200" dirty="0" smtClean="0"/>
              <a:t> CRLF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cs-CZ" sz="2200" dirty="0" smtClean="0"/>
              <a:t>Server </a:t>
            </a:r>
            <a:r>
              <a:rPr lang="cs-CZ" sz="2200" b="1" dirty="0" smtClean="0"/>
              <a:t>odešle obsah</a:t>
            </a:r>
            <a:r>
              <a:rPr lang="cs-CZ" sz="2200" dirty="0" smtClean="0"/>
              <a:t> požadovaného dokumentu nebo chyby, pokud dokument nemohl být odeslán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endParaRPr lang="cs-CZ" sz="2200" dirty="0" smtClean="0"/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cs-CZ" sz="2200" dirty="0" smtClean="0"/>
              <a:t>Klient </a:t>
            </a:r>
            <a:r>
              <a:rPr lang="cs-CZ" sz="2200" b="1" dirty="0" smtClean="0"/>
              <a:t>musel</a:t>
            </a:r>
            <a:r>
              <a:rPr lang="cs-CZ" sz="2200" dirty="0" smtClean="0"/>
              <a:t> pochopit strukturu přijatého souboru 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cs-CZ" sz="2200" dirty="0" smtClean="0"/>
              <a:t>z vlastního jména dokumentu (např. z přípony), 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cs-CZ" sz="2200" dirty="0" smtClean="0"/>
              <a:t>což se ukázalo nedostačující =</a:t>
            </a:r>
            <a:r>
              <a:rPr lang="en-US" sz="2200" dirty="0" smtClean="0"/>
              <a:t>&gt; </a:t>
            </a:r>
            <a:r>
              <a:rPr lang="en-US" sz="2200" dirty="0" err="1" smtClean="0"/>
              <a:t>vz</a:t>
            </a:r>
            <a:r>
              <a:rPr lang="cs-CZ" sz="2200" dirty="0" err="1" smtClean="0"/>
              <a:t>nikla</a:t>
            </a:r>
            <a:r>
              <a:rPr lang="cs-CZ" sz="2200" dirty="0" smtClean="0"/>
              <a:t> pravidla </a:t>
            </a:r>
            <a:r>
              <a:rPr lang="cs-CZ" sz="2200" b="1" dirty="0" smtClean="0"/>
              <a:t>MIME</a:t>
            </a:r>
            <a:r>
              <a:rPr lang="cs-CZ" sz="2200" dirty="0" smtClean="0"/>
              <a:t>.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endParaRPr lang="cs-CZ" sz="2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MIME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500" smtClean="0"/>
              <a:t>Z důvodů velkého množství formátů souborů přenášených ze serveru bylo nutné rozšířit protokol HTTP o pravidla </a:t>
            </a:r>
            <a:r>
              <a:rPr lang="cs-CZ" sz="2500" b="1" smtClean="0"/>
              <a:t>MIME</a:t>
            </a:r>
            <a:r>
              <a:rPr lang="cs-CZ" sz="2500" smtClean="0"/>
              <a:t> (Multipurpose Internet Mail Extenxion). </a:t>
            </a:r>
          </a:p>
          <a:p>
            <a:pPr>
              <a:lnSpc>
                <a:spcPct val="90000"/>
              </a:lnSpc>
            </a:pPr>
            <a:r>
              <a:rPr lang="cs-CZ" sz="2500" smtClean="0"/>
              <a:t>Specifikace MIME standardizuje mj. popis přenášených multimediálních dokumentu v záhlaví přenosu tak, aby je přijímací strana mohla správně zpracovat</a:t>
            </a:r>
          </a:p>
          <a:p>
            <a:pPr>
              <a:lnSpc>
                <a:spcPct val="90000"/>
              </a:lnSpc>
            </a:pPr>
            <a:r>
              <a:rPr lang="cs-CZ" sz="2500" smtClean="0"/>
              <a:t>Např.: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Content-Type: text/html</a:t>
            </a:r>
            <a:r>
              <a:rPr lang="en-US" sz="2400" smtClean="0"/>
              <a:t>;</a:t>
            </a:r>
            <a:r>
              <a:rPr lang="cs-CZ" sz="2400" smtClean="0"/>
              <a:t> charset=iso-8859-2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Content-Encoding: x-gzip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cs-CZ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smtClean="0">
                <a:latin typeface="Arial" charset="0"/>
              </a:rPr>
              <a:t>Adresa zdroje URL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484313"/>
            <a:ext cx="7999412" cy="4611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Identifikátor </a:t>
            </a:r>
            <a:r>
              <a:rPr lang="cs-CZ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URL (</a:t>
            </a:r>
            <a:r>
              <a:rPr lang="cs-CZ" sz="2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Uniform</a:t>
            </a:r>
            <a:r>
              <a:rPr lang="cs-CZ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2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Resource</a:t>
            </a:r>
            <a:r>
              <a:rPr lang="cs-CZ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2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Locator</a:t>
            </a:r>
            <a:r>
              <a:rPr lang="cs-CZ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 slouží k jednoznačnému určení zdroje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v Internetu (ve smyslu dokumentu či služby)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Obecný tvar URL + příklad: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služba://</a:t>
            </a:r>
            <a:r>
              <a:rPr lang="cs-CZ" sz="15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přih_jméno:heslo@počítač.doména:port</a:t>
            </a:r>
            <a:r>
              <a:rPr lang="cs-CZ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/cesta</a:t>
            </a:r>
            <a:r>
              <a:rPr lang="en-US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  <a:r>
              <a:rPr lang="en-US" sz="15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parametr</a:t>
            </a:r>
            <a:r>
              <a:rPr lang="cs-CZ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?dotaz</a:t>
            </a:r>
            <a:r>
              <a:rPr lang="en-US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#</a:t>
            </a:r>
            <a:r>
              <a:rPr lang="cs-CZ" sz="15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čá</a:t>
            </a:r>
            <a:r>
              <a:rPr lang="en-US" sz="15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st</a:t>
            </a:r>
            <a:endParaRPr lang="cs-CZ" sz="15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http://pavel:heslo@email.seznam.cz/login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1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Služba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7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http – www stránky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7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ftp</a:t>
            </a:r>
            <a:r>
              <a:rPr lang="cs-CZ" sz="17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– přenos souborů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7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file</a:t>
            </a:r>
            <a:r>
              <a:rPr lang="cs-CZ" sz="17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– lokální soubor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7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news</a:t>
            </a:r>
            <a:r>
              <a:rPr lang="cs-CZ" sz="17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- zprávy diskuzních skupin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7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mailto</a:t>
            </a:r>
            <a:r>
              <a:rPr lang="cs-CZ" sz="17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– e-mail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620713"/>
            <a:ext cx="7543800" cy="38877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 smtClean="0"/>
              <a:t>Služba </a:t>
            </a:r>
            <a:r>
              <a:rPr lang="cs-CZ" b="1" dirty="0" smtClean="0"/>
              <a:t>WWW</a:t>
            </a:r>
            <a:r>
              <a:rPr lang="cs-CZ" dirty="0" smtClean="0"/>
              <a:t> je založena na šťastně navržené spolupráci </a:t>
            </a:r>
            <a:r>
              <a:rPr lang="cs-CZ" sz="4200" dirty="0" smtClean="0">
                <a:solidFill>
                  <a:schemeClr val="tx2"/>
                </a:solidFill>
              </a:rPr>
              <a:t>3 standardů</a:t>
            </a:r>
          </a:p>
          <a:p>
            <a:pPr lvl="1"/>
            <a:r>
              <a:rPr lang="cs-CZ" dirty="0" smtClean="0"/>
              <a:t>HTTP (Hyper Text Transfer </a:t>
            </a:r>
            <a:r>
              <a:rPr lang="cs-CZ" dirty="0" err="1" smtClean="0"/>
              <a:t>Protocol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Pro komunikaci mezi klientem a serverem</a:t>
            </a:r>
          </a:p>
          <a:p>
            <a:pPr lvl="1"/>
            <a:r>
              <a:rPr lang="cs-CZ" dirty="0" smtClean="0"/>
              <a:t>HTML (</a:t>
            </a:r>
            <a:r>
              <a:rPr lang="cs-CZ" dirty="0" err="1" smtClean="0"/>
              <a:t>HyperText</a:t>
            </a:r>
            <a:r>
              <a:rPr lang="cs-CZ" dirty="0" smtClean="0"/>
              <a:t> Mark-up </a:t>
            </a:r>
            <a:r>
              <a:rPr lang="cs-CZ" dirty="0" err="1" smtClean="0"/>
              <a:t>Language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Jazyk pro formátování komplexních dokumentů</a:t>
            </a:r>
          </a:p>
          <a:p>
            <a:pPr lvl="1"/>
            <a:r>
              <a:rPr lang="cs-CZ" dirty="0" smtClean="0"/>
              <a:t>URL (</a:t>
            </a:r>
            <a:r>
              <a:rPr lang="cs-CZ" dirty="0" err="1" smtClean="0"/>
              <a:t>Uniform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Locator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Jednoznačná identifikace zdroje v Internetu</a:t>
            </a:r>
          </a:p>
          <a:p>
            <a:pPr lvl="2">
              <a:buFont typeface="Wingdings" pitchFamily="2" charset="2"/>
              <a:buNone/>
            </a:pPr>
            <a:endParaRPr lang="cs-CZ" dirty="0" smtClean="0"/>
          </a:p>
        </p:txBody>
      </p:sp>
      <p:grpSp>
        <p:nvGrpSpPr>
          <p:cNvPr id="33806" name="Group 14"/>
          <p:cNvGrpSpPr>
            <a:grpSpLocks/>
          </p:cNvGrpSpPr>
          <p:nvPr/>
        </p:nvGrpSpPr>
        <p:grpSpPr bwMode="auto">
          <a:xfrm>
            <a:off x="1476375" y="4581525"/>
            <a:ext cx="6121400" cy="1439863"/>
            <a:chOff x="930" y="2886"/>
            <a:chExt cx="3856" cy="907"/>
          </a:xfrm>
        </p:grpSpPr>
        <p:sp>
          <p:nvSpPr>
            <p:cNvPr id="33796" name="Rectangle 4"/>
            <p:cNvSpPr>
              <a:spLocks noChangeArrowheads="1"/>
            </p:cNvSpPr>
            <p:nvPr/>
          </p:nvSpPr>
          <p:spPr bwMode="auto">
            <a:xfrm>
              <a:off x="930" y="3022"/>
              <a:ext cx="771" cy="77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3797" name="Rectangle 5"/>
            <p:cNvSpPr>
              <a:spLocks noChangeArrowheads="1"/>
            </p:cNvSpPr>
            <p:nvPr/>
          </p:nvSpPr>
          <p:spPr bwMode="auto">
            <a:xfrm>
              <a:off x="4059" y="2976"/>
              <a:ext cx="590" cy="77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3798" name="AutoShape 6"/>
            <p:cNvSpPr>
              <a:spLocks noChangeArrowheads="1"/>
            </p:cNvSpPr>
            <p:nvPr/>
          </p:nvSpPr>
          <p:spPr bwMode="auto">
            <a:xfrm>
              <a:off x="1791" y="3566"/>
              <a:ext cx="2223" cy="91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3799" name="AutoShape 7"/>
            <p:cNvSpPr>
              <a:spLocks noChangeArrowheads="1"/>
            </p:cNvSpPr>
            <p:nvPr/>
          </p:nvSpPr>
          <p:spPr bwMode="auto">
            <a:xfrm rot="10800000">
              <a:off x="1791" y="3294"/>
              <a:ext cx="2223" cy="91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3800" name="Rectangle 8"/>
            <p:cNvSpPr>
              <a:spLocks noChangeArrowheads="1"/>
            </p:cNvSpPr>
            <p:nvPr/>
          </p:nvSpPr>
          <p:spPr bwMode="auto">
            <a:xfrm>
              <a:off x="1973" y="3067"/>
              <a:ext cx="1814" cy="7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3801" name="Text Box 9"/>
            <p:cNvSpPr txBox="1">
              <a:spLocks noChangeArrowheads="1"/>
            </p:cNvSpPr>
            <p:nvPr/>
          </p:nvSpPr>
          <p:spPr bwMode="auto">
            <a:xfrm>
              <a:off x="975" y="3113"/>
              <a:ext cx="681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/>
                <a:t>Počítačová sestava (notebook) = klient</a:t>
              </a:r>
            </a:p>
          </p:txBody>
        </p:sp>
        <p:sp>
          <p:nvSpPr>
            <p:cNvPr id="33802" name="Text Box 10"/>
            <p:cNvSpPr txBox="1">
              <a:spLocks noChangeArrowheads="1"/>
            </p:cNvSpPr>
            <p:nvPr/>
          </p:nvSpPr>
          <p:spPr bwMode="auto">
            <a:xfrm>
              <a:off x="4105" y="3203"/>
              <a:ext cx="681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www server</a:t>
              </a:r>
            </a:p>
          </p:txBody>
        </p:sp>
        <p:sp>
          <p:nvSpPr>
            <p:cNvPr id="33803" name="Text Box 11"/>
            <p:cNvSpPr txBox="1">
              <a:spLocks noChangeArrowheads="1"/>
            </p:cNvSpPr>
            <p:nvPr/>
          </p:nvSpPr>
          <p:spPr bwMode="auto">
            <a:xfrm>
              <a:off x="2608" y="3430"/>
              <a:ext cx="113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200" b="1"/>
                <a:t>Dotaz (URL)</a:t>
              </a:r>
            </a:p>
          </p:txBody>
        </p:sp>
        <p:sp>
          <p:nvSpPr>
            <p:cNvPr id="33804" name="Text Box 12"/>
            <p:cNvSpPr txBox="1">
              <a:spLocks noChangeArrowheads="1"/>
            </p:cNvSpPr>
            <p:nvPr/>
          </p:nvSpPr>
          <p:spPr bwMode="auto">
            <a:xfrm>
              <a:off x="2336" y="3158"/>
              <a:ext cx="145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200" b="1"/>
                <a:t>Odpověď (HTML stránka)</a:t>
              </a:r>
            </a:p>
          </p:txBody>
        </p:sp>
        <p:sp>
          <p:nvSpPr>
            <p:cNvPr id="33805" name="Text Box 13"/>
            <p:cNvSpPr txBox="1">
              <a:spLocks noChangeArrowheads="1"/>
            </p:cNvSpPr>
            <p:nvPr/>
          </p:nvSpPr>
          <p:spPr bwMode="auto">
            <a:xfrm>
              <a:off x="2245" y="2886"/>
              <a:ext cx="145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200" b="1"/>
                <a:t>Protokol HTTP (HTTPS)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WWW server provede: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075612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Kontrolu, zda je požadavek oprávněný (pokud soubor chráněný, požádá o autentizaci)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Nalezne dokument dle URL a zkontroluje, zda nedojde k narušení bezpečnosti (nelze odeslat např. soubor </a:t>
            </a:r>
            <a:br>
              <a:rPr lang="cs-CZ" sz="2400" dirty="0" smtClean="0"/>
            </a:br>
            <a:r>
              <a:rPr lang="cs-CZ" sz="2400" dirty="0" smtClean="0"/>
              <a:t>s hesly uživatelů)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Dle dokumentu sestaví hlavičku popisující odpověď </a:t>
            </a:r>
            <a:br>
              <a:rPr lang="cs-CZ" sz="2400" dirty="0" smtClean="0"/>
            </a:br>
            <a:r>
              <a:rPr lang="cs-CZ" sz="2400" dirty="0" smtClean="0"/>
              <a:t>a samotný dokument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Spojí hlavičku s dokumentem a vše odešle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Zapíše do logovacího (popř. </a:t>
            </a:r>
            <a:r>
              <a:rPr lang="cs-CZ" sz="2400" dirty="0" err="1" smtClean="0"/>
              <a:t>error</a:t>
            </a:r>
            <a:r>
              <a:rPr lang="cs-CZ" sz="2400" dirty="0" smtClean="0"/>
              <a:t> logovacího) souboru vyřízený požadavek (popř. chybovou informaci)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Servery WWW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500" dirty="0" smtClean="0"/>
              <a:t>Též nazývány </a:t>
            </a:r>
            <a:r>
              <a:rPr lang="cs-CZ" sz="2500" b="1" dirty="0" smtClean="0"/>
              <a:t>servery HTTP,</a:t>
            </a:r>
            <a:r>
              <a:rPr lang="cs-CZ" sz="2500" dirty="0" smtClean="0"/>
              <a:t> jsou </a:t>
            </a:r>
            <a:r>
              <a:rPr lang="cs-CZ" sz="2500" b="1" dirty="0" smtClean="0"/>
              <a:t>procesy</a:t>
            </a:r>
            <a:r>
              <a:rPr lang="cs-CZ" sz="2500" dirty="0" smtClean="0"/>
              <a:t> (</a:t>
            </a:r>
            <a:r>
              <a:rPr lang="cs-CZ" sz="2500" b="1" dirty="0" smtClean="0"/>
              <a:t>aplikace</a:t>
            </a:r>
            <a:r>
              <a:rPr lang="cs-CZ" sz="2500" dirty="0" smtClean="0"/>
              <a:t>) provozované na uzlech Internetu</a:t>
            </a:r>
          </a:p>
          <a:p>
            <a:pPr>
              <a:lnSpc>
                <a:spcPct val="80000"/>
              </a:lnSpc>
            </a:pPr>
            <a:r>
              <a:rPr lang="cs-CZ" sz="2500" dirty="0" smtClean="0"/>
              <a:t>Komunikují s klienty a vyřizují jejich požadavky</a:t>
            </a:r>
          </a:p>
          <a:p>
            <a:pPr>
              <a:lnSpc>
                <a:spcPct val="80000"/>
              </a:lnSpc>
            </a:pPr>
            <a:r>
              <a:rPr lang="cs-CZ" sz="2500" dirty="0" smtClean="0"/>
              <a:t>Nejčastěji instalovány na PC s OS Unix, Linux, Windows</a:t>
            </a:r>
          </a:p>
          <a:p>
            <a:pPr>
              <a:lnSpc>
                <a:spcPct val="80000"/>
              </a:lnSpc>
            </a:pPr>
            <a:r>
              <a:rPr lang="cs-CZ" sz="2500" dirty="0" smtClean="0"/>
              <a:t>Implementace serveru není příliš náročná, existuje mnoho druhů v nabídce – liší se rychlostí, komfortem konfigurace a spolehlivostí (nejčastěji </a:t>
            </a:r>
            <a:r>
              <a:rPr lang="cs-CZ" sz="2500" dirty="0" err="1" smtClean="0"/>
              <a:t>Apache</a:t>
            </a:r>
            <a:r>
              <a:rPr lang="cs-CZ" sz="2500" dirty="0" smtClean="0"/>
              <a:t> na OS Linux = nulová pořizovací cena)</a:t>
            </a:r>
          </a:p>
          <a:p>
            <a:pPr>
              <a:lnSpc>
                <a:spcPct val="80000"/>
              </a:lnSpc>
            </a:pPr>
            <a:r>
              <a:rPr lang="cs-CZ" sz="2500" dirty="0" smtClean="0"/>
              <a:t>Na jednom PC může být více WWW serverů – 1 PC = 1 IP adresa </a:t>
            </a:r>
            <a:r>
              <a:rPr lang="cs-CZ" sz="2500" dirty="0" smtClean="0">
                <a:sym typeface="Wingdings" pitchFamily="2" charset="2"/>
              </a:rPr>
              <a:t> PC má více alias-jmen – musí být vytvořeny potřebné DNS záznamy</a:t>
            </a:r>
            <a:endParaRPr lang="cs-CZ" sz="2500" dirty="0" smtClean="0"/>
          </a:p>
          <a:p>
            <a:pPr>
              <a:lnSpc>
                <a:spcPct val="80000"/>
              </a:lnSpc>
            </a:pPr>
            <a:endParaRPr lang="cs-CZ" sz="2500" dirty="0" smtClean="0"/>
          </a:p>
          <a:p>
            <a:pPr>
              <a:lnSpc>
                <a:spcPct val="80000"/>
              </a:lnSpc>
            </a:pPr>
            <a:endParaRPr lang="cs-CZ" sz="2500" dirty="0" smtClean="0"/>
          </a:p>
          <a:p>
            <a:pPr>
              <a:lnSpc>
                <a:spcPct val="80000"/>
              </a:lnSpc>
            </a:pPr>
            <a:endParaRPr lang="cs-CZ" sz="25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rany">
  <a:themeElements>
    <a:clrScheme name="Hrany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Hrany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485</Words>
  <Application>Microsoft Office PowerPoint</Application>
  <PresentationFormat>Předvádění na obrazovce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Hrany</vt:lpstr>
      <vt:lpstr>Pavel Dvořák Gymnázium Velké Meziříčí   Počítačové sítě – služba WWW</vt:lpstr>
      <vt:lpstr>Co je WWW</vt:lpstr>
      <vt:lpstr>HyperText, HTML</vt:lpstr>
      <vt:lpstr>Protokol HTTP</vt:lpstr>
      <vt:lpstr>MIME</vt:lpstr>
      <vt:lpstr>Adresa zdroje URL</vt:lpstr>
      <vt:lpstr>Prezentace aplikace PowerPoint</vt:lpstr>
      <vt:lpstr>WWW server provede:</vt:lpstr>
      <vt:lpstr>Servery WWW</vt:lpstr>
      <vt:lpstr>Kontrolní otázky</vt:lpstr>
    </vt:vector>
  </TitlesOfParts>
  <Company>GVM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Internetu  I. část</dc:title>
  <dc:creator>Uživatel</dc:creator>
  <cp:lastModifiedBy>Pavel Dvořák</cp:lastModifiedBy>
  <cp:revision>35</cp:revision>
  <dcterms:created xsi:type="dcterms:W3CDTF">2007-02-07T08:44:29Z</dcterms:created>
  <dcterms:modified xsi:type="dcterms:W3CDTF">2015-02-09T11:14:58Z</dcterms:modified>
</cp:coreProperties>
</file>