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0" r:id="rId16"/>
    <p:sldId id="269" r:id="rId17"/>
    <p:sldId id="268" r:id="rId18"/>
    <p:sldId id="271" r:id="rId19"/>
    <p:sldId id="272" r:id="rId20"/>
    <p:sldId id="273" r:id="rId21"/>
    <p:sldId id="274" r:id="rId22"/>
    <p:sldId id="275" r:id="rId23"/>
    <p:sldId id="276" r:id="rId24"/>
    <p:sldId id="278" r:id="rId25"/>
    <p:sldId id="279" r:id="rId26"/>
    <p:sldId id="280" r:id="rId27"/>
    <p:sldId id="281" r:id="rId28"/>
    <p:sldId id="285" r:id="rId29"/>
    <p:sldId id="286" r:id="rId30"/>
    <p:sldId id="282" r:id="rId31"/>
    <p:sldId id="283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ED37"/>
    <a:srgbClr val="EDDD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26" autoAdjust="0"/>
    <p:restoredTop sz="94660"/>
  </p:normalViewPr>
  <p:slideViewPr>
    <p:cSldViewPr>
      <p:cViewPr varScale="1">
        <p:scale>
          <a:sx n="107" d="100"/>
          <a:sy n="107" d="100"/>
        </p:scale>
        <p:origin x="181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31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4131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41316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1317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1318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1319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1320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41321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1322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4132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cs-CZ" noProof="0"/>
              <a:t>Kliknutím lze upravit styl.</a:t>
            </a:r>
          </a:p>
        </p:txBody>
      </p:sp>
      <p:sp>
        <p:nvSpPr>
          <p:cNvPr id="14132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/>
              <a:t>Kliknutím lze upravit styl předlohy.</a:t>
            </a:r>
          </a:p>
        </p:txBody>
      </p:sp>
      <p:sp>
        <p:nvSpPr>
          <p:cNvPr id="141325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E4881BA-ED65-427D-BF39-7CC9B17B0CCF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141326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141327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CA7454C-1ED9-4AE0-8ED0-1BB126BB5F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4881BA-ED65-427D-BF39-7CC9B17B0CCF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A7454C-1ED9-4AE0-8ED0-1BB126BB5F1C}" type="slidenum">
              <a:rPr lang="cs-CZ" smtClean="0"/>
              <a:t>‹#›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242696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4881BA-ED65-427D-BF39-7CC9B17B0CCF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A7454C-1ED9-4AE0-8ED0-1BB126BB5F1C}" type="slidenum">
              <a:rPr lang="cs-CZ" smtClean="0"/>
              <a:t>‹#›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5905345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4881BA-ED65-427D-BF39-7CC9B17B0CCF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A7454C-1ED9-4AE0-8ED0-1BB126BB5F1C}" type="slidenum">
              <a:rPr lang="cs-CZ" smtClean="0"/>
              <a:t>‹#›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73531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4881BA-ED65-427D-BF39-7CC9B17B0CCF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A7454C-1ED9-4AE0-8ED0-1BB126BB5F1C}" type="slidenum">
              <a:rPr lang="cs-CZ" smtClean="0"/>
              <a:t>‹#›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565228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4881BA-ED65-427D-BF39-7CC9B17B0CCF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A7454C-1ED9-4AE0-8ED0-1BB126BB5F1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1688909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4881BA-ED65-427D-BF39-7CC9B17B0CCF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A7454C-1ED9-4AE0-8ED0-1BB126BB5F1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365885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4881BA-ED65-427D-BF39-7CC9B17B0CCF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A7454C-1ED9-4AE0-8ED0-1BB126BB5F1C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1668819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4881BA-ED65-427D-BF39-7CC9B17B0CCF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A7454C-1ED9-4AE0-8ED0-1BB126BB5F1C}" type="slidenum">
              <a:rPr lang="cs-CZ" smtClean="0"/>
              <a:t>‹#›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3475985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4881BA-ED65-427D-BF39-7CC9B17B0CCF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A7454C-1ED9-4AE0-8ED0-1BB126BB5F1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404728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4881BA-ED65-427D-BF39-7CC9B17B0CCF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A7454C-1ED9-4AE0-8ED0-1BB126BB5F1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248980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fld id="{3E4881BA-ED65-427D-BF39-7CC9B17B0CCF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ACA7454C-1ED9-4AE0-8ED0-1BB126BB5F1C}" type="slidenum">
              <a:rPr lang="cs-CZ" smtClean="0"/>
              <a:t>‹#›</a:t>
            </a:fld>
            <a:endParaRPr lang="cs-CZ"/>
          </a:p>
        </p:txBody>
      </p:sp>
      <p:grpSp>
        <p:nvGrpSpPr>
          <p:cNvPr id="14029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4029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40294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0295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0296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0297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0298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40299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0300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4030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4030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4030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fade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//upload.wikimedia.org/wikipedia/commons/7/7f/Akimbo-photo_(PSF).png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Zásady správné prezentace</a:t>
            </a:r>
          </a:p>
        </p:txBody>
      </p:sp>
    </p:spTree>
    <p:extLst>
      <p:ext uri="{BB962C8B-B14F-4D97-AF65-F5344CB8AC3E}">
        <p14:creationId xmlns:p14="http://schemas.microsoft.com/office/powerpoint/2010/main" val="3213869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E293A5-9613-4DF9-A1CC-0D0119C32490}" type="slidenum">
              <a:rPr lang="cs-CZ"/>
              <a:pPr/>
              <a:t>10</a:t>
            </a:fld>
            <a:endParaRPr lang="cs-CZ"/>
          </a:p>
        </p:txBody>
      </p:sp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Tipy pro vytváření prezentace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600200"/>
            <a:ext cx="7272808" cy="4525963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cs-CZ" sz="4400" dirty="0">
                <a:solidFill>
                  <a:srgbClr val="FBED37"/>
                </a:solidFill>
                <a:latin typeface="Calibri" pitchFamily="34" charset="0"/>
              </a:rPr>
              <a:t>8.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Vysoký kontrast mezi pozadím a textem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cs-CZ" dirty="0">
              <a:latin typeface="Calibri" pitchFamily="34" charset="0"/>
            </a:endParaRP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malý kontrast = špatně čitelný text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spíše tmavší pozadí a světlejší text – pozor na odstíny jedné barvy!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vhodné vyzkoušet přímo v dané místnosti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endParaRPr lang="cs-CZ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07139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E293A5-9613-4DF9-A1CC-0D0119C32490}" type="slidenum">
              <a:rPr lang="cs-CZ"/>
              <a:pPr/>
              <a:t>11</a:t>
            </a:fld>
            <a:endParaRPr lang="cs-CZ"/>
          </a:p>
        </p:txBody>
      </p:sp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Tipy pro vytváření prezentace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600200"/>
            <a:ext cx="7272808" cy="4525963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cs-CZ" sz="4400" dirty="0">
                <a:solidFill>
                  <a:srgbClr val="FBED37"/>
                </a:solidFill>
                <a:latin typeface="Calibri" pitchFamily="34" charset="0"/>
              </a:rPr>
              <a:t>9.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Kontrola pravopisu a gramatiky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cs-CZ" dirty="0">
              <a:latin typeface="Calibri" pitchFamily="34" charset="0"/>
            </a:endParaRP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bezchybnost podpoří důvěryhodnost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požádat kolegu o kontrolu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endParaRPr lang="cs-CZ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52398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E293A5-9613-4DF9-A1CC-0D0119C32490}" type="slidenum">
              <a:rPr lang="cs-CZ"/>
              <a:pPr/>
              <a:t>12</a:t>
            </a:fld>
            <a:endParaRPr lang="cs-CZ"/>
          </a:p>
        </p:txBody>
      </p:sp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Tipy pro </a:t>
            </a:r>
            <a:r>
              <a:rPr lang="cs-CZ" u="sng" dirty="0">
                <a:solidFill>
                  <a:srgbClr val="FBED37"/>
                </a:solidFill>
                <a:latin typeface="Calibri" pitchFamily="34" charset="0"/>
              </a:rPr>
              <a:t>přednášení</a:t>
            </a:r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 prezentace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600200"/>
            <a:ext cx="7272808" cy="4525963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cs-CZ" sz="4400" dirty="0">
                <a:solidFill>
                  <a:srgbClr val="FBED37"/>
                </a:solidFill>
                <a:latin typeface="Calibri" pitchFamily="34" charset="0"/>
              </a:rPr>
              <a:t>1.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Dostavit se s dostatečným předstihem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cs-CZ" dirty="0">
              <a:latin typeface="Calibri" pitchFamily="34" charset="0"/>
            </a:endParaRP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čas na „generální zkoušku“ prezentace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příprava techniky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vyvětrání místnosti, optimální teplota</a:t>
            </a:r>
          </a:p>
        </p:txBody>
      </p:sp>
    </p:spTree>
    <p:extLst>
      <p:ext uri="{BB962C8B-B14F-4D97-AF65-F5344CB8AC3E}">
        <p14:creationId xmlns:p14="http://schemas.microsoft.com/office/powerpoint/2010/main" val="255922448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E293A5-9613-4DF9-A1CC-0D0119C32490}" type="slidenum">
              <a:rPr lang="cs-CZ"/>
              <a:pPr/>
              <a:t>13</a:t>
            </a:fld>
            <a:endParaRPr lang="cs-CZ"/>
          </a:p>
        </p:txBody>
      </p:sp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Tipy pro přednášení prezentace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600200"/>
            <a:ext cx="7200800" cy="4525963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cs-CZ" sz="4400" dirty="0">
                <a:solidFill>
                  <a:srgbClr val="FBED37"/>
                </a:solidFill>
                <a:latin typeface="Calibri" pitchFamily="34" charset="0"/>
              </a:rPr>
              <a:t>2.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Kontrola technického vybavení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cs-CZ" dirty="0">
              <a:latin typeface="Calibri" pitchFamily="34" charset="0"/>
            </a:endParaRP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vyzkoušet projektor, ozvučení, světelnost </a:t>
            </a:r>
            <a:br>
              <a:rPr lang="cs-CZ" sz="2800" dirty="0">
                <a:latin typeface="Calibri" pitchFamily="34" charset="0"/>
              </a:rPr>
            </a:br>
            <a:r>
              <a:rPr lang="cs-CZ" sz="2800" dirty="0">
                <a:latin typeface="Calibri" pitchFamily="34" charset="0"/>
              </a:rPr>
              <a:t>v místnosti ad.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vhodné je mít vlastní notebook (s vlastním softwarem)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endParaRPr lang="cs-CZ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92865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E293A5-9613-4DF9-A1CC-0D0119C32490}" type="slidenum">
              <a:rPr lang="cs-CZ"/>
              <a:pPr/>
              <a:t>14</a:t>
            </a:fld>
            <a:endParaRPr lang="cs-CZ"/>
          </a:p>
        </p:txBody>
      </p:sp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Tipy pro přednášení prezentace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600200"/>
            <a:ext cx="7200800" cy="4525963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cs-CZ" sz="4400" dirty="0">
                <a:solidFill>
                  <a:srgbClr val="FBED37"/>
                </a:solidFill>
                <a:latin typeface="Calibri" pitchFamily="34" charset="0"/>
              </a:rPr>
              <a:t>3.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Rozlišení projektoru a počítače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cs-CZ" dirty="0">
              <a:latin typeface="Calibri" pitchFamily="34" charset="0"/>
            </a:endParaRP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vhodné je stejné rozlišení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monitory mají většinou poměr stran 16:9 nebo 16:10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projektory mají často poměr 4:3</a:t>
            </a:r>
          </a:p>
          <a:p>
            <a:pPr marL="0" indent="0">
              <a:lnSpc>
                <a:spcPct val="90000"/>
              </a:lnSpc>
              <a:buClr>
                <a:srgbClr val="E5E5FF"/>
              </a:buClr>
              <a:buNone/>
            </a:pPr>
            <a:endParaRPr lang="cs-CZ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90251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E293A5-9613-4DF9-A1CC-0D0119C32490}" type="slidenum">
              <a:rPr lang="cs-CZ"/>
              <a:pPr/>
              <a:t>15</a:t>
            </a:fld>
            <a:endParaRPr lang="cs-CZ"/>
          </a:p>
        </p:txBody>
      </p:sp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Tipy pro přednášení prezentace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600200"/>
            <a:ext cx="7200800" cy="4525963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cs-CZ" sz="4400" dirty="0">
                <a:solidFill>
                  <a:srgbClr val="FBED37"/>
                </a:solidFill>
                <a:latin typeface="Calibri" pitchFamily="34" charset="0"/>
              </a:rPr>
              <a:t>4.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Vypnout spořič obrazovky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cs-CZ" dirty="0">
              <a:latin typeface="Calibri" pitchFamily="34" charset="0"/>
            </a:endParaRP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vypnout automatický přechod do úsporného režimu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zajistit nespouštění dalších programů</a:t>
            </a:r>
            <a:br>
              <a:rPr lang="cs-CZ" sz="2800" dirty="0">
                <a:latin typeface="Calibri" pitchFamily="34" charset="0"/>
              </a:rPr>
            </a:br>
            <a:r>
              <a:rPr lang="cs-CZ" sz="2800" dirty="0">
                <a:latin typeface="Calibri" pitchFamily="34" charset="0"/>
              </a:rPr>
              <a:t>(aktualizací, testů ad.)</a:t>
            </a:r>
          </a:p>
          <a:p>
            <a:pPr marL="0" indent="0">
              <a:lnSpc>
                <a:spcPct val="90000"/>
              </a:lnSpc>
              <a:buClr>
                <a:srgbClr val="E5E5FF"/>
              </a:buClr>
              <a:buNone/>
            </a:pPr>
            <a:endParaRPr lang="cs-CZ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30208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E293A5-9613-4DF9-A1CC-0D0119C32490}" type="slidenum">
              <a:rPr lang="cs-CZ"/>
              <a:pPr/>
              <a:t>16</a:t>
            </a:fld>
            <a:endParaRPr lang="cs-CZ"/>
          </a:p>
        </p:txBody>
      </p:sp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Tipy pro přednášení prezentace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600200"/>
            <a:ext cx="7200800" cy="4525963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cs-CZ" sz="4400" dirty="0">
                <a:solidFill>
                  <a:srgbClr val="FBED37"/>
                </a:solidFill>
                <a:latin typeface="Calibri" pitchFamily="34" charset="0"/>
              </a:rPr>
              <a:t>5.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Dotazy posluchačů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cs-CZ" dirty="0">
              <a:latin typeface="Calibri" pitchFamily="34" charset="0"/>
            </a:endParaRP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domluvit se s posluchači</a:t>
            </a:r>
          </a:p>
          <a:p>
            <a:pPr lvl="1"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400" dirty="0">
                <a:latin typeface="Calibri" pitchFamily="34" charset="0"/>
              </a:rPr>
              <a:t>1. možnost: dotazy až na konec</a:t>
            </a:r>
          </a:p>
          <a:p>
            <a:pPr lvl="1"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400" dirty="0">
                <a:latin typeface="Calibri" pitchFamily="34" charset="0"/>
              </a:rPr>
              <a:t>2. možnost: dotazy během prezentace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riziko neúměrného protažení prezentace</a:t>
            </a:r>
          </a:p>
          <a:p>
            <a:pPr marL="0" indent="0">
              <a:lnSpc>
                <a:spcPct val="90000"/>
              </a:lnSpc>
              <a:buClr>
                <a:srgbClr val="E5E5FF"/>
              </a:buClr>
              <a:buNone/>
            </a:pPr>
            <a:endParaRPr lang="cs-CZ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23908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E293A5-9613-4DF9-A1CC-0D0119C32490}" type="slidenum">
              <a:rPr lang="cs-CZ"/>
              <a:pPr/>
              <a:t>17</a:t>
            </a:fld>
            <a:endParaRPr lang="cs-CZ"/>
          </a:p>
        </p:txBody>
      </p:sp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Tipy pro přednášení prezentace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600200"/>
            <a:ext cx="7200800" cy="4525963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cs-CZ" sz="4400" dirty="0">
                <a:solidFill>
                  <a:srgbClr val="FBED37"/>
                </a:solidFill>
                <a:latin typeface="Calibri" pitchFamily="34" charset="0"/>
              </a:rPr>
              <a:t>6.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Zamezení nevědomých pohybů světelným (laserovým) ukazatelem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cs-CZ" dirty="0">
              <a:latin typeface="Calibri" pitchFamily="34" charset="0"/>
            </a:endParaRP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přesné klidné ukazování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při nervozitě omezit použití na minimum</a:t>
            </a:r>
          </a:p>
          <a:p>
            <a:pPr marL="0" indent="0">
              <a:lnSpc>
                <a:spcPct val="90000"/>
              </a:lnSpc>
              <a:buClr>
                <a:srgbClr val="E5E5FF"/>
              </a:buClr>
              <a:buNone/>
            </a:pPr>
            <a:endParaRPr lang="cs-CZ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40025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E293A5-9613-4DF9-A1CC-0D0119C32490}" type="slidenum">
              <a:rPr lang="cs-CZ"/>
              <a:pPr/>
              <a:t>18</a:t>
            </a:fld>
            <a:endParaRPr lang="cs-CZ"/>
          </a:p>
        </p:txBody>
      </p:sp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Tipy pro přednášení prezentace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600200"/>
            <a:ext cx="7200800" cy="4525963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cs-CZ" sz="4400" dirty="0">
                <a:solidFill>
                  <a:srgbClr val="FBED37"/>
                </a:solidFill>
                <a:latin typeface="Calibri" pitchFamily="34" charset="0"/>
              </a:rPr>
              <a:t>7.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Správné mluvení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cs-CZ" dirty="0">
              <a:latin typeface="Calibri" pitchFamily="34" charset="0"/>
            </a:endParaRP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nečíst prezentaci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jasně a zřetelně, přiměřené tempo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vhodná intonace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opakování podstatných bodů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vyvarovat se opakování slov (tak, vlastně)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nepoužívat pomocná citoslovce (</a:t>
            </a:r>
            <a:r>
              <a:rPr lang="cs-CZ" sz="2800" dirty="0" err="1">
                <a:latin typeface="Calibri" pitchFamily="34" charset="0"/>
              </a:rPr>
              <a:t>eeh</a:t>
            </a:r>
            <a:r>
              <a:rPr lang="cs-CZ" sz="2800" dirty="0">
                <a:latin typeface="Calibri" pitchFamily="34" charset="0"/>
              </a:rPr>
              <a:t>)</a:t>
            </a:r>
          </a:p>
          <a:p>
            <a:pPr marL="0" indent="0">
              <a:lnSpc>
                <a:spcPct val="90000"/>
              </a:lnSpc>
              <a:buClr>
                <a:srgbClr val="E5E5FF"/>
              </a:buClr>
              <a:buNone/>
            </a:pPr>
            <a:endParaRPr lang="cs-CZ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0912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E293A5-9613-4DF9-A1CC-0D0119C32490}" type="slidenum">
              <a:rPr lang="cs-CZ"/>
              <a:pPr/>
              <a:t>19</a:t>
            </a:fld>
            <a:endParaRPr lang="cs-CZ"/>
          </a:p>
        </p:txBody>
      </p:sp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Tipy pro přednášení prezentace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600200"/>
            <a:ext cx="7200800" cy="4525963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cs-CZ" sz="4400" dirty="0">
                <a:solidFill>
                  <a:srgbClr val="FBED37"/>
                </a:solidFill>
                <a:latin typeface="Calibri" pitchFamily="34" charset="0"/>
              </a:rPr>
              <a:t>8.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Nepřekračovat naplánovaný čas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cs-CZ" dirty="0">
              <a:latin typeface="Calibri" pitchFamily="34" charset="0"/>
            </a:endParaRP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chybou je končit dříve i později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vhodný je praktický nácvik s hodinkami</a:t>
            </a:r>
          </a:p>
          <a:p>
            <a:pPr marL="0" indent="0">
              <a:lnSpc>
                <a:spcPct val="90000"/>
              </a:lnSpc>
              <a:buClr>
                <a:srgbClr val="E5E5FF"/>
              </a:buClr>
              <a:buNone/>
            </a:pPr>
            <a:endParaRPr lang="cs-CZ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63809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E293A5-9613-4DF9-A1CC-0D0119C32490}" type="slidenum">
              <a:rPr lang="cs-CZ"/>
              <a:pPr/>
              <a:t>2</a:t>
            </a:fld>
            <a:endParaRPr lang="cs-CZ"/>
          </a:p>
        </p:txBody>
      </p:sp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Prezentace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556792"/>
            <a:ext cx="7776864" cy="4525963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cs-CZ" sz="4000" dirty="0">
                <a:latin typeface="Calibri" pitchFamily="34" charset="0"/>
              </a:rPr>
              <a:t>2 části: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3600" dirty="0">
                <a:latin typeface="Calibri" pitchFamily="34" charset="0"/>
              </a:rPr>
              <a:t>tvorba prezentace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3600" dirty="0">
                <a:latin typeface="Calibri" pitchFamily="34" charset="0"/>
              </a:rPr>
              <a:t>přednášení prezentace</a:t>
            </a:r>
          </a:p>
        </p:txBody>
      </p:sp>
    </p:spTree>
    <p:extLst>
      <p:ext uri="{BB962C8B-B14F-4D97-AF65-F5344CB8AC3E}">
        <p14:creationId xmlns:p14="http://schemas.microsoft.com/office/powerpoint/2010/main" val="282624931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E293A5-9613-4DF9-A1CC-0D0119C32490}" type="slidenum">
              <a:rPr lang="cs-CZ"/>
              <a:pPr/>
              <a:t>20</a:t>
            </a:fld>
            <a:endParaRPr lang="cs-CZ"/>
          </a:p>
        </p:txBody>
      </p:sp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Tipy pro přednášení prezentace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600200"/>
            <a:ext cx="7200800" cy="4525963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cs-CZ" sz="4400" dirty="0">
                <a:solidFill>
                  <a:srgbClr val="FBED37"/>
                </a:solidFill>
                <a:latin typeface="Calibri" pitchFamily="34" charset="0"/>
              </a:rPr>
              <a:t>9.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Sledovat chování posluchačů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cs-CZ" dirty="0">
              <a:latin typeface="Calibri" pitchFamily="34" charset="0"/>
            </a:endParaRP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možnost zpětné vazby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udržovat oční kontakt</a:t>
            </a:r>
          </a:p>
          <a:p>
            <a:pPr marL="0" indent="0">
              <a:lnSpc>
                <a:spcPct val="90000"/>
              </a:lnSpc>
              <a:buClr>
                <a:srgbClr val="E5E5FF"/>
              </a:buClr>
              <a:buNone/>
            </a:pPr>
            <a:endParaRPr lang="cs-CZ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30388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E293A5-9613-4DF9-A1CC-0D0119C32490}" type="slidenum">
              <a:rPr lang="cs-CZ"/>
              <a:pPr/>
              <a:t>21</a:t>
            </a:fld>
            <a:endParaRPr lang="cs-CZ"/>
          </a:p>
        </p:txBody>
      </p:sp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Tipy pro přednášení prezentace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600200"/>
            <a:ext cx="7560840" cy="4781128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cs-CZ" sz="4400" dirty="0">
                <a:solidFill>
                  <a:srgbClr val="FBED37"/>
                </a:solidFill>
                <a:latin typeface="Calibri" pitchFamily="34" charset="0"/>
              </a:rPr>
              <a:t>10.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Vhodné postoje a gesta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cs-CZ" dirty="0">
              <a:latin typeface="Calibri" pitchFamily="34" charset="0"/>
            </a:endParaRP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není vhodné sedět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vypovídací schopnost gest</a:t>
            </a:r>
          </a:p>
          <a:p>
            <a:pPr marL="400050" lvl="1" indent="0">
              <a:lnSpc>
                <a:spcPct val="90000"/>
              </a:lnSpc>
              <a:buClr>
                <a:srgbClr val="E5E5FF"/>
              </a:buClr>
              <a:buNone/>
            </a:pPr>
            <a:br>
              <a:rPr lang="cs-CZ" sz="2000" dirty="0">
                <a:latin typeface="Calibri" pitchFamily="34" charset="0"/>
              </a:rPr>
            </a:br>
            <a:r>
              <a:rPr lang="cs-CZ" sz="2400" dirty="0">
                <a:latin typeface="Calibri" pitchFamily="34" charset="0"/>
              </a:rPr>
              <a:t>pohrávání si s perem – nervozita</a:t>
            </a:r>
            <a:br>
              <a:rPr lang="cs-CZ" sz="2400" dirty="0">
                <a:latin typeface="Calibri" pitchFamily="34" charset="0"/>
              </a:rPr>
            </a:br>
            <a:r>
              <a:rPr lang="cs-CZ" sz="2400" dirty="0">
                <a:latin typeface="Calibri" pitchFamily="34" charset="0"/>
              </a:rPr>
              <a:t>široká gesta – sebejistota</a:t>
            </a:r>
            <a:br>
              <a:rPr lang="cs-CZ" sz="2400" dirty="0">
                <a:latin typeface="Calibri" pitchFamily="34" charset="0"/>
              </a:rPr>
            </a:br>
            <a:r>
              <a:rPr lang="cs-CZ" sz="2400" dirty="0">
                <a:latin typeface="Calibri" pitchFamily="34" charset="0"/>
              </a:rPr>
              <a:t>ruce sepnuté před sebou – křečovitost, nejistota</a:t>
            </a:r>
            <a:br>
              <a:rPr lang="cs-CZ" sz="2400" dirty="0">
                <a:latin typeface="Calibri" pitchFamily="34" charset="0"/>
              </a:rPr>
            </a:br>
            <a:r>
              <a:rPr lang="cs-CZ" sz="2400" dirty="0">
                <a:latin typeface="Calibri" pitchFamily="34" charset="0"/>
              </a:rPr>
              <a:t>ruce zkřížené na prsou –  očekávání , hledání bezpečí</a:t>
            </a:r>
            <a:br>
              <a:rPr lang="cs-CZ" sz="2400" dirty="0">
                <a:latin typeface="Calibri" pitchFamily="34" charset="0"/>
              </a:rPr>
            </a:br>
            <a:r>
              <a:rPr lang="cs-CZ" sz="2400" dirty="0">
                <a:latin typeface="Calibri" pitchFamily="34" charset="0"/>
              </a:rPr>
              <a:t>ruce v kapsách – uvolnění, arogance</a:t>
            </a:r>
            <a:endParaRPr lang="cs-CZ" dirty="0">
              <a:latin typeface="Calibri" pitchFamily="34" charset="0"/>
            </a:endParaRPr>
          </a:p>
          <a:p>
            <a:pPr marL="0" indent="0">
              <a:lnSpc>
                <a:spcPct val="90000"/>
              </a:lnSpc>
              <a:buClr>
                <a:srgbClr val="E5E5FF"/>
              </a:buClr>
              <a:buNone/>
            </a:pPr>
            <a:endParaRPr lang="cs-CZ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4534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E293A5-9613-4DF9-A1CC-0D0119C32490}" type="slidenum">
              <a:rPr lang="cs-CZ"/>
              <a:pPr/>
              <a:t>22</a:t>
            </a:fld>
            <a:endParaRPr lang="cs-CZ"/>
          </a:p>
        </p:txBody>
      </p:sp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Tipy pro přednášení prezentace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600200"/>
            <a:ext cx="7200800" cy="4525963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cs-CZ" sz="4400" dirty="0">
                <a:solidFill>
                  <a:srgbClr val="FBED37"/>
                </a:solidFill>
                <a:latin typeface="Calibri" pitchFamily="34" charset="0"/>
              </a:rPr>
              <a:t>11.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Zvládnutí nervozity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cs-CZ" dirty="0">
              <a:latin typeface="Calibri" pitchFamily="34" charset="0"/>
            </a:endParaRP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pečlivá příprava, nastudování problematiky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prezentaci se neučit nazpaměť </a:t>
            </a:r>
            <a:r>
              <a:rPr lang="cs-CZ" sz="2800">
                <a:latin typeface="Calibri" pitchFamily="34" charset="0"/>
              </a:rPr>
              <a:t>(nebezpečí </a:t>
            </a:r>
            <a:r>
              <a:rPr lang="cs-CZ" sz="2800" dirty="0">
                <a:latin typeface="Calibri" pitchFamily="34" charset="0"/>
              </a:rPr>
              <a:t>„okna“)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relaxační, dechová a hlasová cvičení</a:t>
            </a:r>
          </a:p>
          <a:p>
            <a:pPr marL="0" indent="0">
              <a:lnSpc>
                <a:spcPct val="90000"/>
              </a:lnSpc>
              <a:buClr>
                <a:srgbClr val="E5E5FF"/>
              </a:buClr>
              <a:buNone/>
            </a:pPr>
            <a:endParaRPr lang="cs-CZ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54539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E293A5-9613-4DF9-A1CC-0D0119C32490}" type="slidenum">
              <a:rPr lang="cs-CZ"/>
              <a:pPr/>
              <a:t>23</a:t>
            </a:fld>
            <a:endParaRPr lang="cs-CZ"/>
          </a:p>
        </p:txBody>
      </p:sp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Časté chyby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96624"/>
            <a:ext cx="3960440" cy="4525963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400" dirty="0">
                <a:latin typeface="Calibri" pitchFamily="34" charset="0"/>
              </a:rPr>
              <a:t>špatná příprava 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400" dirty="0">
                <a:latin typeface="Calibri" pitchFamily="34" charset="0"/>
              </a:rPr>
              <a:t>špatný odhad posluchačů 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400" dirty="0">
                <a:latin typeface="Calibri" pitchFamily="34" charset="0"/>
              </a:rPr>
              <a:t>chybějící či nefungující technika 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400" dirty="0">
                <a:latin typeface="Calibri" pitchFamily="34" charset="0"/>
              </a:rPr>
              <a:t>pozdní příchod 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400" dirty="0">
                <a:latin typeface="Calibri" pitchFamily="34" charset="0"/>
              </a:rPr>
              <a:t>nejistota při vystupování 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400" dirty="0">
                <a:latin typeface="Calibri" pitchFamily="34" charset="0"/>
              </a:rPr>
              <a:t>nevhodná řeč těla 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400" dirty="0">
                <a:latin typeface="Calibri" pitchFamily="34" charset="0"/>
              </a:rPr>
              <a:t>příliš statický projev 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400" dirty="0">
                <a:latin typeface="Calibri" pitchFamily="34" charset="0"/>
              </a:rPr>
              <a:t>sezení při prezentaci 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400" dirty="0">
                <a:latin typeface="Calibri" pitchFamily="34" charset="0"/>
              </a:rPr>
              <a:t>čtení z listu 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400" dirty="0">
                <a:latin typeface="Calibri" pitchFamily="34" charset="0"/>
              </a:rPr>
              <a:t>monotónní hlas 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400" dirty="0">
                <a:latin typeface="Calibri" pitchFamily="34" charset="0"/>
              </a:rPr>
              <a:t>tichý hlas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786096" y="1447856"/>
            <a:ext cx="4178392" cy="4933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ts val="300"/>
              </a:spcBef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400" dirty="0">
                <a:latin typeface="Calibri" pitchFamily="34" charset="0"/>
              </a:rPr>
              <a:t>nevhodně zvolený oděv </a:t>
            </a:r>
            <a:br>
              <a:rPr lang="cs-CZ" sz="2400" dirty="0">
                <a:latin typeface="Calibri" pitchFamily="34" charset="0"/>
              </a:rPr>
            </a:br>
            <a:r>
              <a:rPr lang="cs-CZ" sz="2400" dirty="0">
                <a:latin typeface="Calibri" pitchFamily="34" charset="0"/>
              </a:rPr>
              <a:t>a doplňky 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400" dirty="0">
                <a:latin typeface="Calibri" pitchFamily="34" charset="0"/>
              </a:rPr>
              <a:t>nevhodný začátek </a:t>
            </a:r>
            <a:br>
              <a:rPr lang="cs-CZ" sz="2400" dirty="0">
                <a:latin typeface="Calibri" pitchFamily="34" charset="0"/>
              </a:rPr>
            </a:br>
            <a:r>
              <a:rPr lang="cs-CZ" sz="2400" dirty="0">
                <a:latin typeface="Calibri" pitchFamily="34" charset="0"/>
              </a:rPr>
              <a:t>(omluvy, výmluvy) 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400" dirty="0">
                <a:latin typeface="Calibri" pitchFamily="34" charset="0"/>
              </a:rPr>
              <a:t>příliš dlouhé nebo naopak krátké 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400" dirty="0">
                <a:latin typeface="Calibri" pitchFamily="34" charset="0"/>
              </a:rPr>
              <a:t>chybí zrakový kontakt </a:t>
            </a:r>
            <a:br>
              <a:rPr lang="cs-CZ" sz="2400" dirty="0">
                <a:latin typeface="Calibri" pitchFamily="34" charset="0"/>
              </a:rPr>
            </a:br>
            <a:r>
              <a:rPr lang="cs-CZ" sz="2400" dirty="0">
                <a:latin typeface="Calibri" pitchFamily="34" charset="0"/>
              </a:rPr>
              <a:t>s posluchači 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400" dirty="0">
                <a:latin typeface="Calibri" pitchFamily="34" charset="0"/>
              </a:rPr>
              <a:t>přílišná vizualizace 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400" dirty="0">
                <a:latin typeface="Calibri" pitchFamily="34" charset="0"/>
              </a:rPr>
              <a:t>napomínání, zesměšňování, povyšování se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400" dirty="0">
                <a:latin typeface="Calibri" pitchFamily="34" charset="0"/>
              </a:rPr>
              <a:t>nezvládnutí konfliktních situací 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400" dirty="0">
                <a:latin typeface="Calibri" pitchFamily="34" charset="0"/>
              </a:rPr>
              <a:t>chybí prostor pro otázky 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rgbClr val="E5E5FF"/>
              </a:buClr>
              <a:buFont typeface="Wingdings" pitchFamily="2" charset="2"/>
              <a:buChar char="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5158910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E293A5-9613-4DF9-A1CC-0D0119C32490}" type="slidenum">
              <a:rPr lang="cs-CZ"/>
              <a:pPr/>
              <a:t>24</a:t>
            </a:fld>
            <a:endParaRPr lang="cs-CZ"/>
          </a:p>
        </p:txBody>
      </p:sp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Otázka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2394" y="1340768"/>
            <a:ext cx="7200800" cy="576064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Clr>
                <a:srgbClr val="E5E5FF"/>
              </a:buClr>
              <a:buNone/>
            </a:pPr>
            <a:r>
              <a:rPr lang="cs-CZ" sz="2800" dirty="0">
                <a:latin typeface="Calibri" pitchFamily="34" charset="0"/>
              </a:rPr>
              <a:t>Co vyjadřuje následující postoj?</a:t>
            </a:r>
          </a:p>
        </p:txBody>
      </p:sp>
      <p:pic>
        <p:nvPicPr>
          <p:cNvPr id="1026" name="Picture 2" descr="File:Akimbo-photo (PSF)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132856"/>
            <a:ext cx="4610100" cy="436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219271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E293A5-9613-4DF9-A1CC-0D0119C32490}" type="slidenum">
              <a:rPr lang="cs-CZ"/>
              <a:pPr/>
              <a:t>25</a:t>
            </a:fld>
            <a:endParaRPr lang="cs-CZ"/>
          </a:p>
        </p:txBody>
      </p:sp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Otázka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2394" y="1340768"/>
            <a:ext cx="7200800" cy="576064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Clr>
                <a:srgbClr val="E5E5FF"/>
              </a:buClr>
              <a:buNone/>
            </a:pPr>
            <a:r>
              <a:rPr lang="cs-CZ" sz="2800" dirty="0">
                <a:latin typeface="Calibri" pitchFamily="34" charset="0"/>
              </a:rPr>
              <a:t>Co vyjadřuje následující gesto?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204864"/>
            <a:ext cx="2581628" cy="4175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50626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E293A5-9613-4DF9-A1CC-0D0119C32490}" type="slidenum">
              <a:rPr lang="cs-CZ"/>
              <a:pPr/>
              <a:t>26</a:t>
            </a:fld>
            <a:endParaRPr lang="cs-CZ"/>
          </a:p>
        </p:txBody>
      </p:sp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Otázka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0768"/>
            <a:ext cx="8136904" cy="576064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Clr>
                <a:srgbClr val="E5E5FF"/>
              </a:buClr>
              <a:buNone/>
            </a:pPr>
            <a:r>
              <a:rPr lang="cs-CZ" sz="2800" dirty="0">
                <a:latin typeface="Calibri" pitchFamily="34" charset="0"/>
              </a:rPr>
              <a:t>Jaké pomůcky je možné používat při prezentaci?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07240" y="2420888"/>
            <a:ext cx="7200800" cy="2783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dataprojektor a projekční plátno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 err="1">
                <a:latin typeface="Calibri" pitchFamily="34" charset="0"/>
              </a:rPr>
              <a:t>vizualizér</a:t>
            </a:r>
            <a:endParaRPr lang="cs-CZ" sz="2800" dirty="0">
              <a:latin typeface="Calibri" pitchFamily="34" charset="0"/>
            </a:endParaRP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interaktivní tabule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laserové ukazovátko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dálkový ovladač myši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ad.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endParaRPr lang="cs-CZ" sz="2800" dirty="0">
              <a:latin typeface="Calibri" pitchFamily="34" charset="0"/>
            </a:endParaRP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endParaRPr lang="cs-CZ" sz="2800" dirty="0">
              <a:latin typeface="Calibri" pitchFamily="34" charset="0"/>
            </a:endParaRP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endParaRPr lang="cs-CZ" sz="2800" dirty="0">
              <a:latin typeface="Calibri" pitchFamily="34" charset="0"/>
            </a:endParaRPr>
          </a:p>
          <a:p>
            <a:pPr marL="0" indent="0">
              <a:lnSpc>
                <a:spcPct val="90000"/>
              </a:lnSpc>
              <a:buClr>
                <a:srgbClr val="E5E5FF"/>
              </a:buClr>
              <a:buNone/>
            </a:pPr>
            <a:endParaRPr lang="cs-CZ" sz="2800" dirty="0">
              <a:latin typeface="Calibri" pitchFamily="34" charset="0"/>
            </a:endParaRPr>
          </a:p>
          <a:p>
            <a:pPr>
              <a:lnSpc>
                <a:spcPct val="90000"/>
              </a:lnSpc>
              <a:buClr>
                <a:srgbClr val="E5E5FF"/>
              </a:buClr>
            </a:pPr>
            <a:endParaRPr lang="cs-CZ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11703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/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E293A5-9613-4DF9-A1CC-0D0119C32490}" type="slidenum">
              <a:rPr lang="cs-CZ"/>
              <a:pPr/>
              <a:t>27</a:t>
            </a:fld>
            <a:endParaRPr lang="cs-CZ" dirty="0"/>
          </a:p>
        </p:txBody>
      </p:sp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Otázka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0" y="1772816"/>
            <a:ext cx="7200800" cy="936104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Clr>
                <a:srgbClr val="E5E5FF"/>
              </a:buClr>
              <a:buNone/>
            </a:pPr>
            <a:r>
              <a:rPr lang="cs-CZ" sz="2800" dirty="0">
                <a:latin typeface="Calibri" pitchFamily="34" charset="0"/>
              </a:rPr>
              <a:t>Kterou část prezentace si posluchač </a:t>
            </a:r>
            <a:br>
              <a:rPr lang="cs-CZ" sz="2800" dirty="0">
                <a:latin typeface="Calibri" pitchFamily="34" charset="0"/>
              </a:rPr>
            </a:br>
            <a:r>
              <a:rPr lang="cs-CZ" sz="2800" dirty="0">
                <a:latin typeface="Calibri" pitchFamily="34" charset="0"/>
              </a:rPr>
              <a:t>nejlépe pamatuje?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929304" y="3310144"/>
            <a:ext cx="7200800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algn="ctr">
              <a:lnSpc>
                <a:spcPct val="90000"/>
              </a:lnSpc>
              <a:buClr>
                <a:srgbClr val="E5E5FF"/>
              </a:buClr>
              <a:buFont typeface="Wingdings" pitchFamily="2" charset="2"/>
              <a:buNone/>
            </a:pPr>
            <a:r>
              <a:rPr lang="cs-CZ" sz="2800" dirty="0">
                <a:latin typeface="Calibri" pitchFamily="34" charset="0"/>
              </a:rPr>
              <a:t>úvod a závěr</a:t>
            </a:r>
          </a:p>
        </p:txBody>
      </p:sp>
    </p:spTree>
    <p:extLst>
      <p:ext uri="{BB962C8B-B14F-4D97-AF65-F5344CB8AC3E}">
        <p14:creationId xmlns:p14="http://schemas.microsoft.com/office/powerpoint/2010/main" val="247142477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/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E293A5-9613-4DF9-A1CC-0D0119C32490}" type="slidenum">
              <a:rPr lang="cs-CZ"/>
              <a:pPr/>
              <a:t>28</a:t>
            </a:fld>
            <a:endParaRPr lang="cs-CZ" dirty="0"/>
          </a:p>
        </p:txBody>
      </p:sp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Otázka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0" y="1772816"/>
            <a:ext cx="7200800" cy="936104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Clr>
                <a:srgbClr val="E5E5FF"/>
              </a:buClr>
              <a:buNone/>
            </a:pPr>
            <a:r>
              <a:rPr lang="cs-CZ" sz="2800" dirty="0">
                <a:latin typeface="Calibri" pitchFamily="34" charset="0"/>
              </a:rPr>
              <a:t>Jakými způsoby může přednášející udržet pozornost posluchačů?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929304" y="3310144"/>
            <a:ext cx="7200800" cy="2783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dynamika hlasu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názorné příklady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doplňující obrázky (fotografie)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spolupráce s publikem (dotazy)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dobré psychohygienické podmínky (teplota ad.)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endParaRPr lang="cs-CZ" sz="2800" dirty="0">
              <a:latin typeface="Calibri" pitchFamily="34" charset="0"/>
            </a:endParaRP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endParaRPr lang="cs-CZ" sz="2800" dirty="0">
              <a:latin typeface="Calibri" pitchFamily="34" charset="0"/>
            </a:endParaRPr>
          </a:p>
          <a:p>
            <a:pPr marL="0" indent="0">
              <a:lnSpc>
                <a:spcPct val="90000"/>
              </a:lnSpc>
              <a:buClr>
                <a:srgbClr val="E5E5FF"/>
              </a:buClr>
              <a:buNone/>
            </a:pPr>
            <a:endParaRPr lang="cs-CZ" sz="2800" dirty="0">
              <a:latin typeface="Calibri" pitchFamily="34" charset="0"/>
            </a:endParaRPr>
          </a:p>
          <a:p>
            <a:pPr>
              <a:lnSpc>
                <a:spcPct val="90000"/>
              </a:lnSpc>
              <a:buClr>
                <a:srgbClr val="E5E5FF"/>
              </a:buClr>
            </a:pPr>
            <a:endParaRPr lang="cs-CZ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61169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E293A5-9613-4DF9-A1CC-0D0119C32490}" type="slidenum">
              <a:rPr lang="cs-CZ"/>
              <a:pPr/>
              <a:t>3</a:t>
            </a:fld>
            <a:endParaRPr lang="cs-CZ"/>
          </a:p>
        </p:txBody>
      </p:sp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Tipy pro </a:t>
            </a:r>
            <a:r>
              <a:rPr lang="cs-CZ" u="sng" dirty="0">
                <a:solidFill>
                  <a:srgbClr val="FBED37"/>
                </a:solidFill>
                <a:latin typeface="Calibri" pitchFamily="34" charset="0"/>
              </a:rPr>
              <a:t>vytváření</a:t>
            </a:r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 prezentace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600200"/>
            <a:ext cx="7272808" cy="4525963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cs-CZ" sz="4800" dirty="0">
                <a:solidFill>
                  <a:srgbClr val="FBED37"/>
                </a:solidFill>
                <a:latin typeface="Calibri" pitchFamily="34" charset="0"/>
              </a:rPr>
              <a:t>1.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cs-CZ" sz="3600" dirty="0">
                <a:solidFill>
                  <a:srgbClr val="FBED37"/>
                </a:solidFill>
                <a:latin typeface="Calibri" pitchFamily="34" charset="0"/>
              </a:rPr>
              <a:t>Minimalizovat počet snímků v prezentaci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cs-CZ" sz="3600" dirty="0">
              <a:latin typeface="Calibri" pitchFamily="34" charset="0"/>
            </a:endParaRP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dirty="0">
                <a:latin typeface="Calibri" pitchFamily="34" charset="0"/>
              </a:rPr>
              <a:t>pouze hlavní a důležité informace</a:t>
            </a:r>
            <a:br>
              <a:rPr lang="cs-CZ" dirty="0">
                <a:latin typeface="Calibri" pitchFamily="34" charset="0"/>
              </a:rPr>
            </a:br>
            <a:r>
              <a:rPr lang="cs-CZ" dirty="0">
                <a:latin typeface="Calibri" pitchFamily="34" charset="0"/>
              </a:rPr>
              <a:t>(ostatní sděleno vlastními slovy)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dirty="0">
                <a:latin typeface="Calibri" pitchFamily="34" charset="0"/>
              </a:rPr>
              <a:t>dlouhá prezentace = ztráta pozornosti posluchačů</a:t>
            </a:r>
          </a:p>
        </p:txBody>
      </p:sp>
    </p:spTree>
    <p:extLst>
      <p:ext uri="{BB962C8B-B14F-4D97-AF65-F5344CB8AC3E}">
        <p14:creationId xmlns:p14="http://schemas.microsoft.com/office/powerpoint/2010/main" val="112043359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E293A5-9613-4DF9-A1CC-0D0119C32490}" type="slidenum">
              <a:rPr lang="cs-CZ"/>
              <a:pPr/>
              <a:t>4</a:t>
            </a:fld>
            <a:endParaRPr lang="cs-CZ"/>
          </a:p>
        </p:txBody>
      </p:sp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Tipy pro vytváření prezentace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600200"/>
            <a:ext cx="7272808" cy="4525963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cs-CZ" sz="4400" dirty="0">
                <a:solidFill>
                  <a:srgbClr val="FBED37"/>
                </a:solidFill>
                <a:latin typeface="Calibri" pitchFamily="34" charset="0"/>
              </a:rPr>
              <a:t>2.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Vhodný styl písma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cs-CZ" dirty="0">
              <a:latin typeface="Calibri" pitchFamily="34" charset="0"/>
            </a:endParaRP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snadno čitelný i z dálky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podle velikosti místnosti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nejsou vhodné </a:t>
            </a:r>
          </a:p>
          <a:p>
            <a:pPr lvl="1"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400" dirty="0">
                <a:latin typeface="Calibri" pitchFamily="34" charset="0"/>
              </a:rPr>
              <a:t>skripty</a:t>
            </a:r>
          </a:p>
          <a:p>
            <a:pPr lvl="1"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400" dirty="0">
                <a:latin typeface="Calibri" pitchFamily="34" charset="0"/>
              </a:rPr>
              <a:t>patkové písmo</a:t>
            </a:r>
          </a:p>
        </p:txBody>
      </p:sp>
    </p:spTree>
    <p:extLst>
      <p:ext uri="{BB962C8B-B14F-4D97-AF65-F5344CB8AC3E}">
        <p14:creationId xmlns:p14="http://schemas.microsoft.com/office/powerpoint/2010/main" val="14847610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E293A5-9613-4DF9-A1CC-0D0119C32490}" type="slidenum">
              <a:rPr lang="cs-CZ"/>
              <a:pPr/>
              <a:t>5</a:t>
            </a:fld>
            <a:endParaRPr lang="cs-CZ"/>
          </a:p>
        </p:txBody>
      </p:sp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Tipy pro vytváření prezentace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600200"/>
            <a:ext cx="7272808" cy="4525963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cs-CZ" sz="4400" dirty="0">
                <a:solidFill>
                  <a:srgbClr val="FBED37"/>
                </a:solidFill>
                <a:latin typeface="Calibri" pitchFamily="34" charset="0"/>
              </a:rPr>
              <a:t>3.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Optimální velikost písma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cs-CZ" dirty="0">
              <a:latin typeface="Calibri" pitchFamily="34" charset="0"/>
            </a:endParaRP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viz předchozí bod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záleží na podmínkách – velikosti místnosti!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pro nadpis většinou 32–48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pro text  většinou 20–32</a:t>
            </a:r>
          </a:p>
        </p:txBody>
      </p:sp>
    </p:spTree>
    <p:extLst>
      <p:ext uri="{BB962C8B-B14F-4D97-AF65-F5344CB8AC3E}">
        <p14:creationId xmlns:p14="http://schemas.microsoft.com/office/powerpoint/2010/main" val="28910916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E293A5-9613-4DF9-A1CC-0D0119C32490}" type="slidenum">
              <a:rPr lang="cs-CZ"/>
              <a:pPr/>
              <a:t>6</a:t>
            </a:fld>
            <a:endParaRPr lang="cs-CZ"/>
          </a:p>
        </p:txBody>
      </p:sp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Tipy pro vytváření prezentace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600200"/>
            <a:ext cx="7632848" cy="4525963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cs-CZ" sz="4400" dirty="0">
                <a:solidFill>
                  <a:srgbClr val="FBED37"/>
                </a:solidFill>
                <a:latin typeface="Calibri" pitchFamily="34" charset="0"/>
              </a:rPr>
              <a:t>4.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Text pomocí odrážek a krátkých vět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cs-CZ" dirty="0">
              <a:latin typeface="Calibri" pitchFamily="34" charset="0"/>
            </a:endParaRP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častá chyba je psaní dlouhých vět 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Optimalizační pravidlo 5x5 (ideální pět odrážek na snímku, každá „dlouhá 5 slov“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doplňující text sdělit ústně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možno použít barvu písma, podbarvení, odsazení, orámování, …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Ne podtržení – zaměňuje se s </a:t>
            </a:r>
            <a:r>
              <a:rPr lang="cs-CZ" sz="2800" dirty="0" err="1">
                <a:latin typeface="Calibri" pitchFamily="34" charset="0"/>
              </a:rPr>
              <a:t>hypertex</a:t>
            </a:r>
            <a:r>
              <a:rPr lang="cs-CZ" sz="2800" dirty="0">
                <a:latin typeface="Calibri" pitchFamily="34" charset="0"/>
              </a:rPr>
              <a:t>. odkazy</a:t>
            </a:r>
          </a:p>
        </p:txBody>
      </p:sp>
    </p:spTree>
    <p:extLst>
      <p:ext uri="{BB962C8B-B14F-4D97-AF65-F5344CB8AC3E}">
        <p14:creationId xmlns:p14="http://schemas.microsoft.com/office/powerpoint/2010/main" val="190716576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E293A5-9613-4DF9-A1CC-0D0119C32490}" type="slidenum">
              <a:rPr lang="cs-CZ"/>
              <a:pPr/>
              <a:t>7</a:t>
            </a:fld>
            <a:endParaRPr lang="cs-CZ"/>
          </a:p>
        </p:txBody>
      </p:sp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Tipy pro vytváření prezentace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600200"/>
            <a:ext cx="7272808" cy="4525963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cs-CZ" sz="4400" dirty="0">
                <a:solidFill>
                  <a:srgbClr val="FBED37"/>
                </a:solidFill>
                <a:latin typeface="Calibri" pitchFamily="34" charset="0"/>
              </a:rPr>
              <a:t>5.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Obrázky podpoří názornost sdělení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cs-CZ" dirty="0">
              <a:latin typeface="Calibri" pitchFamily="34" charset="0"/>
            </a:endParaRP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jeden obrázek vydá za tisíc slov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názornější a stravitelnější prezentace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velikost obrázků dle místnosti pro prezentaci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kvalitní obrázky – pozor ale na velikost (MB)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autorská práva – volné dílo, své obrázky, PD, CC, ©</a:t>
            </a:r>
          </a:p>
        </p:txBody>
      </p:sp>
    </p:spTree>
    <p:extLst>
      <p:ext uri="{BB962C8B-B14F-4D97-AF65-F5344CB8AC3E}">
        <p14:creationId xmlns:p14="http://schemas.microsoft.com/office/powerpoint/2010/main" val="131269552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E293A5-9613-4DF9-A1CC-0D0119C32490}" type="slidenum">
              <a:rPr lang="cs-CZ"/>
              <a:pPr/>
              <a:t>8</a:t>
            </a:fld>
            <a:endParaRPr lang="cs-CZ"/>
          </a:p>
        </p:txBody>
      </p:sp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Tipy pro vytváření prezentace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600200"/>
            <a:ext cx="7272808" cy="4525963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cs-CZ" sz="4400" dirty="0">
                <a:solidFill>
                  <a:srgbClr val="FBED37"/>
                </a:solidFill>
                <a:latin typeface="Calibri" pitchFamily="34" charset="0"/>
              </a:rPr>
              <a:t>6.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Snadno pochopitelné </a:t>
            </a:r>
            <a:br>
              <a:rPr lang="cs-CZ" dirty="0">
                <a:solidFill>
                  <a:srgbClr val="FBED37"/>
                </a:solidFill>
                <a:latin typeface="Calibri" pitchFamily="34" charset="0"/>
              </a:rPr>
            </a:br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popisky grafů a diagramů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cs-CZ" dirty="0">
              <a:latin typeface="Calibri" pitchFamily="34" charset="0"/>
            </a:endParaRP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co nejjednodušší grafy a diagramy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řádné poté okomentovat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endParaRPr lang="cs-CZ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33022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E293A5-9613-4DF9-A1CC-0D0119C32490}" type="slidenum">
              <a:rPr lang="cs-CZ"/>
              <a:pPr/>
              <a:t>9</a:t>
            </a:fld>
            <a:endParaRPr lang="cs-CZ"/>
          </a:p>
        </p:txBody>
      </p:sp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Tipy pro vytváření prezentace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600200"/>
            <a:ext cx="7272808" cy="4525963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cs-CZ" sz="4400" dirty="0">
                <a:solidFill>
                  <a:srgbClr val="FBED37"/>
                </a:solidFill>
                <a:latin typeface="Calibri" pitchFamily="34" charset="0"/>
              </a:rPr>
              <a:t>7.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cs-CZ" dirty="0">
                <a:solidFill>
                  <a:srgbClr val="FBED37"/>
                </a:solidFill>
                <a:latin typeface="Calibri" pitchFamily="34" charset="0"/>
              </a:rPr>
              <a:t>Nenápadné a konzistentní pozadí snímků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cs-CZ" dirty="0">
              <a:latin typeface="Calibri" pitchFamily="34" charset="0"/>
            </a:endParaRP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jednoduché a nenápadné pozadí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nedělejme z prezentace omalovánky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endParaRPr lang="cs-CZ" sz="2800" dirty="0">
              <a:latin typeface="Calibri" pitchFamily="34" charset="0"/>
            </a:endParaRP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r>
              <a:rPr lang="cs-CZ" sz="2800" dirty="0">
                <a:latin typeface="Calibri" pitchFamily="34" charset="0"/>
              </a:rPr>
              <a:t>Spíše se doporučuje tmavé pozadí a světlý text</a:t>
            </a:r>
          </a:p>
          <a:p>
            <a:pPr>
              <a:lnSpc>
                <a:spcPct val="90000"/>
              </a:lnSpc>
              <a:buClr>
                <a:srgbClr val="E5E5FF"/>
              </a:buClr>
              <a:buFont typeface="Wingdings" pitchFamily="2" charset="2"/>
              <a:buChar char=""/>
            </a:pPr>
            <a:endParaRPr lang="cs-CZ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43091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/>
    </p:bldLst>
  </p:timing>
</p:sld>
</file>

<file path=ppt/theme/theme1.xml><?xml version="1.0" encoding="utf-8"?>
<a:theme xmlns:a="http://schemas.openxmlformats.org/drawingml/2006/main" name="Motiv1">
  <a:themeElements>
    <a:clrScheme name="Proudění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Proudění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udění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udění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600B5224C322042A029D85315393C87" ma:contentTypeVersion="2" ma:contentTypeDescription="Vytvoří nový dokument" ma:contentTypeScope="" ma:versionID="6f1dbd5f7cc284a1922ec838fd75df67">
  <xsd:schema xmlns:xsd="http://www.w3.org/2001/XMLSchema" xmlns:xs="http://www.w3.org/2001/XMLSchema" xmlns:p="http://schemas.microsoft.com/office/2006/metadata/properties" xmlns:ns2="862376a6-6f03-47bd-ad17-212729f37717" targetNamespace="http://schemas.microsoft.com/office/2006/metadata/properties" ma:root="true" ma:fieldsID="f31d593e2f854acee4b1fd95c4603412" ns2:_="">
    <xsd:import namespace="862376a6-6f03-47bd-ad17-212729f377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2376a6-6f03-47bd-ad17-212729f377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F0DB05D-D557-489F-92E0-2F5E7B3C48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2376a6-6f03-47bd-ad17-212729f377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4980D34-689B-4195-B79B-10F85B2D9C0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FB4AAAF-6263-481D-827B-509B6A75726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237</TotalTime>
  <Words>795</Words>
  <Application>Microsoft Office PowerPoint</Application>
  <PresentationFormat>Předvádění na obrazovce (4:3)</PresentationFormat>
  <Paragraphs>223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Calibri</vt:lpstr>
      <vt:lpstr>Garamond</vt:lpstr>
      <vt:lpstr>Wingdings</vt:lpstr>
      <vt:lpstr>Motiv1</vt:lpstr>
      <vt:lpstr>Zásady správné prezentace</vt:lpstr>
      <vt:lpstr>Prezentace</vt:lpstr>
      <vt:lpstr>Tipy pro vytváření prezentace</vt:lpstr>
      <vt:lpstr>Tipy pro vytváření prezentace</vt:lpstr>
      <vt:lpstr>Tipy pro vytváření prezentace</vt:lpstr>
      <vt:lpstr>Tipy pro vytváření prezentace</vt:lpstr>
      <vt:lpstr>Tipy pro vytváření prezentace</vt:lpstr>
      <vt:lpstr>Tipy pro vytváření prezentace</vt:lpstr>
      <vt:lpstr>Tipy pro vytváření prezentace</vt:lpstr>
      <vt:lpstr>Tipy pro vytváření prezentace</vt:lpstr>
      <vt:lpstr>Tipy pro vytváření prezentace</vt:lpstr>
      <vt:lpstr>Tipy pro přednášení prezentace</vt:lpstr>
      <vt:lpstr>Tipy pro přednášení prezentace</vt:lpstr>
      <vt:lpstr>Tipy pro přednášení prezentace</vt:lpstr>
      <vt:lpstr>Tipy pro přednášení prezentace</vt:lpstr>
      <vt:lpstr>Tipy pro přednášení prezentace</vt:lpstr>
      <vt:lpstr>Tipy pro přednášení prezentace</vt:lpstr>
      <vt:lpstr>Tipy pro přednášení prezentace</vt:lpstr>
      <vt:lpstr>Tipy pro přednášení prezentace</vt:lpstr>
      <vt:lpstr>Tipy pro přednášení prezentace</vt:lpstr>
      <vt:lpstr>Tipy pro přednášení prezentace</vt:lpstr>
      <vt:lpstr>Tipy pro přednášení prezentace</vt:lpstr>
      <vt:lpstr>Časté chyby</vt:lpstr>
      <vt:lpstr>Otázka</vt:lpstr>
      <vt:lpstr>Otázka</vt:lpstr>
      <vt:lpstr>Otázka</vt:lpstr>
      <vt:lpstr>Otázka</vt:lpstr>
      <vt:lpstr>Otázka</vt:lpstr>
    </vt:vector>
  </TitlesOfParts>
  <Company>ZS Velka Bites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správně prezentovat</dc:title>
  <dc:creator>Admin</dc:creator>
  <cp:lastModifiedBy>Pavel Dvořák</cp:lastModifiedBy>
  <cp:revision>22</cp:revision>
  <dcterms:created xsi:type="dcterms:W3CDTF">2013-06-15T07:23:56Z</dcterms:created>
  <dcterms:modified xsi:type="dcterms:W3CDTF">2022-09-22T05:27:55Z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0x0101008600B5224C322042A029D85315393C87</vt:lpwstr>
  </property>
</Properties>
</file>