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handoutMasterIdLst>
    <p:handoutMasterId r:id="rId13"/>
  </p:handoutMasterIdLst>
  <p:sldIdLst>
    <p:sldId id="269" r:id="rId2"/>
    <p:sldId id="257" r:id="rId3"/>
    <p:sldId id="258" r:id="rId4"/>
    <p:sldId id="270" r:id="rId5"/>
    <p:sldId id="271" r:id="rId6"/>
    <p:sldId id="272" r:id="rId7"/>
    <p:sldId id="259" r:id="rId8"/>
    <p:sldId id="260" r:id="rId9"/>
    <p:sldId id="273" r:id="rId10"/>
    <p:sldId id="268" r:id="rId11"/>
    <p:sldId id="274" r:id="rId12"/>
  </p:sldIdLst>
  <p:sldSz cx="9144000" cy="6858000" type="screen4x3"/>
  <p:notesSz cx="6794500" cy="99218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2340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862DC17-33EE-49E5-A5E1-2E3BEE1B79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332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cs-CZ" altLang="en-US"/>
              <a:t>Klepnutím lze upravit styl předlohy nadpisů.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 altLang="en-US"/>
              <a:t>Klepnutím lze upravit styl předlohy podnadpisů.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A175B-DD0B-484A-B345-0D9A24420597}" type="datetimeFigureOut">
              <a:rPr lang="cs-CZ"/>
              <a:pPr>
                <a:defRPr/>
              </a:pPr>
              <a:t>3.10.2013</a:t>
            </a:fld>
            <a:endParaRPr lang="cs-CZ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AC603-EB64-451C-93CA-1AF00A8C833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5CA41-43D5-4B88-BB7F-3977E4EFB0F7}" type="datetimeFigureOut">
              <a:rPr lang="cs-CZ"/>
              <a:pPr>
                <a:defRPr/>
              </a:pPr>
              <a:t>3.10.2013</a:t>
            </a:fld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0F1B3-0F51-4005-BFB3-40BE8A311D0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60C34-BF38-4A5E-B107-ADAFE54B290C}" type="datetimeFigureOut">
              <a:rPr lang="cs-CZ"/>
              <a:pPr>
                <a:defRPr/>
              </a:pPr>
              <a:t>3.10.2013</a:t>
            </a:fld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64EDF-6417-4FCE-BD5C-217A983F8088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31123-39E0-4862-8756-403453AC3B18}" type="datetimeFigureOut">
              <a:rPr lang="cs-CZ"/>
              <a:pPr>
                <a:defRPr/>
              </a:pPr>
              <a:t>3.10.2013</a:t>
            </a:fld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C72F8-AF4D-47BA-AF1F-A140387D354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0B611-F137-4B0F-9523-B223ED76A2A3}" type="datetimeFigureOut">
              <a:rPr lang="cs-CZ"/>
              <a:pPr>
                <a:defRPr/>
              </a:pPr>
              <a:t>3.10.2013</a:t>
            </a:fld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25783-4CBB-4CE8-BE6D-7828EC544D70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6D27D-147D-4FA3-A00A-F410FBB8B88C}" type="datetimeFigureOut">
              <a:rPr lang="cs-CZ"/>
              <a:pPr>
                <a:defRPr/>
              </a:pPr>
              <a:t>3.10.2013</a:t>
            </a:fld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5A347-2A01-41B8-AF1E-CC547105C6D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C0309-15D5-436B-A9E8-B6267DB1E0F0}" type="datetimeFigureOut">
              <a:rPr lang="cs-CZ"/>
              <a:pPr>
                <a:defRPr/>
              </a:pPr>
              <a:t>3.10.2013</a:t>
            </a:fld>
            <a:endParaRPr lang="cs-CZ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237D5-CB47-4513-86D9-7D6D9ED8B28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52391-C52D-4B37-BB7F-647726558879}" type="datetimeFigureOut">
              <a:rPr lang="cs-CZ"/>
              <a:pPr>
                <a:defRPr/>
              </a:pPr>
              <a:t>3.10.2013</a:t>
            </a:fld>
            <a:endParaRPr lang="cs-CZ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973A5-8E79-4588-9E5D-EA8092B0718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15735-B0BD-4940-933A-0E2824FA83B1}" type="datetimeFigureOut">
              <a:rPr lang="cs-CZ"/>
              <a:pPr>
                <a:defRPr/>
              </a:pPr>
              <a:t>3.10.2013</a:t>
            </a:fld>
            <a:endParaRPr lang="cs-CZ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25339-0EA8-4E09-BF63-1A7A906C99D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133B7-6C0F-4BF6-BC99-56AD6746AA5F}" type="datetimeFigureOut">
              <a:rPr lang="cs-CZ"/>
              <a:pPr>
                <a:defRPr/>
              </a:pPr>
              <a:t>3.10.2013</a:t>
            </a:fld>
            <a:endParaRPr lang="cs-CZ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21B6C-3CF8-45C9-8D5E-154E2E59EC4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AF095-9C5E-4B00-8025-4A7A80EADF19}" type="datetimeFigureOut">
              <a:rPr lang="cs-CZ"/>
              <a:pPr>
                <a:defRPr/>
              </a:pPr>
              <a:t>3.10.2013</a:t>
            </a:fld>
            <a:endParaRPr lang="cs-CZ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CEFB6-DD69-40BD-AA5A-332EB7D4A91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0668C-5F24-4B12-A177-EC974FBD7508}" type="datetimeFigureOut">
              <a:rPr lang="cs-CZ"/>
              <a:pPr>
                <a:defRPr/>
              </a:pPr>
              <a:t>3.10.2013</a:t>
            </a:fld>
            <a:endParaRPr lang="cs-CZ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7466B-391E-4CE0-BFE8-B0012BD8CE3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fld id="{8A105450-CBCB-4261-9F19-7A0A8CD47063}" type="datetimeFigureOut">
              <a:rPr lang="cs-CZ"/>
              <a:pPr>
                <a:defRPr/>
              </a:pPr>
              <a:t>3.10.2013</a:t>
            </a:fld>
            <a:endParaRPr lang="cs-CZ" alt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08334F87-9994-41E3-8162-4A0343CF0EA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3175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IP_multicast" TargetMode="External"/><Relationship Id="rId2" Type="http://schemas.openxmlformats.org/officeDocument/2006/relationships/image" Target="http://cs.wikipedia.org/wiki/IP_adresa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c.cz/" TargetMode="External"/><Relationship Id="rId2" Type="http://schemas.openxmlformats.org/officeDocument/2006/relationships/hyperlink" Target="mail.gvm.cz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s.wikipedia.org/wiki/Soubor:DNS_strom.p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49541" y="692696"/>
            <a:ext cx="7772400" cy="1903413"/>
          </a:xfrm>
        </p:spPr>
        <p:txBody>
          <a:bodyPr anchor="ctr"/>
          <a:lstStyle/>
          <a:p>
            <a:pPr eaLnBrk="1" hangingPunct="1"/>
            <a:r>
              <a:rPr lang="cs-CZ" sz="2100" dirty="0" smtClean="0">
                <a:latin typeface="Arial Unicode MS" pitchFamily="34" charset="-128"/>
              </a:rPr>
              <a:t>Pavel Dvořák</a:t>
            </a:r>
            <a:br>
              <a:rPr lang="cs-CZ" sz="2100" dirty="0" smtClean="0">
                <a:latin typeface="Arial Unicode MS" pitchFamily="34" charset="-128"/>
              </a:rPr>
            </a:br>
            <a:r>
              <a:rPr lang="cs-CZ" sz="2100" dirty="0" smtClean="0">
                <a:latin typeface="Arial Unicode MS" pitchFamily="34" charset="-128"/>
              </a:rPr>
              <a:t>Gymnázium Velké Meziříčí</a:t>
            </a:r>
            <a:r>
              <a:rPr lang="cs-CZ" sz="3300" dirty="0" smtClean="0">
                <a:latin typeface="Arial Unicode MS" pitchFamily="34" charset="-128"/>
              </a:rPr>
              <a:t> </a:t>
            </a:r>
            <a:br>
              <a:rPr lang="cs-CZ" sz="3300" dirty="0" smtClean="0">
                <a:latin typeface="Arial Unicode MS" pitchFamily="34" charset="-128"/>
              </a:rPr>
            </a:br>
            <a:r>
              <a:rPr lang="cs-CZ" sz="3300" dirty="0" smtClean="0">
                <a:latin typeface="Arial Unicode MS" pitchFamily="34" charset="-128"/>
              </a:rPr>
              <a:t/>
            </a:r>
            <a:br>
              <a:rPr lang="cs-CZ" sz="3300" dirty="0" smtClean="0">
                <a:latin typeface="Arial Unicode MS" pitchFamily="34" charset="-128"/>
              </a:rPr>
            </a:br>
            <a:r>
              <a:rPr lang="cs-CZ" b="1" dirty="0" smtClean="0">
                <a:latin typeface="Arial Unicode MS" pitchFamily="34" charset="-128"/>
              </a:rPr>
              <a:t>Počítačové sítě – adresace zařízení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57213" y="3212976"/>
            <a:ext cx="7813675" cy="212261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400" dirty="0" smtClean="0"/>
              <a:t>Registrační číslo projektu: 	CZ.1.07/1.5.00/34.0948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400" dirty="0" smtClean="0"/>
              <a:t>Datum:			2. 10. 2013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400" dirty="0" smtClean="0"/>
              <a:t>Jazyk: 			čeština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400" dirty="0" smtClean="0"/>
              <a:t>Cílová skupina: 		studenti vyššího gymnázia, 15–16 let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400" dirty="0" smtClean="0"/>
              <a:t>Druh učebního materiálu: 	studijní materiál + kontrolní otázky na dané téma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400" dirty="0" smtClean="0"/>
              <a:t>Očekávaný výstup: 		student se seznámí s adresací zařízení připojených do 				počítačové sítě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400" dirty="0" smtClean="0"/>
              <a:t>Anotace:			materiál je vhodný k výkladu učiva + kontrolní otázky </a:t>
            </a:r>
            <a:r>
              <a:rPr lang="cs-CZ" sz="1400" smtClean="0"/>
              <a:t/>
            </a:r>
            <a:br>
              <a:rPr lang="cs-CZ" sz="1400" smtClean="0"/>
            </a:br>
            <a:r>
              <a:rPr lang="cs-CZ" sz="1400" smtClean="0"/>
              <a:t>			k probrané </a:t>
            </a:r>
            <a:r>
              <a:rPr lang="cs-CZ" sz="1400" dirty="0" smtClean="0"/>
              <a:t>látce</a:t>
            </a:r>
          </a:p>
        </p:txBody>
      </p:sp>
      <p:pic>
        <p:nvPicPr>
          <p:cNvPr id="15363" name="Picture 5" descr="logo_ESF_OPVK_20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5229200"/>
            <a:ext cx="6372225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7" descr="gvm-logo-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92280" y="5264125"/>
            <a:ext cx="1481137" cy="148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>
                <a:effectLst>
                  <a:outerShdw blurRad="38100" dist="38100" dir="2700000" algn="tl">
                    <a:srgbClr val="C0C0C0"/>
                  </a:outerShdw>
                </a:effectLst>
              </a:rPr>
              <a:t>Adresa zdroje URL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981200"/>
            <a:ext cx="799941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>
                <a:effectLst>
                  <a:outerShdw blurRad="38100" dist="38100" dir="2700000" algn="tl">
                    <a:srgbClr val="C0C0C0"/>
                  </a:outerShdw>
                </a:effectLst>
              </a:rPr>
              <a:t>Identifikátory URL (Uniform Resource Locator) slouží k jednoznačnému určení zdroje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600">
                <a:effectLst>
                  <a:outerShdw blurRad="38100" dist="38100" dir="2700000" algn="tl">
                    <a:srgbClr val="C0C0C0"/>
                  </a:outerShdw>
                </a:effectLst>
              </a:rPr>
              <a:t>	v Internetu (ve smyslu dokumentu či služby)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>
                <a:effectLst>
                  <a:outerShdw blurRad="38100" dist="38100" dir="2700000" algn="tl">
                    <a:srgbClr val="C0C0C0"/>
                  </a:outerShdw>
                </a:effectLst>
              </a:rPr>
              <a:t>Obecný tvar URL + příklad: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500">
                <a:effectLst>
                  <a:outerShdw blurRad="38100" dist="38100" dir="2700000" algn="tl">
                    <a:srgbClr val="C0C0C0"/>
                  </a:outerShdw>
                </a:effectLst>
              </a:rPr>
              <a:t>služba://přih_jméno:heslo@počítač.doména:port/cesta</a:t>
            </a:r>
            <a:r>
              <a:rPr lang="en-US" sz="1500">
                <a:effectLst>
                  <a:outerShdw blurRad="38100" dist="38100" dir="2700000" algn="tl">
                    <a:srgbClr val="C0C0C0"/>
                  </a:outerShdw>
                </a:effectLst>
              </a:rPr>
              <a:t>;parametr</a:t>
            </a:r>
            <a:r>
              <a:rPr lang="cs-CZ" sz="1500">
                <a:effectLst>
                  <a:outerShdw blurRad="38100" dist="38100" dir="2700000" algn="tl">
                    <a:srgbClr val="C0C0C0"/>
                  </a:outerShdw>
                </a:effectLst>
              </a:rPr>
              <a:t>?dotaz</a:t>
            </a:r>
            <a:r>
              <a:rPr lang="en-US" sz="1500">
                <a:effectLst>
                  <a:outerShdw blurRad="38100" dist="38100" dir="2700000" algn="tl">
                    <a:srgbClr val="C0C0C0"/>
                  </a:outerShdw>
                </a:effectLst>
              </a:rPr>
              <a:t>#</a:t>
            </a:r>
            <a:r>
              <a:rPr lang="cs-CZ" sz="1500">
                <a:effectLst>
                  <a:outerShdw blurRad="38100" dist="38100" dir="2700000" algn="tl">
                    <a:srgbClr val="C0C0C0"/>
                  </a:outerShdw>
                </a:effectLst>
              </a:rPr>
              <a:t>čá</a:t>
            </a:r>
            <a:r>
              <a:rPr lang="en-US" sz="1500">
                <a:effectLst>
                  <a:outerShdw blurRad="38100" dist="38100" dir="2700000" algn="tl">
                    <a:srgbClr val="C0C0C0"/>
                  </a:outerShdw>
                </a:effectLst>
              </a:rPr>
              <a:t>st</a:t>
            </a:r>
            <a:endParaRPr lang="cs-CZ" sz="15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500">
                <a:effectLst>
                  <a:outerShdw blurRad="38100" dist="38100" dir="2700000" algn="tl">
                    <a:srgbClr val="C0C0C0"/>
                  </a:outerShdw>
                </a:effectLst>
              </a:rPr>
              <a:t>http://pavel:heslo@email.seznam.cz/login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Služba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http – www stránky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ftp – přenos souborů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file – lokální soubor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news - zprávy diskuzních skupin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mailto – e-mail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Kontrolní otázky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052736"/>
            <a:ext cx="8229600" cy="5040560"/>
          </a:xfrm>
        </p:spPr>
        <p:txBody>
          <a:bodyPr/>
          <a:lstStyle/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400" dirty="0" smtClean="0"/>
              <a:t>Co je to URL adresa a jaký má obecný tvar?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400" dirty="0" smtClean="0"/>
              <a:t>K čemu se používá doménová adresa? Proč byla zavedena?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400" dirty="0" smtClean="0"/>
              <a:t>Uveď základní vlastnosti adresy IPv6.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400" dirty="0" smtClean="0"/>
              <a:t>K čemu se používá maska podsítě?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400" dirty="0" smtClean="0"/>
              <a:t>Uveď základní třídy adres IPv4.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400" dirty="0" smtClean="0"/>
              <a:t>Popiš vlastnosti MAC adresy.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400" dirty="0" smtClean="0"/>
              <a:t>Jaké položky je nutné nastavit ve vlastnostech síťové karty u počítače, pokud jej chceme připojit do sítě Internet?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 sz="2400" dirty="0" smtClean="0"/>
              <a:t>Zjisti na Internetu podrobnosti k registraci domény – omezení, cena pořízení, udržovací poplatek, dostupnost, …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endParaRPr lang="cs-CZ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>
                <a:effectLst>
                  <a:outerShdw blurRad="38100" dist="38100" dir="2700000" algn="tl">
                    <a:srgbClr val="C0C0C0"/>
                  </a:outerShdw>
                </a:effectLst>
              </a:rPr>
              <a:t>Adresace zařízení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Všechna zařízení, která jsou připojena do počítačové sítě, musí být jednoznačně </a:t>
            </a:r>
            <a:r>
              <a:rPr 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identifikována</a:t>
            </a:r>
            <a:endParaRPr 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To platí nejen pro lokální síť, ale i celosvětově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Používají se základní tři typy adres zařízení: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Fyzická adresa síťové karty (MAC adresa)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Logická (internetová) adresa (IP adresa)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Doménová adresa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>
                <a:effectLst>
                  <a:outerShdw blurRad="38100" dist="38100" dir="2700000" algn="tl">
                    <a:srgbClr val="C0C0C0"/>
                  </a:outerShdw>
                </a:effectLst>
              </a:rPr>
              <a:t>MAC adresa (Media Access Control</a:t>
            </a:r>
            <a:r>
              <a:rPr lang="cs-CZ"/>
              <a:t>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1484313"/>
            <a:ext cx="7543800" cy="4616450"/>
          </a:xfrm>
        </p:spPr>
        <p:txBody>
          <a:bodyPr/>
          <a:lstStyle/>
          <a:p>
            <a:pPr eaLnBrk="1" hangingPunct="1">
              <a:defRPr/>
            </a:pPr>
            <a:r>
              <a:rPr lang="cs-CZ" sz="2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fyzická adresa síťového adaptéru (síťové karty)</a:t>
            </a:r>
          </a:p>
          <a:p>
            <a:pPr eaLnBrk="1" hangingPunct="1">
              <a:defRPr/>
            </a:pPr>
            <a:r>
              <a:rPr lang="cs-CZ" sz="2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Je nastavena síťové kartě při výrobě výrobcem, je pevně svázána s HW (dnes lze ale i změnit)</a:t>
            </a:r>
          </a:p>
          <a:p>
            <a:pPr eaLnBrk="1" hangingPunct="1">
              <a:defRPr/>
            </a:pPr>
            <a:r>
              <a:rPr lang="cs-CZ" sz="2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Je celosvětově jedinečná!</a:t>
            </a:r>
          </a:p>
          <a:p>
            <a:pPr eaLnBrk="1" hangingPunct="1">
              <a:defRPr/>
            </a:pPr>
            <a:r>
              <a:rPr lang="cs-CZ" sz="2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Skládá se z 48 bitů (k dispozici tedy 2</a:t>
            </a:r>
            <a:r>
              <a:rPr lang="cs-CZ" sz="2500" baseline="30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48</a:t>
            </a:r>
            <a:r>
              <a:rPr lang="cs-CZ" sz="2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různých adres)</a:t>
            </a:r>
          </a:p>
          <a:p>
            <a:pPr eaLnBrk="1" hangingPunct="1">
              <a:defRPr/>
            </a:pPr>
            <a:r>
              <a:rPr lang="cs-CZ" sz="2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Lze zapsat třemi způsoby (číslice jsou v šestnáctkové soustavě</a:t>
            </a:r>
            <a:r>
              <a:rPr lang="cs-CZ" sz="25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), např.:</a:t>
            </a:r>
            <a:endParaRPr lang="cs-CZ" sz="25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defRPr/>
            </a:pPr>
            <a:r>
              <a:rPr lang="cs-CZ" sz="2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0000.6465.7374</a:t>
            </a:r>
          </a:p>
          <a:p>
            <a:pPr lvl="1" eaLnBrk="1" hangingPunct="1">
              <a:defRPr/>
            </a:pPr>
            <a:r>
              <a:rPr lang="cs-CZ" sz="2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00-00-64-65-73-74</a:t>
            </a:r>
          </a:p>
          <a:p>
            <a:pPr lvl="1" eaLnBrk="1" hangingPunct="1">
              <a:defRPr/>
            </a:pPr>
            <a:r>
              <a:rPr lang="cs-CZ" sz="2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00:00:64:65:73:74</a:t>
            </a:r>
          </a:p>
          <a:p>
            <a:pPr eaLnBrk="1" hangingPunct="1">
              <a:defRPr/>
            </a:pPr>
            <a:endParaRPr lang="cs-CZ" sz="25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cs-CZ" sz="25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435280" cy="1139825"/>
          </a:xfrm>
        </p:spPr>
        <p:txBody>
          <a:bodyPr anchor="ctr"/>
          <a:lstStyle/>
          <a:p>
            <a:pPr eaLnBrk="1" hangingPunct="1">
              <a:defRPr/>
            </a:pP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IPv4 adresa (Internet </a:t>
            </a:r>
            <a:r>
              <a:rPr 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Protokol verze 4)</a:t>
            </a:r>
            <a:endParaRPr 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557338"/>
            <a:ext cx="7975600" cy="4616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500">
                <a:effectLst>
                  <a:outerShdw blurRad="38100" dist="38100" dir="2700000" algn="tl">
                    <a:srgbClr val="C0C0C0"/>
                  </a:outerShdw>
                </a:effectLst>
              </a:rPr>
              <a:t>logická (internetová) adresa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500">
                <a:effectLst>
                  <a:outerShdw blurRad="38100" dist="38100" dir="2700000" algn="tl">
                    <a:srgbClr val="C0C0C0"/>
                  </a:outerShdw>
                </a:effectLst>
              </a:rPr>
              <a:t>je rozhodující pro směrování v síti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500">
                <a:effectLst>
                  <a:outerShdw blurRad="38100" dist="38100" dir="2700000" algn="tl">
                    <a:srgbClr val="C0C0C0"/>
                  </a:outerShdw>
                </a:effectLst>
              </a:rPr>
              <a:t>je jednoznačná v celosvětovém měřítku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500">
                <a:effectLst>
                  <a:outerShdw blurRad="38100" dist="38100" dir="2700000" algn="tl">
                    <a:srgbClr val="C0C0C0"/>
                  </a:outerShdw>
                </a:effectLst>
              </a:rPr>
              <a:t>velikost IPv4 adresy je 32 bitů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zapisuje se jako posloupnost 4 dekadických čísel (desítková soustava) oddělených tečkou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jedno číslo vyjadřuje 1 byte adresy, např. 78.156.144.150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Celkem je k dispozici 2</a:t>
            </a:r>
            <a:r>
              <a:rPr lang="cs-CZ" sz="210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32</a:t>
            </a:r>
            <a:r>
              <a:rPr lang="cs-CZ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 = 4 294 967 296 různých adres – což je pro celý svět málo – bude v blízké době nahrazena protokolem </a:t>
            </a:r>
            <a:r>
              <a:rPr lang="cs-CZ" sz="2100" b="1">
                <a:effectLst>
                  <a:outerShdw blurRad="38100" dist="38100" dir="2700000" algn="tl">
                    <a:srgbClr val="C0C0C0"/>
                  </a:outerShdw>
                </a:effectLst>
              </a:rPr>
              <a:t>IPv6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Skládá se ze 3 částí: </a:t>
            </a: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adresa sítě + adresa podsítě + adresa počítače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Hranici mezi adresou podsítě a počítače určuje </a:t>
            </a:r>
            <a:r>
              <a:rPr lang="cs-CZ" sz="2100" b="1">
                <a:effectLst>
                  <a:outerShdw blurRad="38100" dist="38100" dir="2700000" algn="tl">
                    <a:srgbClr val="C0C0C0"/>
                  </a:outerShdw>
                </a:effectLst>
              </a:rPr>
              <a:t>maska podsítě</a:t>
            </a:r>
            <a:r>
              <a:rPr lang="cs-CZ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 (subnet mask)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sz="2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25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Maska podsítě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>
              <a:defRPr/>
            </a:pPr>
            <a:r>
              <a:rPr lang="cs-CZ">
                <a:effectLst>
                  <a:outerShdw blurRad="38100" dist="38100" dir="2700000" algn="tl">
                    <a:srgbClr val="C0C0C0"/>
                  </a:outerShdw>
                </a:effectLst>
              </a:rPr>
              <a:t>Umožňuje vytvářet podsítě v rámci přidělené adresy </a:t>
            </a:r>
          </a:p>
          <a:p>
            <a:pPr lvl="2" eaLnBrk="1" hangingPunct="1">
              <a:defRPr/>
            </a:pPr>
            <a:r>
              <a:rPr lang="cs-CZ">
                <a:effectLst>
                  <a:outerShdw blurRad="38100" dist="38100" dir="2700000" algn="tl">
                    <a:srgbClr val="C0C0C0"/>
                  </a:outerShdw>
                </a:effectLst>
              </a:rPr>
              <a:t>Důvodem je zvýšení propustnosti podsítě, zvýšení bezpečnosti</a:t>
            </a:r>
            <a:r>
              <a:rPr lang="cs-CZ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lvl="2" eaLnBrk="1" hangingPunct="1">
              <a:defRPr/>
            </a:pPr>
            <a:r>
              <a:rPr lang="cs-CZ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Jedná se o 32bitovou hodnotu zapisovanou stejně jako IP adresa</a:t>
            </a:r>
          </a:p>
          <a:p>
            <a:pPr lvl="2" eaLnBrk="1" hangingPunct="1">
              <a:defRPr/>
            </a:pPr>
            <a:r>
              <a:rPr lang="cs-CZ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V binárním tvaru obsahuje jedničky tam, kde se v adrese nachází síť a podsíť, a nuly tam, kde je počítač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Třídy IPv4 adres</a:t>
            </a:r>
          </a:p>
        </p:txBody>
      </p:sp>
      <p:graphicFrame>
        <p:nvGraphicFramePr>
          <p:cNvPr id="37157" name="Group 29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30726"/>
        </p:xfrm>
        <a:graphic>
          <a:graphicData uri="http://schemas.openxmlformats.org/drawingml/2006/table">
            <a:tbl>
              <a:tblPr/>
              <a:tblGrid>
                <a:gridCol w="569913"/>
                <a:gridCol w="665162"/>
                <a:gridCol w="1176338"/>
                <a:gridCol w="1416050"/>
                <a:gridCol w="763587"/>
                <a:gridCol w="1000125"/>
                <a:gridCol w="1203325"/>
                <a:gridCol w="1435100"/>
              </a:tblGrid>
              <a:tr h="75565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Tř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/>
                          <a:cs typeface="Arial" charset="0"/>
                        </a:rPr>
                        <a:t>í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da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Zač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/>
                          <a:cs typeface="Arial" charset="0"/>
                        </a:rPr>
                        <a:t>á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tek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(bin)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bajt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standardn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/>
                          <a:cs typeface="Arial" charset="0"/>
                        </a:rPr>
                        <a:t>í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maska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bitů s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/>
                          <a:cs typeface="Arial" charset="0"/>
                        </a:rPr>
                        <a:t>í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tě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bitů stanice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/>
                          <a:cs typeface="Arial" charset="0"/>
                        </a:rPr>
                        <a:t>í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/>
                          <a:cs typeface="Arial" charset="0"/>
                        </a:rPr>
                        <a:t>í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stanic v každ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/>
                          <a:cs typeface="Arial" charset="0"/>
                        </a:rPr>
                        <a:t>é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s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/>
                          <a:cs typeface="Arial" charset="0"/>
                        </a:rPr>
                        <a:t>í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ti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/>
                          <a:cs typeface="Arial" charset="0"/>
                        </a:rPr>
                        <a:t>–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127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255.0.0.0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/>
                          <a:cs typeface="Arial" charset="0"/>
                        </a:rPr>
                        <a:t> 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= 128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−2 = 16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/>
                          <a:cs typeface="Arial" charset="0"/>
                        </a:rPr>
                        <a:t> 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777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/>
                          <a:cs typeface="Arial" charset="0"/>
                        </a:rPr>
                        <a:t> 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214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128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/>
                          <a:cs typeface="Arial" charset="0"/>
                        </a:rPr>
                        <a:t>–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191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255.255.0.0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/>
                          <a:cs typeface="Arial" charset="0"/>
                        </a:rPr>
                        <a:t> 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= 16384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−2 = 65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/>
                          <a:cs typeface="Arial" charset="0"/>
                        </a:rPr>
                        <a:t> 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534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192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/>
                          <a:cs typeface="Arial" charset="0"/>
                        </a:rPr>
                        <a:t>–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223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255.255.255.0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/>
                          <a:cs typeface="Arial" charset="0"/>
                        </a:rPr>
                        <a:t> 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=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2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/>
                          <a:cs typeface="Arial" charset="0"/>
                        </a:rPr>
                        <a:t> 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097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/>
                          <a:cs typeface="Arial" charset="0"/>
                        </a:rPr>
                        <a:t> 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152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−2 = 254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1110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224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/>
                          <a:cs typeface="Arial" charset="0"/>
                        </a:rPr>
                        <a:t>–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239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B0080"/>
                          </a:solidFill>
                          <a:effectLst/>
                          <a:latin typeface="Arial" charset="0"/>
                          <a:cs typeface="Arial" charset="0"/>
                          <a:hlinkClick r:id="rId3" tooltip="IP multicast"/>
                        </a:rPr>
                        <a:t>multicast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5565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1111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240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/>
                          <a:cs typeface="Arial" charset="0"/>
                        </a:rPr>
                        <a:t>–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255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vyhrazeno jako rezerva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>
                <a:effectLst>
                  <a:outerShdw blurRad="38100" dist="38100" dir="2700000" algn="tl">
                    <a:srgbClr val="C0C0C0"/>
                  </a:outerShdw>
                </a:effectLst>
              </a:rPr>
              <a:t>IPv6 adresa, nastavení PC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341438"/>
            <a:ext cx="7543800" cy="46878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Je unikátní, logická, hierarchicky uspořádaná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Řeší problém s nedostatkem adres v IPv4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Je velikosti 128 bitů, počet adres je tedy 2</a:t>
            </a:r>
            <a:r>
              <a:rPr lang="cs-CZ" sz="2100" baseline="30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128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Oddělovačem je  </a:t>
            </a:r>
            <a:r>
              <a:rPr lang="cs-CZ" sz="21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dvojtečka, např.:</a:t>
            </a:r>
            <a:endParaRPr lang="cs-CZ" sz="21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9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CA32:F123:C210:1234:0000:0000:1A11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9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První nuly za dvojtečkou lze v zápisu vynechat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1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Adresa sítě</a:t>
            </a:r>
            <a:r>
              <a:rPr lang="cs-CZ" sz="2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= maska (pod)sítě x adresa počítače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1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Nastavení PC</a:t>
            </a:r>
            <a:r>
              <a:rPr lang="cs-CZ" sz="2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pro připojení do sítě Internet (IPv4) – ručně nebo automaticky pomocí DHCP protokolu ve vlastnostech síťové karty: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9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Nastavení IP adresy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9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Nastavení masky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9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Nastavení výchozí brány + 2 adresy DNS serverů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100" baseline="30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>
                <a:effectLst>
                  <a:outerShdw blurRad="38100" dist="38100" dir="2700000" algn="tl">
                    <a:srgbClr val="C0C0C0"/>
                  </a:outerShdw>
                </a:effectLst>
              </a:rPr>
              <a:t>Doménová adresa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Posloupnost krátkých textů oddělených tečkami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Práce s IP adresami pro uživatele nepohodlná – proto zavedeny doménové adresy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Převod z IP na doménovou zajišťují DNS (</a:t>
            </a:r>
            <a:r>
              <a:rPr lang="cs-CZ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Domain</a:t>
            </a: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Name</a:t>
            </a: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System</a:t>
            </a: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 servery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Doménová adresa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jmého_počítače.jméno_subdomény.jméno_domény</a:t>
            </a:r>
            <a:endParaRPr lang="cs-CZ" sz="1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dirty="0">
                <a:effectLst>
                  <a:outerShdw blurRad="38100" dist="38100" dir="2700000" algn="tl">
                    <a:srgbClr val="C0C0C0"/>
                  </a:outerShdw>
                </a:effectLst>
                <a:hlinkClick r:id="rId2" action="ppaction://hlinkfile"/>
              </a:rPr>
              <a:t>mail.gvm.cz</a:t>
            </a:r>
            <a:r>
              <a:rPr lang="cs-CZ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(odpovídající IP adresa je 78.156.144.150)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Jméno domény (nejvyššího řádu): </a:t>
            </a:r>
            <a:r>
              <a:rPr lang="cs-CZ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cz</a:t>
            </a: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at</a:t>
            </a: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org</a:t>
            </a: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cs-CZ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us</a:t>
            </a: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mil, …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Komunikace v Internetu probíhá vždy pomocí IP adres, pokud známe pouze doménovou adresu, musíme požádat DNS server o odpovídající IP adresu (tzv. </a:t>
            </a:r>
            <a:r>
              <a:rPr lang="cs-CZ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resolving</a:t>
            </a: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Správce domény CZ: </a:t>
            </a:r>
            <a:r>
              <a:rPr lang="cs-CZ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CZ.NIC</a:t>
            </a:r>
            <a:r>
              <a:rPr lang="cs-CZ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cs-CZ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hlinkClick r:id="rId3"/>
              </a:rPr>
              <a:t>www.NIC.cz</a:t>
            </a: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stromu doménových jmen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5157788"/>
            <a:ext cx="8075612" cy="9731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1600" smtClean="0"/>
              <a:t>Strom doménových jmen: Mormegil, </a:t>
            </a:r>
            <a:r>
              <a:rPr lang="cs-CZ" sz="1600" smtClean="0">
                <a:hlinkClick r:id="rId2"/>
              </a:rPr>
              <a:t>http://cs.wikipedia.org/wiki/Soubor:DNS_strom.png</a:t>
            </a:r>
            <a:r>
              <a:rPr lang="cs-CZ" sz="1600" smtClean="0"/>
              <a:t> </a:t>
            </a:r>
          </a:p>
        </p:txBody>
      </p:sp>
      <p:pic>
        <p:nvPicPr>
          <p:cNvPr id="23555" name="Picture 5" descr="Soubor:DNS str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1916113"/>
            <a:ext cx="6443662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Hrany">
  <a:themeElements>
    <a:clrScheme name="Hrany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Hrany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rany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any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any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</TotalTime>
  <Words>651</Words>
  <Application>Microsoft Office PowerPoint</Application>
  <PresentationFormat>Předvádění na obrazovce (4:3)</PresentationFormat>
  <Paragraphs>129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Hrany</vt:lpstr>
      <vt:lpstr>Pavel Dvořák Gymnázium Velké Meziříčí   Počítačové sítě – adresace zařízení</vt:lpstr>
      <vt:lpstr>Adresace zařízení</vt:lpstr>
      <vt:lpstr>MAC adresa (Media Access Control)</vt:lpstr>
      <vt:lpstr>IPv4 adresa (Internet Protokol verze 4)</vt:lpstr>
      <vt:lpstr>Maska podsítě</vt:lpstr>
      <vt:lpstr>Třídy IPv4 adres</vt:lpstr>
      <vt:lpstr>IPv6 adresa, nastavení PC</vt:lpstr>
      <vt:lpstr>Doménová adresa</vt:lpstr>
      <vt:lpstr>Příklad stromu doménových jmen</vt:lpstr>
      <vt:lpstr>Adresa zdroje URL</vt:lpstr>
      <vt:lpstr>Kontrolní otázky</vt:lpstr>
    </vt:vector>
  </TitlesOfParts>
  <Company>GVM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Internetu  I. část</dc:title>
  <dc:creator>Uživatel</dc:creator>
  <cp:lastModifiedBy>Pavel Dvořák</cp:lastModifiedBy>
  <cp:revision>27</cp:revision>
  <dcterms:created xsi:type="dcterms:W3CDTF">2007-02-07T08:44:29Z</dcterms:created>
  <dcterms:modified xsi:type="dcterms:W3CDTF">2013-10-03T05:24:38Z</dcterms:modified>
</cp:coreProperties>
</file>