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C4794F4-65F7-4947-B3F3-3C2E863E4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349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616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16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67999-8EDE-4124-B048-DC9CECC4DF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26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CE89F-7629-435B-88F6-4253EE0801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11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119CA-2F25-4D18-B8DE-F4A24117FD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290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0EA6D-4ECF-461E-A147-1D6D2D9DEA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341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7D29A-7461-4189-BCEB-B522C5456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26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9B715-6A17-4DC6-B4D2-83F5EB9E88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95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C1EDC-FA27-451F-8025-B6CFCDDB50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98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9B7AC-76A8-44A1-8653-F3542F0493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88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523D1-0EFB-408D-833E-61465E0139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83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07707-E276-43E8-8458-1DE9F57FE0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37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30FB5-8A83-4420-8C63-9D23F8AEA4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029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0BB71-432E-432B-960C-0287801256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28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513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4DBC016-4191-4A03-A20D-FF517E0EE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1557338"/>
            <a:ext cx="7086600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Prezentační prostředky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Pavel Dvořák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Tabule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smtClean="0"/>
              <a:t>Historie:</a:t>
            </a:r>
          </a:p>
          <a:p>
            <a:pPr lvl="1" eaLnBrk="1" hangingPunct="1">
              <a:defRPr/>
            </a:pPr>
            <a:r>
              <a:rPr lang="cs-CZ" sz="2400" smtClean="0">
                <a:solidFill>
                  <a:srgbClr val="FFFF00"/>
                </a:solidFill>
              </a:rPr>
              <a:t>Klasické tabule</a:t>
            </a:r>
            <a:r>
              <a:rPr lang="cs-CZ" sz="2400" smtClean="0"/>
              <a:t> – křída, fixy, …</a:t>
            </a:r>
          </a:p>
          <a:p>
            <a:pPr lvl="1" eaLnBrk="1" hangingPunct="1">
              <a:defRPr/>
            </a:pPr>
            <a:r>
              <a:rPr lang="cs-CZ" sz="2400" smtClean="0">
                <a:solidFill>
                  <a:srgbClr val="FFFF00"/>
                </a:solidFill>
              </a:rPr>
              <a:t>Flip-chart</a:t>
            </a:r>
            <a:r>
              <a:rPr lang="cs-CZ" sz="2400" smtClean="0"/>
              <a:t> – velký bílý papír na stojanu.</a:t>
            </a:r>
          </a:p>
          <a:p>
            <a:pPr eaLnBrk="1" hangingPunct="1">
              <a:defRPr/>
            </a:pPr>
            <a:r>
              <a:rPr lang="cs-CZ" sz="2800" smtClean="0">
                <a:solidFill>
                  <a:srgbClr val="FFFF00"/>
                </a:solidFill>
              </a:rPr>
              <a:t>Kopírovací</a:t>
            </a:r>
            <a:r>
              <a:rPr lang="cs-CZ" sz="2800" smtClean="0"/>
              <a:t> tabule</a:t>
            </a:r>
          </a:p>
          <a:p>
            <a:pPr lvl="1" eaLnBrk="1" hangingPunct="1">
              <a:defRPr/>
            </a:pPr>
            <a:r>
              <a:rPr lang="cs-CZ" sz="2400" smtClean="0"/>
              <a:t>Klasická tabule s možností uložení do PC.</a:t>
            </a:r>
          </a:p>
          <a:p>
            <a:pPr eaLnBrk="1" hangingPunct="1">
              <a:defRPr/>
            </a:pPr>
            <a:r>
              <a:rPr lang="cs-CZ" sz="2800" smtClean="0">
                <a:solidFill>
                  <a:srgbClr val="FFFF00"/>
                </a:solidFill>
              </a:rPr>
              <a:t>Interaktivní</a:t>
            </a:r>
            <a:r>
              <a:rPr lang="cs-CZ" sz="2800" smtClean="0"/>
              <a:t> tabule</a:t>
            </a:r>
          </a:p>
          <a:p>
            <a:pPr lvl="1" eaLnBrk="1" hangingPunct="1">
              <a:defRPr/>
            </a:pPr>
            <a:r>
              <a:rPr lang="cs-CZ" sz="2400" smtClean="0"/>
              <a:t>Klasická tabulek propojená s PC s možností dotykové plochy – poznámky …</a:t>
            </a:r>
          </a:p>
          <a:p>
            <a:pPr lvl="1" eaLnBrk="1" hangingPunct="1">
              <a:defRPr/>
            </a:pPr>
            <a:r>
              <a:rPr lang="cs-CZ" sz="2400" smtClean="0"/>
              <a:t>Propojení s PC, vazby program-internet-tabule</a:t>
            </a:r>
          </a:p>
          <a:p>
            <a:pPr eaLnBrk="1" hangingPunct="1">
              <a:defRPr/>
            </a:pPr>
            <a:endParaRPr lang="cs-CZ" sz="2800" smtClean="0"/>
          </a:p>
        </p:txBody>
      </p:sp>
    </p:spTree>
    <p:extLst>
      <p:ext uri="{BB962C8B-B14F-4D97-AF65-F5344CB8AC3E}">
        <p14:creationId xmlns:p14="http://schemas.microsoft.com/office/powerpoint/2010/main" val="129501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Videokonference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3248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smtClean="0"/>
              <a:t>Není nezbytné být účasten na místě přednášky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smtClean="0">
                <a:solidFill>
                  <a:srgbClr val="FFFF00"/>
                </a:solidFill>
              </a:rPr>
              <a:t>Ušetření nákladů</a:t>
            </a:r>
            <a:r>
              <a:rPr lang="cs-CZ" sz="2800" smtClean="0"/>
              <a:t> na cestování, ubytování, čas, 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smtClean="0"/>
              <a:t>Stačí web kamera, mikrofon, dostatečně rychlé a spolehlivé internetové připojení.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smtClean="0"/>
              <a:t>Přenos operace, konzultace odborníků</a:t>
            </a:r>
            <a:r>
              <a:rPr lang="cs-CZ" smtClean="0"/>
              <a:t>.</a:t>
            </a:r>
          </a:p>
        </p:txBody>
      </p:sp>
      <p:pic>
        <p:nvPicPr>
          <p:cNvPr id="17412" name="Picture 5" descr="vide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5229225"/>
            <a:ext cx="52292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22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897813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Propojení prez. prostředků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smtClean="0"/>
              <a:t>Klasika kabelem – PC-dataprojektor, …</a:t>
            </a:r>
          </a:p>
          <a:p>
            <a:pPr eaLnBrk="1" hangingPunct="1">
              <a:defRPr/>
            </a:pPr>
            <a:r>
              <a:rPr lang="cs-CZ" sz="2800" smtClean="0"/>
              <a:t>Po síti – kontrola stavu dataprojektoru, vzdálené nastavení, řešení příp. problémů.</a:t>
            </a:r>
          </a:p>
          <a:p>
            <a:pPr eaLnBrk="1" hangingPunct="1">
              <a:defRPr/>
            </a:pPr>
            <a:r>
              <a:rPr lang="cs-CZ" sz="2800" smtClean="0"/>
              <a:t>Z paměťové karty, flash disku, z disku serveru, z kapesního počítače.</a:t>
            </a:r>
          </a:p>
          <a:p>
            <a:pPr eaLnBrk="1" hangingPunct="1">
              <a:defRPr/>
            </a:pPr>
            <a:r>
              <a:rPr lang="cs-CZ" sz="2800" smtClean="0"/>
              <a:t>Bezdrátová prezentace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b="1" smtClean="0">
                <a:solidFill>
                  <a:srgbClr val="FFFF00"/>
                </a:solidFill>
              </a:rPr>
              <a:t>VŽDY ŘÁDNĚ VYZKOUŠET PŘED PREZENTACÍ!!!</a:t>
            </a:r>
          </a:p>
          <a:p>
            <a:pPr eaLnBrk="1" hangingPunct="1">
              <a:defRPr/>
            </a:pPr>
            <a:endParaRPr lang="cs-CZ" sz="2400" b="1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28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Řídící systémy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smtClean="0"/>
              <a:t>Automaticky po zadání: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smtClean="0"/>
              <a:t>Zapne se projektor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smtClean="0"/>
              <a:t>Zapne se audiovizuální technika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smtClean="0"/>
              <a:t>Rozvine se plátno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smtClean="0"/>
              <a:t>Sníží se výkon a hluk klimatizace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smtClean="0"/>
              <a:t>Sníží se osvětlení v místnosti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smtClean="0"/>
              <a:t>Zobrazí se prezentace z přístroje, v kterém mám prezentaci připravenou – ovládám přes dotykový displej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smtClean="0"/>
              <a:t>Ovládací panely – dotykové displeje</a:t>
            </a:r>
          </a:p>
        </p:txBody>
      </p:sp>
    </p:spTree>
    <p:extLst>
      <p:ext uri="{BB962C8B-B14F-4D97-AF65-F5344CB8AC3E}">
        <p14:creationId xmlns:p14="http://schemas.microsoft.com/office/powerpoint/2010/main" val="102449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Úspěch prezentace nespočívá jen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3032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v dobře připraveném obsahu,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ve skvělých řečnických obratech řečníka,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mtClean="0"/>
              <a:t>ale do značné míry ve správně zvolených prezentačních prostředcích.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042988" y="5300663"/>
            <a:ext cx="7615237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cs-CZ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Nabídka je velmi široká, stačí jen pečlivě vybrat tu správnou!!!</a:t>
            </a:r>
          </a:p>
        </p:txBody>
      </p:sp>
    </p:spTree>
  </p:cSld>
  <p:clrMapOvr>
    <a:masterClrMapping/>
  </p:clrMapOvr>
  <p:transition spd="med">
    <p:cover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Zpětný projektor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492375"/>
            <a:ext cx="7704138" cy="3673475"/>
          </a:xfrm>
        </p:spPr>
        <p:txBody>
          <a:bodyPr/>
          <a:lstStyle/>
          <a:p>
            <a:pPr eaLnBrk="1" hangingPunct="1">
              <a:defRPr/>
            </a:pPr>
            <a:r>
              <a:rPr lang="cs-CZ" sz="2600" smtClean="0"/>
              <a:t>Prezentace standardně z průhledných fólií.</a:t>
            </a:r>
          </a:p>
          <a:p>
            <a:pPr eaLnBrk="1" hangingPunct="1">
              <a:defRPr/>
            </a:pPr>
            <a:r>
              <a:rPr lang="cs-CZ" sz="2600" smtClean="0"/>
              <a:t>Lze najít i možnost prezentace z běžných kancelářských papírů.</a:t>
            </a:r>
          </a:p>
          <a:p>
            <a:pPr eaLnBrk="1" hangingPunct="1">
              <a:defRPr/>
            </a:pPr>
            <a:r>
              <a:rPr lang="cs-CZ" sz="2600" smtClean="0"/>
              <a:t>Některé zvládnou projekci trojrozměrného předmětu.</a:t>
            </a:r>
          </a:p>
          <a:p>
            <a:pPr eaLnBrk="1" hangingPunct="1">
              <a:defRPr/>
            </a:pPr>
            <a:r>
              <a:rPr lang="cs-CZ" sz="2600" smtClean="0"/>
              <a:t>Ceny </a:t>
            </a:r>
            <a:r>
              <a:rPr lang="cs-CZ" sz="2600" smtClean="0">
                <a:solidFill>
                  <a:srgbClr val="FFFF00"/>
                </a:solidFill>
              </a:rPr>
              <a:t>od 10 tis.</a:t>
            </a:r>
            <a:r>
              <a:rPr lang="cs-CZ" sz="2600" smtClean="0"/>
              <a:t> výše, světelný </a:t>
            </a:r>
            <a:r>
              <a:rPr lang="cs-CZ" sz="2600" smtClean="0">
                <a:solidFill>
                  <a:srgbClr val="FFFF00"/>
                </a:solidFill>
              </a:rPr>
              <a:t>výkon od 2500 lm</a:t>
            </a:r>
            <a:r>
              <a:rPr lang="cs-CZ" sz="2600" smtClean="0"/>
              <a:t>, </a:t>
            </a:r>
            <a:r>
              <a:rPr lang="cs-CZ" sz="2600" smtClean="0">
                <a:solidFill>
                  <a:srgbClr val="FFFF00"/>
                </a:solidFill>
              </a:rPr>
              <a:t>cena provozu</a:t>
            </a:r>
            <a:r>
              <a:rPr lang="cs-CZ" sz="2600" smtClean="0"/>
              <a:t> v řádu </a:t>
            </a:r>
            <a:r>
              <a:rPr lang="cs-CZ" sz="2600" smtClean="0">
                <a:solidFill>
                  <a:srgbClr val="FFFF00"/>
                </a:solidFill>
              </a:rPr>
              <a:t>stokorun</a:t>
            </a:r>
            <a:r>
              <a:rPr lang="cs-CZ" sz="2600" smtClean="0"/>
              <a:t> (lampa), cena fólií, i pro „počítačově negramotné“, existují varianty přenosných projektorů, …</a:t>
            </a:r>
          </a:p>
        </p:txBody>
      </p:sp>
      <p:pic>
        <p:nvPicPr>
          <p:cNvPr id="5124" name="Picture 6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32588" y="260350"/>
            <a:ext cx="2022475" cy="2303463"/>
          </a:xfrm>
        </p:spPr>
      </p:pic>
    </p:spTree>
  </p:cSld>
  <p:clrMapOvr>
    <a:masterClrMapping/>
  </p:clrMapOvr>
  <p:transition spd="slow">
    <p:cover dir="r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Vizualizér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349500"/>
            <a:ext cx="59055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smtClean="0">
                <a:solidFill>
                  <a:srgbClr val="FFFF00"/>
                </a:solidFill>
              </a:rPr>
              <a:t>Náhrada </a:t>
            </a:r>
            <a:r>
              <a:rPr lang="cs-CZ" sz="2400" smtClean="0"/>
              <a:t>zpětného projektoru a rozšíření funkčnosti (promítnutí, digitalizace, archivace).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smtClean="0">
                <a:solidFill>
                  <a:srgbClr val="FFFF00"/>
                </a:solidFill>
              </a:rPr>
              <a:t>Jedná se</a:t>
            </a:r>
            <a:r>
              <a:rPr lang="cs-CZ" sz="2400" smtClean="0"/>
              <a:t> vlastně </a:t>
            </a:r>
            <a:r>
              <a:rPr lang="cs-CZ" sz="2400" smtClean="0">
                <a:solidFill>
                  <a:srgbClr val="FFFF00"/>
                </a:solidFill>
              </a:rPr>
              <a:t>o dokumentovou kameru</a:t>
            </a:r>
            <a:r>
              <a:rPr lang="cs-CZ" sz="2400" smtClean="0"/>
              <a:t> schopnou snímat 3D objekty.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smtClean="0"/>
              <a:t>Možnost zvětšení, boční osvícení, propojení s PC, 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smtClean="0"/>
              <a:t>Parametry: rozlišení kamery, zoom optický/digitální, vstupy/výstupy, zmrazení obrazu, cena od 10 tis., …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smtClean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2420938"/>
            <a:ext cx="19050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blinds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Diaprojektor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smtClean="0"/>
              <a:t>„Přeživší dinosaurus starých časů.“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smtClean="0"/>
              <a:t>Obvykle řadové nebo kruhové zásobníky na 50 až 80 diapozitivů.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smtClean="0"/>
              <a:t>Automatické ostření.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smtClean="0"/>
              <a:t>Využití v archivech ve školství, architektuře, zdravotnictví, u fotografů.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smtClean="0"/>
              <a:t>Bude se postupem času digitalizovat.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smtClean="0"/>
              <a:t>Cena od 4 tis., cena lampy ve stokorunách, menší světelný výkon, …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15888"/>
            <a:ext cx="295275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lus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Datové projektory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73238"/>
            <a:ext cx="7543800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smtClean="0">
                <a:solidFill>
                  <a:srgbClr val="FFFF00"/>
                </a:solidFill>
              </a:rPr>
              <a:t>Ultralehké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smtClean="0"/>
              <a:t>V brzké době se vejdou do kapsy.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smtClean="0"/>
              <a:t>Hmotnost pod 1,5 kg, světelný výkon 1000 lm, velikost formátu A5, vejdou se do tašky s notebookem, pro malé skupiny posluchačů, 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smtClean="0">
                <a:solidFill>
                  <a:srgbClr val="FFFF00"/>
                </a:solidFill>
              </a:rPr>
              <a:t>Osobní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smtClean="0"/>
              <a:t>Hmotnost cca 5 kg, větší komfort a světelný výkon, rozsáhlé vstupy/výstupy, větší technologická vyspělost, 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smtClean="0">
                <a:solidFill>
                  <a:srgbClr val="FFFF00"/>
                </a:solidFill>
              </a:rPr>
              <a:t>Mobilní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smtClean="0"/>
              <a:t>Pro střední skupiny posluchačů, dostatečný světelný výkon, menší společenské akce.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smtClean="0">
                <a:solidFill>
                  <a:srgbClr val="FFFF00"/>
                </a:solidFill>
              </a:rPr>
              <a:t>Konferenční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smtClean="0"/>
              <a:t>Vysoká kvalita, velká velikost a světelný výkon, množství vstupů/výstupů, vysoké rozlišení, pro výstavy a veletrhy, …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76250"/>
            <a:ext cx="223202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1"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Videoprojektory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133600"/>
            <a:ext cx="7543800" cy="3535363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Velmi podobné dataprojektorům.</a:t>
            </a:r>
          </a:p>
          <a:p>
            <a:pPr eaLnBrk="1" hangingPunct="1">
              <a:defRPr/>
            </a:pPr>
            <a:r>
              <a:rPr lang="cs-CZ" smtClean="0"/>
              <a:t>Vysoké nároky na rychlost a přesné barvy.</a:t>
            </a:r>
          </a:p>
          <a:p>
            <a:pPr eaLnBrk="1" hangingPunct="1">
              <a:defRPr/>
            </a:pPr>
            <a:r>
              <a:rPr lang="cs-CZ" smtClean="0"/>
              <a:t>Nabízí širokoúhlý formát 16:9, zvládají dynamické filmové scény.</a:t>
            </a:r>
          </a:p>
          <a:p>
            <a:pPr eaLnBrk="1" hangingPunct="1">
              <a:defRPr/>
            </a:pPr>
            <a:r>
              <a:rPr lang="cs-CZ" smtClean="0"/>
              <a:t>Široká nabídka vstupů/výstupů.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88913"/>
            <a:ext cx="2233612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d"/>
    <p:sndAc>
      <p:stSnd>
        <p:snd r:embed="rId2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Pomocné a rozšiřující prostředky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205038"/>
            <a:ext cx="7543800" cy="4114800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Projekční plátna</a:t>
            </a:r>
          </a:p>
          <a:p>
            <a:pPr eaLnBrk="1" hangingPunct="1">
              <a:defRPr/>
            </a:pPr>
            <a:r>
              <a:rPr lang="cs-CZ" smtClean="0"/>
              <a:t>Zatemnění</a:t>
            </a:r>
          </a:p>
          <a:p>
            <a:pPr eaLnBrk="1" hangingPunct="1">
              <a:defRPr/>
            </a:pPr>
            <a:r>
              <a:rPr lang="cs-CZ" smtClean="0"/>
              <a:t>Laserové ukazovátko</a:t>
            </a:r>
          </a:p>
          <a:p>
            <a:pPr eaLnBrk="1" hangingPunct="1">
              <a:defRPr/>
            </a:pPr>
            <a:r>
              <a:rPr lang="cs-CZ" smtClean="0"/>
              <a:t>Vhodný nábytek</a:t>
            </a:r>
          </a:p>
          <a:p>
            <a:pPr eaLnBrk="1" hangingPunct="1">
              <a:defRPr/>
            </a:pPr>
            <a:r>
              <a:rPr lang="cs-CZ" smtClean="0"/>
              <a:t>Dálkové ovladače</a:t>
            </a:r>
          </a:p>
          <a:p>
            <a:pPr eaLnBrk="1" hangingPunct="1">
              <a:defRPr/>
            </a:pPr>
            <a:r>
              <a:rPr lang="cs-CZ" smtClean="0"/>
              <a:t>Klimatizace</a:t>
            </a:r>
          </a:p>
        </p:txBody>
      </p:sp>
    </p:spTree>
    <p:extLst>
      <p:ext uri="{BB962C8B-B14F-4D97-AF65-F5344CB8AC3E}">
        <p14:creationId xmlns:p14="http://schemas.microsoft.com/office/powerpoint/2010/main" val="121008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Projekční plátna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smtClean="0"/>
              <a:t>Velikost, formát 4:3, 1:1, 3:2, 16:9 , forma provedení.</a:t>
            </a:r>
          </a:p>
          <a:p>
            <a:pPr eaLnBrk="1" hangingPunct="1">
              <a:defRPr/>
            </a:pPr>
            <a:r>
              <a:rPr lang="cs-CZ" sz="2800" smtClean="0"/>
              <a:t>Přenosné, výsuvné, pevné, elektricky/mechanicky ovládané.</a:t>
            </a:r>
          </a:p>
          <a:p>
            <a:pPr eaLnBrk="1" hangingPunct="1">
              <a:defRPr/>
            </a:pPr>
            <a:r>
              <a:rPr lang="cs-CZ" sz="2800" smtClean="0"/>
              <a:t>Umístění na stojanu, zdi, … úhel pozorování.</a:t>
            </a:r>
          </a:p>
          <a:p>
            <a:pPr eaLnBrk="1" hangingPunct="1">
              <a:defRPr/>
            </a:pPr>
            <a:r>
              <a:rPr lang="cs-CZ" sz="2800" smtClean="0"/>
              <a:t>Dvě důležité vlastnosti: </a:t>
            </a:r>
          </a:p>
          <a:p>
            <a:pPr lvl="1" eaLnBrk="1" hangingPunct="1">
              <a:defRPr/>
            </a:pPr>
            <a:r>
              <a:rPr lang="cs-CZ" sz="2400" smtClean="0"/>
              <a:t>Reprodukce informace bez ztrát kvality.</a:t>
            </a:r>
          </a:p>
          <a:p>
            <a:pPr lvl="1" eaLnBrk="1" hangingPunct="1">
              <a:defRPr/>
            </a:pPr>
            <a:r>
              <a:rPr lang="cs-CZ" sz="2400" smtClean="0"/>
              <a:t>Odraz paprsků od plochy k divákům.</a:t>
            </a:r>
          </a:p>
        </p:txBody>
      </p:sp>
    </p:spTree>
    <p:extLst>
      <p:ext uri="{BB962C8B-B14F-4D97-AF65-F5344CB8AC3E}">
        <p14:creationId xmlns:p14="http://schemas.microsoft.com/office/powerpoint/2010/main" val="417150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řpyt">
  <a:themeElements>
    <a:clrScheme name="Třpyt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Třpy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řpyt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řpyt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řpyt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00B5224C322042A029D85315393C87" ma:contentTypeVersion="2" ma:contentTypeDescription="Vytvoří nový dokument" ma:contentTypeScope="" ma:versionID="6f1dbd5f7cc284a1922ec838fd75df67">
  <xsd:schema xmlns:xsd="http://www.w3.org/2001/XMLSchema" xmlns:xs="http://www.w3.org/2001/XMLSchema" xmlns:p="http://schemas.microsoft.com/office/2006/metadata/properties" xmlns:ns2="862376a6-6f03-47bd-ad17-212729f37717" targetNamespace="http://schemas.microsoft.com/office/2006/metadata/properties" ma:root="true" ma:fieldsID="f31d593e2f854acee4b1fd95c4603412" ns2:_="">
    <xsd:import namespace="862376a6-6f03-47bd-ad17-212729f377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2376a6-6f03-47bd-ad17-212729f377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6F8383-E66F-4A9C-9F97-074F94F005A8}"/>
</file>

<file path=customXml/itemProps2.xml><?xml version="1.0" encoding="utf-8"?>
<ds:datastoreItem xmlns:ds="http://schemas.openxmlformats.org/officeDocument/2006/customXml" ds:itemID="{50C15E5A-82CF-4A9A-8DA4-9E82D9D4DF15}"/>
</file>

<file path=customXml/itemProps3.xml><?xml version="1.0" encoding="utf-8"?>
<ds:datastoreItem xmlns:ds="http://schemas.openxmlformats.org/officeDocument/2006/customXml" ds:itemID="{215F1BBD-0A4C-4A75-BB44-95B8356F1EEF}"/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115</TotalTime>
  <Words>580</Words>
  <Application>Microsoft Office PowerPoint</Application>
  <PresentationFormat>Předvádění na obrazovce (4:3)</PresentationFormat>
  <Paragraphs>85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Tahoma</vt:lpstr>
      <vt:lpstr>Arial</vt:lpstr>
      <vt:lpstr>Wingdings</vt:lpstr>
      <vt:lpstr>Calibri</vt:lpstr>
      <vt:lpstr>Třpyt</vt:lpstr>
      <vt:lpstr>Prezentační prostředky</vt:lpstr>
      <vt:lpstr>Úspěch prezentace nespočívá jen</vt:lpstr>
      <vt:lpstr>Zpětný projektor</vt:lpstr>
      <vt:lpstr>Vizualizér</vt:lpstr>
      <vt:lpstr>Diaprojektor</vt:lpstr>
      <vt:lpstr>Datové projektory</vt:lpstr>
      <vt:lpstr>Videoprojektory</vt:lpstr>
      <vt:lpstr>Pomocné a rozšiřující prostředky</vt:lpstr>
      <vt:lpstr>Projekční plátna</vt:lpstr>
      <vt:lpstr>Tabule</vt:lpstr>
      <vt:lpstr>Videokonference</vt:lpstr>
      <vt:lpstr>Propojení prez. prostředků</vt:lpstr>
      <vt:lpstr>Řídící systémy</vt:lpstr>
    </vt:vector>
  </TitlesOfParts>
  <Company>privat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Prezentační prostředky</dc:title>
  <dc:creator>Pepe</dc:creator>
  <cp:lastModifiedBy>Pavel Dvořák</cp:lastModifiedBy>
  <cp:revision>12</cp:revision>
  <dcterms:created xsi:type="dcterms:W3CDTF">2006-12-03T07:28:25Z</dcterms:created>
  <dcterms:modified xsi:type="dcterms:W3CDTF">2013-11-05T08:50:46Z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0x0101008600B5224C322042A029D85315393C87</vt:lpwstr>
  </property>
</Properties>
</file>