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6" d="100"/>
          <a:sy n="56" d="100"/>
        </p:scale>
        <p:origin x="55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013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272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888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780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3780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414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930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85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884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287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3505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677D89-600F-45F5-9053-10AC88D895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360727"/>
            <a:ext cx="10023446" cy="3825379"/>
          </a:xfrm>
        </p:spPr>
        <p:txBody>
          <a:bodyPr>
            <a:normAutofit fontScale="90000"/>
          </a:bodyPr>
          <a:lstStyle/>
          <a:p>
            <a:r>
              <a:rPr lang="cs-CZ" sz="4900" b="1" dirty="0"/>
              <a:t>Implementace Krajského akčního plánu Kraje Vysočina II - Učíme se ze života pro život 2</a:t>
            </a:r>
            <a:br>
              <a:rPr lang="cs-CZ" sz="4900" b="1" dirty="0"/>
            </a:br>
            <a:br>
              <a:rPr lang="cs-CZ" sz="2800" dirty="0"/>
            </a:br>
            <a:r>
              <a:rPr lang="cs-CZ" sz="2200" dirty="0"/>
              <a:t>Registrační číslo projektu: CZ.02.3.68/0.0/0.0/19_078/0020364</a:t>
            </a:r>
            <a:br>
              <a:rPr lang="cs-CZ" sz="2200" dirty="0"/>
            </a:br>
            <a:br>
              <a:rPr lang="cs-CZ" sz="2200" dirty="0"/>
            </a:br>
            <a:r>
              <a:rPr lang="cs-CZ" sz="2200" dirty="0"/>
              <a:t>Realizace projektu: 15. 2. 2021 – 30. 11. 2023</a:t>
            </a:r>
            <a:br>
              <a:rPr lang="cs-CZ" sz="2200" dirty="0"/>
            </a:br>
            <a:br>
              <a:rPr lang="cs-CZ" sz="2200" dirty="0"/>
            </a:br>
            <a:r>
              <a:rPr lang="cs-CZ" sz="2200" dirty="0"/>
              <a:t>Aktivní učitel: 				RNDr. Petr Vrána</a:t>
            </a:r>
            <a:br>
              <a:rPr lang="cs-CZ" sz="2200" dirty="0"/>
            </a:br>
            <a:r>
              <a:rPr lang="cs-CZ" sz="2200" dirty="0"/>
              <a:t>Název a číslo metodického materiálu:		0000  Elektromagnety a jejich využití</a:t>
            </a:r>
            <a:br>
              <a:rPr lang="cs-CZ" sz="2200" dirty="0"/>
            </a:br>
            <a:r>
              <a:rPr lang="cs-CZ" sz="2200" dirty="0"/>
              <a:t>Datum využití metodického materiálu:		9. 5. 2023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821E279-463C-4C68-8457-DD5092E81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44799" y="4616056"/>
            <a:ext cx="8156633" cy="1143000"/>
          </a:xfrm>
        </p:spPr>
        <p:txBody>
          <a:bodyPr/>
          <a:lstStyle/>
          <a:p>
            <a:r>
              <a:rPr lang="cs-CZ" dirty="0"/>
              <a:t>Gymnázium Velké meziříčí</a:t>
            </a:r>
          </a:p>
          <a:p>
            <a:r>
              <a:rPr lang="cs-CZ" cap="none" dirty="0"/>
              <a:t>www.gvm.cz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B71829F-A281-46B6-9284-629BC22064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568" y="4424032"/>
            <a:ext cx="1524581" cy="1527048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E95C9F8-0CB4-4693-BA52-880497B12F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061" y="5712719"/>
            <a:ext cx="6107185" cy="476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555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804B7E-CE29-4FE3-AA61-CB6D96645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Obrazová dokumentace</a:t>
            </a:r>
            <a:endParaRPr lang="cs-CZ" dirty="0"/>
          </a:p>
        </p:txBody>
      </p:sp>
      <p:pic>
        <p:nvPicPr>
          <p:cNvPr id="10" name="Zástupný symbol pro obsah 9" descr="Obsah obrázku metro&#10;&#10;Popis byl vytvořen automaticky">
            <a:extLst>
              <a:ext uri="{FF2B5EF4-FFF2-40B4-BE49-F238E27FC236}">
                <a16:creationId xmlns:a16="http://schemas.microsoft.com/office/drawing/2014/main" id="{31DF445E-711F-4815-B691-DBE1956909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2788" r="2570"/>
          <a:stretch/>
        </p:blipFill>
        <p:spPr>
          <a:xfrm>
            <a:off x="3993268" y="1952625"/>
            <a:ext cx="426579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239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10" name="Zástupný symbol pro obsah 9">
            <a:extLst>
              <a:ext uri="{FF2B5EF4-FFF2-40B4-BE49-F238E27FC236}">
                <a16:creationId xmlns:a16="http://schemas.microsoft.com/office/drawing/2014/main" id="{6EC04879-AD3C-4714-8EDE-9D06E72202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641" y="1846263"/>
            <a:ext cx="3017043" cy="4022725"/>
          </a:xfrm>
        </p:spPr>
      </p:pic>
    </p:spTree>
    <p:extLst>
      <p:ext uri="{BB962C8B-B14F-4D97-AF65-F5344CB8AC3E}">
        <p14:creationId xmlns:p14="http://schemas.microsoft.com/office/powerpoint/2010/main" val="1691539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13" name="Zástupný symbol pro obsah 12">
            <a:extLst>
              <a:ext uri="{FF2B5EF4-FFF2-40B4-BE49-F238E27FC236}">
                <a16:creationId xmlns:a16="http://schemas.microsoft.com/office/drawing/2014/main" id="{FCE2BA92-62FF-48C1-8493-A37BCF1038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641" y="1846263"/>
            <a:ext cx="3017043" cy="4022725"/>
          </a:xfrm>
        </p:spPr>
      </p:pic>
    </p:spTree>
    <p:extLst>
      <p:ext uri="{BB962C8B-B14F-4D97-AF65-F5344CB8AC3E}">
        <p14:creationId xmlns:p14="http://schemas.microsoft.com/office/powerpoint/2010/main" val="4193295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10" name="Zástupný symbol pro obsah 9">
            <a:extLst>
              <a:ext uri="{FF2B5EF4-FFF2-40B4-BE49-F238E27FC236}">
                <a16:creationId xmlns:a16="http://schemas.microsoft.com/office/drawing/2014/main" id="{E49DD04A-FA47-4A3B-912A-F5790DCDA7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641" y="1846263"/>
            <a:ext cx="3017043" cy="4022725"/>
          </a:xfrm>
        </p:spPr>
      </p:pic>
    </p:spTree>
    <p:extLst>
      <p:ext uri="{BB962C8B-B14F-4D97-AF65-F5344CB8AC3E}">
        <p14:creationId xmlns:p14="http://schemas.microsoft.com/office/powerpoint/2010/main" val="687306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7934EF-E944-4AF3-8578-073DF99C4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Obrazová dokumentace</a:t>
            </a:r>
            <a:endParaRPr lang="cs-CZ" dirty="0"/>
          </a:p>
        </p:txBody>
      </p:sp>
      <p:pic>
        <p:nvPicPr>
          <p:cNvPr id="10" name="Zástupný symbol pro obsah 9">
            <a:extLst>
              <a:ext uri="{FF2B5EF4-FFF2-40B4-BE49-F238E27FC236}">
                <a16:creationId xmlns:a16="http://schemas.microsoft.com/office/drawing/2014/main" id="{50E860D8-84E2-41F0-8E04-72DB6664F9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641" y="1846263"/>
            <a:ext cx="3017043" cy="4022725"/>
          </a:xfrm>
        </p:spPr>
      </p:pic>
    </p:spTree>
    <p:extLst>
      <p:ext uri="{BB962C8B-B14F-4D97-AF65-F5344CB8AC3E}">
        <p14:creationId xmlns:p14="http://schemas.microsoft.com/office/powerpoint/2010/main" val="4240391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AC946D-0021-483C-8CCE-433213CE7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Obrazová dokumentace</a:t>
            </a:r>
            <a:endParaRPr lang="cs-CZ" dirty="0"/>
          </a:p>
        </p:txBody>
      </p:sp>
      <p:pic>
        <p:nvPicPr>
          <p:cNvPr id="10" name="Zástupný symbol pro obsah 9">
            <a:extLst>
              <a:ext uri="{FF2B5EF4-FFF2-40B4-BE49-F238E27FC236}">
                <a16:creationId xmlns:a16="http://schemas.microsoft.com/office/drawing/2014/main" id="{E57FA5AF-D18C-48F1-B6DA-7BBB04DD9D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641" y="1846263"/>
            <a:ext cx="3017043" cy="4022725"/>
          </a:xfrm>
        </p:spPr>
      </p:pic>
    </p:spTree>
    <p:extLst>
      <p:ext uri="{BB962C8B-B14F-4D97-AF65-F5344CB8AC3E}">
        <p14:creationId xmlns:p14="http://schemas.microsoft.com/office/powerpoint/2010/main" val="750262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12818E-0ABA-4D38-AC7A-FDFD85474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Obrazová dokumentace</a:t>
            </a:r>
            <a:endParaRPr lang="cs-CZ" dirty="0"/>
          </a:p>
        </p:txBody>
      </p:sp>
      <p:sp>
        <p:nvSpPr>
          <p:cNvPr id="14" name="Zástupný obsah 2">
            <a:extLst>
              <a:ext uri="{FF2B5EF4-FFF2-40B4-BE49-F238E27FC236}">
                <a16:creationId xmlns:a16="http://schemas.microsoft.com/office/drawing/2014/main" id="{2C7D7CBC-EEE4-4A3C-9B2D-13C8FAA20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1846263"/>
            <a:ext cx="10058400" cy="4022725"/>
          </a:xfrm>
        </p:spPr>
        <p:txBody>
          <a:bodyPr>
            <a:normAutofit/>
          </a:bodyPr>
          <a:lstStyle/>
          <a:p>
            <a:r>
              <a:rPr lang="cs-CZ" sz="2800" dirty="0"/>
              <a:t>cívka s jádrem</a:t>
            </a:r>
            <a:endParaRPr lang="cs-CZ" sz="2800" b="1" dirty="0"/>
          </a:p>
          <a:p>
            <a:r>
              <a:rPr lang="cs-CZ" sz="2800" dirty="0"/>
              <a:t>magnetické pole je generováno elektrickým proudem</a:t>
            </a:r>
          </a:p>
          <a:p>
            <a:r>
              <a:rPr lang="cs-CZ" sz="2800" dirty="0"/>
              <a:t>William </a:t>
            </a:r>
            <a:r>
              <a:rPr lang="cs-CZ" sz="2800" dirty="0" err="1"/>
              <a:t>Sturgeon</a:t>
            </a:r>
            <a:r>
              <a:rPr lang="cs-CZ" sz="2800" dirty="0"/>
              <a:t> (1783 – 1850, Velká Británie); 1924</a:t>
            </a:r>
          </a:p>
          <a:p>
            <a:r>
              <a:rPr lang="cs-CZ" sz="2800" dirty="0"/>
              <a:t>síla magnetu ovlivněna:</a:t>
            </a:r>
          </a:p>
          <a:p>
            <a:pPr lvl="2"/>
            <a:r>
              <a:rPr lang="cs-CZ" sz="2400" dirty="0"/>
              <a:t>počtem závitů</a:t>
            </a:r>
          </a:p>
          <a:p>
            <a:pPr lvl="2"/>
            <a:r>
              <a:rPr lang="cs-CZ" sz="2400" dirty="0"/>
              <a:t>přítomností jádra</a:t>
            </a:r>
          </a:p>
          <a:p>
            <a:pPr lvl="2"/>
            <a:r>
              <a:rPr lang="cs-CZ" sz="2400" dirty="0"/>
              <a:t>velikostí I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15" name="Picture 2" descr="undefined">
            <a:extLst>
              <a:ext uri="{FF2B5EF4-FFF2-40B4-BE49-F238E27FC236}">
                <a16:creationId xmlns:a16="http://schemas.microsoft.com/office/drawing/2014/main" id="{7AD3E6A2-BC2C-4939-AF6B-10F8012ECD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4500" y="3429000"/>
            <a:ext cx="3629121" cy="2579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709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A3B367-B482-48E5-9EA3-B690AF378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Obrazová dokumentace</a:t>
            </a:r>
            <a:endParaRPr lang="cs-CZ" dirty="0"/>
          </a:p>
        </p:txBody>
      </p:sp>
      <p:pic>
        <p:nvPicPr>
          <p:cNvPr id="10" name="Picture 2" descr="undefined">
            <a:extLst>
              <a:ext uri="{FF2B5EF4-FFF2-40B4-BE49-F238E27FC236}">
                <a16:creationId xmlns:a16="http://schemas.microsoft.com/office/drawing/2014/main" id="{3E043B2B-0158-420B-A16E-FB56AC1113D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649" y="1882638"/>
            <a:ext cx="2275661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2323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AFE012-4A0B-4DA9-A582-1684E483E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Obrazová dokumentace</a:t>
            </a:r>
            <a:endParaRPr lang="cs-CZ" dirty="0"/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12A866AB-5817-4905-8F65-B55EB24E7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pSp>
        <p:nvGrpSpPr>
          <p:cNvPr id="10" name="Skupina 9">
            <a:extLst>
              <a:ext uri="{FF2B5EF4-FFF2-40B4-BE49-F238E27FC236}">
                <a16:creationId xmlns:a16="http://schemas.microsoft.com/office/drawing/2014/main" id="{C159922C-75B8-4DF0-A098-6D0801F77207}"/>
              </a:ext>
            </a:extLst>
          </p:cNvPr>
          <p:cNvGrpSpPr/>
          <p:nvPr/>
        </p:nvGrpSpPr>
        <p:grpSpPr>
          <a:xfrm rot="5400000">
            <a:off x="5074424" y="1402389"/>
            <a:ext cx="2043150" cy="5132163"/>
            <a:chOff x="7590648" y="2484845"/>
            <a:chExt cx="2043150" cy="5132163"/>
          </a:xfrm>
        </p:grpSpPr>
        <p:sp>
          <p:nvSpPr>
            <p:cNvPr id="12" name="Obdélník: se zakulacenými rohy 11">
              <a:extLst>
                <a:ext uri="{FF2B5EF4-FFF2-40B4-BE49-F238E27FC236}">
                  <a16:creationId xmlns:a16="http://schemas.microsoft.com/office/drawing/2014/main" id="{39EF2254-3A64-4A37-B0FC-7DF0B5363814}"/>
                </a:ext>
              </a:extLst>
            </p:cNvPr>
            <p:cNvSpPr/>
            <p:nvPr/>
          </p:nvSpPr>
          <p:spPr>
            <a:xfrm>
              <a:off x="7993380" y="3489578"/>
              <a:ext cx="524097" cy="3127412"/>
            </a:xfrm>
            <a:prstGeom prst="roundRect">
              <a:avLst>
                <a:gd name="adj" fmla="val 50000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Volný tvar: obrazec 12">
              <a:extLst>
                <a:ext uri="{FF2B5EF4-FFF2-40B4-BE49-F238E27FC236}">
                  <a16:creationId xmlns:a16="http://schemas.microsoft.com/office/drawing/2014/main" id="{D93E8770-3968-49B7-879A-735F4F2B947A}"/>
                </a:ext>
              </a:extLst>
            </p:cNvPr>
            <p:cNvSpPr/>
            <p:nvPr/>
          </p:nvSpPr>
          <p:spPr>
            <a:xfrm>
              <a:off x="7839719" y="5203761"/>
              <a:ext cx="871481" cy="1154108"/>
            </a:xfrm>
            <a:custGeom>
              <a:avLst/>
              <a:gdLst>
                <a:gd name="connsiteX0" fmla="*/ 1124944 w 1288856"/>
                <a:gd name="connsiteY0" fmla="*/ 2292367 h 2345989"/>
                <a:gd name="connsiteX1" fmla="*/ 119104 w 1288856"/>
                <a:gd name="connsiteY1" fmla="*/ 2322847 h 2345989"/>
                <a:gd name="connsiteX2" fmla="*/ 186160 w 1288856"/>
                <a:gd name="connsiteY2" fmla="*/ 1993663 h 2345989"/>
                <a:gd name="connsiteX3" fmla="*/ 1155424 w 1288856"/>
                <a:gd name="connsiteY3" fmla="*/ 1926607 h 2345989"/>
                <a:gd name="connsiteX4" fmla="*/ 1088368 w 1288856"/>
                <a:gd name="connsiteY4" fmla="*/ 1627903 h 2345989"/>
                <a:gd name="connsiteX5" fmla="*/ 167872 w 1288856"/>
                <a:gd name="connsiteY5" fmla="*/ 1603519 h 2345989"/>
                <a:gd name="connsiteX6" fmla="*/ 100816 w 1288856"/>
                <a:gd name="connsiteY6" fmla="*/ 1268239 h 2345989"/>
                <a:gd name="connsiteX7" fmla="*/ 1137136 w 1288856"/>
                <a:gd name="connsiteY7" fmla="*/ 1256047 h 2345989"/>
                <a:gd name="connsiteX8" fmla="*/ 1173712 w 1288856"/>
                <a:gd name="connsiteY8" fmla="*/ 951247 h 2345989"/>
                <a:gd name="connsiteX9" fmla="*/ 94720 w 1288856"/>
                <a:gd name="connsiteY9" fmla="*/ 926863 h 2345989"/>
                <a:gd name="connsiteX10" fmla="*/ 173968 w 1288856"/>
                <a:gd name="connsiteY10" fmla="*/ 555007 h 2345989"/>
                <a:gd name="connsiteX11" fmla="*/ 1149328 w 1288856"/>
                <a:gd name="connsiteY11" fmla="*/ 555007 h 2345989"/>
                <a:gd name="connsiteX12" fmla="*/ 1088368 w 1288856"/>
                <a:gd name="connsiteY12" fmla="*/ 286783 h 2345989"/>
                <a:gd name="connsiteX13" fmla="*/ 155680 w 1288856"/>
                <a:gd name="connsiteY13" fmla="*/ 286783 h 2345989"/>
                <a:gd name="connsiteX14" fmla="*/ 192256 w 1288856"/>
                <a:gd name="connsiteY14" fmla="*/ 18559 h 2345989"/>
                <a:gd name="connsiteX15" fmla="*/ 1185904 w 1288856"/>
                <a:gd name="connsiteY15" fmla="*/ 24655 h 2345989"/>
                <a:gd name="connsiteX0" fmla="*/ 1124944 w 1288856"/>
                <a:gd name="connsiteY0" fmla="*/ 2295813 h 2349435"/>
                <a:gd name="connsiteX1" fmla="*/ 119104 w 1288856"/>
                <a:gd name="connsiteY1" fmla="*/ 2326293 h 2349435"/>
                <a:gd name="connsiteX2" fmla="*/ 186160 w 1288856"/>
                <a:gd name="connsiteY2" fmla="*/ 1997109 h 2349435"/>
                <a:gd name="connsiteX3" fmla="*/ 1155424 w 1288856"/>
                <a:gd name="connsiteY3" fmla="*/ 1930053 h 2349435"/>
                <a:gd name="connsiteX4" fmla="*/ 1088368 w 1288856"/>
                <a:gd name="connsiteY4" fmla="*/ 1631349 h 2349435"/>
                <a:gd name="connsiteX5" fmla="*/ 167872 w 1288856"/>
                <a:gd name="connsiteY5" fmla="*/ 1606965 h 2349435"/>
                <a:gd name="connsiteX6" fmla="*/ 100816 w 1288856"/>
                <a:gd name="connsiteY6" fmla="*/ 1271685 h 2349435"/>
                <a:gd name="connsiteX7" fmla="*/ 1137136 w 1288856"/>
                <a:gd name="connsiteY7" fmla="*/ 1259493 h 2349435"/>
                <a:gd name="connsiteX8" fmla="*/ 1173712 w 1288856"/>
                <a:gd name="connsiteY8" fmla="*/ 954693 h 2349435"/>
                <a:gd name="connsiteX9" fmla="*/ 94720 w 1288856"/>
                <a:gd name="connsiteY9" fmla="*/ 930309 h 2349435"/>
                <a:gd name="connsiteX10" fmla="*/ 173968 w 1288856"/>
                <a:gd name="connsiteY10" fmla="*/ 558453 h 2349435"/>
                <a:gd name="connsiteX11" fmla="*/ 1149328 w 1288856"/>
                <a:gd name="connsiteY11" fmla="*/ 558453 h 2349435"/>
                <a:gd name="connsiteX12" fmla="*/ 1088368 w 1288856"/>
                <a:gd name="connsiteY12" fmla="*/ 290229 h 2349435"/>
                <a:gd name="connsiteX13" fmla="*/ 155680 w 1288856"/>
                <a:gd name="connsiteY13" fmla="*/ 290229 h 2349435"/>
                <a:gd name="connsiteX14" fmla="*/ 192256 w 1288856"/>
                <a:gd name="connsiteY14" fmla="*/ 22005 h 2349435"/>
                <a:gd name="connsiteX15" fmla="*/ 365490 w 1288856"/>
                <a:gd name="connsiteY15" fmla="*/ 15691 h 2349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88856" h="2349435">
                  <a:moveTo>
                    <a:pt x="1124944" y="2295813"/>
                  </a:moveTo>
                  <a:cubicBezTo>
                    <a:pt x="700256" y="2335945"/>
                    <a:pt x="275568" y="2376077"/>
                    <a:pt x="119104" y="2326293"/>
                  </a:cubicBezTo>
                  <a:cubicBezTo>
                    <a:pt x="-37360" y="2276509"/>
                    <a:pt x="13440" y="2063149"/>
                    <a:pt x="186160" y="1997109"/>
                  </a:cubicBezTo>
                  <a:cubicBezTo>
                    <a:pt x="358880" y="1931069"/>
                    <a:pt x="1005056" y="1991013"/>
                    <a:pt x="1155424" y="1930053"/>
                  </a:cubicBezTo>
                  <a:cubicBezTo>
                    <a:pt x="1305792" y="1869093"/>
                    <a:pt x="1252960" y="1685197"/>
                    <a:pt x="1088368" y="1631349"/>
                  </a:cubicBezTo>
                  <a:cubicBezTo>
                    <a:pt x="923776" y="1577501"/>
                    <a:pt x="332464" y="1666909"/>
                    <a:pt x="167872" y="1606965"/>
                  </a:cubicBezTo>
                  <a:cubicBezTo>
                    <a:pt x="3280" y="1547021"/>
                    <a:pt x="-60728" y="1329597"/>
                    <a:pt x="100816" y="1271685"/>
                  </a:cubicBezTo>
                  <a:cubicBezTo>
                    <a:pt x="262360" y="1213773"/>
                    <a:pt x="958320" y="1312325"/>
                    <a:pt x="1137136" y="1259493"/>
                  </a:cubicBezTo>
                  <a:cubicBezTo>
                    <a:pt x="1315952" y="1206661"/>
                    <a:pt x="1347448" y="1009557"/>
                    <a:pt x="1173712" y="954693"/>
                  </a:cubicBezTo>
                  <a:cubicBezTo>
                    <a:pt x="999976" y="899829"/>
                    <a:pt x="261344" y="996349"/>
                    <a:pt x="94720" y="930309"/>
                  </a:cubicBezTo>
                  <a:cubicBezTo>
                    <a:pt x="-71904" y="864269"/>
                    <a:pt x="-1800" y="620429"/>
                    <a:pt x="173968" y="558453"/>
                  </a:cubicBezTo>
                  <a:cubicBezTo>
                    <a:pt x="349736" y="496477"/>
                    <a:pt x="996928" y="603157"/>
                    <a:pt x="1149328" y="558453"/>
                  </a:cubicBezTo>
                  <a:cubicBezTo>
                    <a:pt x="1301728" y="513749"/>
                    <a:pt x="1253976" y="334933"/>
                    <a:pt x="1088368" y="290229"/>
                  </a:cubicBezTo>
                  <a:cubicBezTo>
                    <a:pt x="922760" y="245525"/>
                    <a:pt x="305032" y="334933"/>
                    <a:pt x="155680" y="290229"/>
                  </a:cubicBezTo>
                  <a:cubicBezTo>
                    <a:pt x="6328" y="245525"/>
                    <a:pt x="20552" y="65693"/>
                    <a:pt x="192256" y="22005"/>
                  </a:cubicBezTo>
                  <a:cubicBezTo>
                    <a:pt x="363960" y="-21683"/>
                    <a:pt x="175498" y="12643"/>
                    <a:pt x="365490" y="15691"/>
                  </a:cubicBezTo>
                </a:path>
              </a:pathLst>
            </a:custGeom>
            <a:noFill/>
            <a:ln w="381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Volný tvar: obrazec 13">
              <a:extLst>
                <a:ext uri="{FF2B5EF4-FFF2-40B4-BE49-F238E27FC236}">
                  <a16:creationId xmlns:a16="http://schemas.microsoft.com/office/drawing/2014/main" id="{DCE0C857-B948-4110-BA34-818CD1FFC18D}"/>
                </a:ext>
              </a:extLst>
            </p:cNvPr>
            <p:cNvSpPr/>
            <p:nvPr/>
          </p:nvSpPr>
          <p:spPr>
            <a:xfrm rot="10800000">
              <a:off x="7888084" y="4068330"/>
              <a:ext cx="871481" cy="1154108"/>
            </a:xfrm>
            <a:custGeom>
              <a:avLst/>
              <a:gdLst>
                <a:gd name="connsiteX0" fmla="*/ 1124944 w 1288856"/>
                <a:gd name="connsiteY0" fmla="*/ 2292367 h 2345989"/>
                <a:gd name="connsiteX1" fmla="*/ 119104 w 1288856"/>
                <a:gd name="connsiteY1" fmla="*/ 2322847 h 2345989"/>
                <a:gd name="connsiteX2" fmla="*/ 186160 w 1288856"/>
                <a:gd name="connsiteY2" fmla="*/ 1993663 h 2345989"/>
                <a:gd name="connsiteX3" fmla="*/ 1155424 w 1288856"/>
                <a:gd name="connsiteY3" fmla="*/ 1926607 h 2345989"/>
                <a:gd name="connsiteX4" fmla="*/ 1088368 w 1288856"/>
                <a:gd name="connsiteY4" fmla="*/ 1627903 h 2345989"/>
                <a:gd name="connsiteX5" fmla="*/ 167872 w 1288856"/>
                <a:gd name="connsiteY5" fmla="*/ 1603519 h 2345989"/>
                <a:gd name="connsiteX6" fmla="*/ 100816 w 1288856"/>
                <a:gd name="connsiteY6" fmla="*/ 1268239 h 2345989"/>
                <a:gd name="connsiteX7" fmla="*/ 1137136 w 1288856"/>
                <a:gd name="connsiteY7" fmla="*/ 1256047 h 2345989"/>
                <a:gd name="connsiteX8" fmla="*/ 1173712 w 1288856"/>
                <a:gd name="connsiteY8" fmla="*/ 951247 h 2345989"/>
                <a:gd name="connsiteX9" fmla="*/ 94720 w 1288856"/>
                <a:gd name="connsiteY9" fmla="*/ 926863 h 2345989"/>
                <a:gd name="connsiteX10" fmla="*/ 173968 w 1288856"/>
                <a:gd name="connsiteY10" fmla="*/ 555007 h 2345989"/>
                <a:gd name="connsiteX11" fmla="*/ 1149328 w 1288856"/>
                <a:gd name="connsiteY11" fmla="*/ 555007 h 2345989"/>
                <a:gd name="connsiteX12" fmla="*/ 1088368 w 1288856"/>
                <a:gd name="connsiteY12" fmla="*/ 286783 h 2345989"/>
                <a:gd name="connsiteX13" fmla="*/ 155680 w 1288856"/>
                <a:gd name="connsiteY13" fmla="*/ 286783 h 2345989"/>
                <a:gd name="connsiteX14" fmla="*/ 192256 w 1288856"/>
                <a:gd name="connsiteY14" fmla="*/ 18559 h 2345989"/>
                <a:gd name="connsiteX15" fmla="*/ 1185904 w 1288856"/>
                <a:gd name="connsiteY15" fmla="*/ 24655 h 2345989"/>
                <a:gd name="connsiteX0" fmla="*/ 1124944 w 1288856"/>
                <a:gd name="connsiteY0" fmla="*/ 2295813 h 2349435"/>
                <a:gd name="connsiteX1" fmla="*/ 119104 w 1288856"/>
                <a:gd name="connsiteY1" fmla="*/ 2326293 h 2349435"/>
                <a:gd name="connsiteX2" fmla="*/ 186160 w 1288856"/>
                <a:gd name="connsiteY2" fmla="*/ 1997109 h 2349435"/>
                <a:gd name="connsiteX3" fmla="*/ 1155424 w 1288856"/>
                <a:gd name="connsiteY3" fmla="*/ 1930053 h 2349435"/>
                <a:gd name="connsiteX4" fmla="*/ 1088368 w 1288856"/>
                <a:gd name="connsiteY4" fmla="*/ 1631349 h 2349435"/>
                <a:gd name="connsiteX5" fmla="*/ 167872 w 1288856"/>
                <a:gd name="connsiteY5" fmla="*/ 1606965 h 2349435"/>
                <a:gd name="connsiteX6" fmla="*/ 100816 w 1288856"/>
                <a:gd name="connsiteY6" fmla="*/ 1271685 h 2349435"/>
                <a:gd name="connsiteX7" fmla="*/ 1137136 w 1288856"/>
                <a:gd name="connsiteY7" fmla="*/ 1259493 h 2349435"/>
                <a:gd name="connsiteX8" fmla="*/ 1173712 w 1288856"/>
                <a:gd name="connsiteY8" fmla="*/ 954693 h 2349435"/>
                <a:gd name="connsiteX9" fmla="*/ 94720 w 1288856"/>
                <a:gd name="connsiteY9" fmla="*/ 930309 h 2349435"/>
                <a:gd name="connsiteX10" fmla="*/ 173968 w 1288856"/>
                <a:gd name="connsiteY10" fmla="*/ 558453 h 2349435"/>
                <a:gd name="connsiteX11" fmla="*/ 1149328 w 1288856"/>
                <a:gd name="connsiteY11" fmla="*/ 558453 h 2349435"/>
                <a:gd name="connsiteX12" fmla="*/ 1088368 w 1288856"/>
                <a:gd name="connsiteY12" fmla="*/ 290229 h 2349435"/>
                <a:gd name="connsiteX13" fmla="*/ 155680 w 1288856"/>
                <a:gd name="connsiteY13" fmla="*/ 290229 h 2349435"/>
                <a:gd name="connsiteX14" fmla="*/ 192256 w 1288856"/>
                <a:gd name="connsiteY14" fmla="*/ 22005 h 2349435"/>
                <a:gd name="connsiteX15" fmla="*/ 1140826 w 1288856"/>
                <a:gd name="connsiteY15" fmla="*/ 15691 h 2349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88856" h="2349435">
                  <a:moveTo>
                    <a:pt x="1124944" y="2295813"/>
                  </a:moveTo>
                  <a:cubicBezTo>
                    <a:pt x="700256" y="2335945"/>
                    <a:pt x="275568" y="2376077"/>
                    <a:pt x="119104" y="2326293"/>
                  </a:cubicBezTo>
                  <a:cubicBezTo>
                    <a:pt x="-37360" y="2276509"/>
                    <a:pt x="13440" y="2063149"/>
                    <a:pt x="186160" y="1997109"/>
                  </a:cubicBezTo>
                  <a:cubicBezTo>
                    <a:pt x="358880" y="1931069"/>
                    <a:pt x="1005056" y="1991013"/>
                    <a:pt x="1155424" y="1930053"/>
                  </a:cubicBezTo>
                  <a:cubicBezTo>
                    <a:pt x="1305792" y="1869093"/>
                    <a:pt x="1252960" y="1685197"/>
                    <a:pt x="1088368" y="1631349"/>
                  </a:cubicBezTo>
                  <a:cubicBezTo>
                    <a:pt x="923776" y="1577501"/>
                    <a:pt x="332464" y="1666909"/>
                    <a:pt x="167872" y="1606965"/>
                  </a:cubicBezTo>
                  <a:cubicBezTo>
                    <a:pt x="3280" y="1547021"/>
                    <a:pt x="-60728" y="1329597"/>
                    <a:pt x="100816" y="1271685"/>
                  </a:cubicBezTo>
                  <a:cubicBezTo>
                    <a:pt x="262360" y="1213773"/>
                    <a:pt x="958320" y="1312325"/>
                    <a:pt x="1137136" y="1259493"/>
                  </a:cubicBezTo>
                  <a:cubicBezTo>
                    <a:pt x="1315952" y="1206661"/>
                    <a:pt x="1347448" y="1009557"/>
                    <a:pt x="1173712" y="954693"/>
                  </a:cubicBezTo>
                  <a:cubicBezTo>
                    <a:pt x="999976" y="899829"/>
                    <a:pt x="261344" y="996349"/>
                    <a:pt x="94720" y="930309"/>
                  </a:cubicBezTo>
                  <a:cubicBezTo>
                    <a:pt x="-71904" y="864269"/>
                    <a:pt x="-1800" y="620429"/>
                    <a:pt x="173968" y="558453"/>
                  </a:cubicBezTo>
                  <a:cubicBezTo>
                    <a:pt x="349736" y="496477"/>
                    <a:pt x="996928" y="603157"/>
                    <a:pt x="1149328" y="558453"/>
                  </a:cubicBezTo>
                  <a:cubicBezTo>
                    <a:pt x="1301728" y="513749"/>
                    <a:pt x="1253976" y="334933"/>
                    <a:pt x="1088368" y="290229"/>
                  </a:cubicBezTo>
                  <a:cubicBezTo>
                    <a:pt x="922760" y="245525"/>
                    <a:pt x="305032" y="334933"/>
                    <a:pt x="155680" y="290229"/>
                  </a:cubicBezTo>
                  <a:cubicBezTo>
                    <a:pt x="6328" y="245525"/>
                    <a:pt x="20552" y="65693"/>
                    <a:pt x="192256" y="22005"/>
                  </a:cubicBezTo>
                  <a:cubicBezTo>
                    <a:pt x="363960" y="-21683"/>
                    <a:pt x="950834" y="12643"/>
                    <a:pt x="1140826" y="15691"/>
                  </a:cubicBezTo>
                </a:path>
              </a:pathLst>
            </a:custGeom>
            <a:noFill/>
            <a:ln w="381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Volný tvar: obrazec 14">
              <a:extLst>
                <a:ext uri="{FF2B5EF4-FFF2-40B4-BE49-F238E27FC236}">
                  <a16:creationId xmlns:a16="http://schemas.microsoft.com/office/drawing/2014/main" id="{2E613321-F357-479D-ABE0-45C7A9459BF5}"/>
                </a:ext>
              </a:extLst>
            </p:cNvPr>
            <p:cNvSpPr/>
            <p:nvPr/>
          </p:nvSpPr>
          <p:spPr>
            <a:xfrm>
              <a:off x="7862963" y="3820188"/>
              <a:ext cx="1390766" cy="275667"/>
            </a:xfrm>
            <a:custGeom>
              <a:avLst/>
              <a:gdLst>
                <a:gd name="connsiteX0" fmla="*/ 276591 w 1507983"/>
                <a:gd name="connsiteY0" fmla="*/ 247127 h 255852"/>
                <a:gd name="connsiteX1" fmla="*/ 105903 w 1507983"/>
                <a:gd name="connsiteY1" fmla="*/ 228839 h 255852"/>
                <a:gd name="connsiteX2" fmla="*/ 111999 w 1507983"/>
                <a:gd name="connsiteY2" fmla="*/ 21575 h 255852"/>
                <a:gd name="connsiteX3" fmla="*/ 1507983 w 1507983"/>
                <a:gd name="connsiteY3" fmla="*/ 21575 h 255852"/>
                <a:gd name="connsiteX0" fmla="*/ 180675 w 1412067"/>
                <a:gd name="connsiteY0" fmla="*/ 264130 h 274265"/>
                <a:gd name="connsiteX1" fmla="*/ 9987 w 1412067"/>
                <a:gd name="connsiteY1" fmla="*/ 245842 h 274265"/>
                <a:gd name="connsiteX2" fmla="*/ 174579 w 1412067"/>
                <a:gd name="connsiteY2" fmla="*/ 14194 h 274265"/>
                <a:gd name="connsiteX3" fmla="*/ 1412067 w 1412067"/>
                <a:gd name="connsiteY3" fmla="*/ 38578 h 274265"/>
                <a:gd name="connsiteX0" fmla="*/ 180675 w 1399875"/>
                <a:gd name="connsiteY0" fmla="*/ 264130 h 274265"/>
                <a:gd name="connsiteX1" fmla="*/ 9987 w 1399875"/>
                <a:gd name="connsiteY1" fmla="*/ 245842 h 274265"/>
                <a:gd name="connsiteX2" fmla="*/ 174579 w 1399875"/>
                <a:gd name="connsiteY2" fmla="*/ 14194 h 274265"/>
                <a:gd name="connsiteX3" fmla="*/ 1399875 w 1399875"/>
                <a:gd name="connsiteY3" fmla="*/ 38578 h 274265"/>
                <a:gd name="connsiteX0" fmla="*/ 175222 w 1399502"/>
                <a:gd name="connsiteY0" fmla="*/ 268972 h 277291"/>
                <a:gd name="connsiteX1" fmla="*/ 9614 w 1399502"/>
                <a:gd name="connsiteY1" fmla="*/ 245842 h 277291"/>
                <a:gd name="connsiteX2" fmla="*/ 174206 w 1399502"/>
                <a:gd name="connsiteY2" fmla="*/ 14194 h 277291"/>
                <a:gd name="connsiteX3" fmla="*/ 1399502 w 1399502"/>
                <a:gd name="connsiteY3" fmla="*/ 38578 h 277291"/>
                <a:gd name="connsiteX0" fmla="*/ 197033 w 1400993"/>
                <a:gd name="connsiteY0" fmla="*/ 249601 h 266894"/>
                <a:gd name="connsiteX1" fmla="*/ 11105 w 1400993"/>
                <a:gd name="connsiteY1" fmla="*/ 245842 h 266894"/>
                <a:gd name="connsiteX2" fmla="*/ 175697 w 1400993"/>
                <a:gd name="connsiteY2" fmla="*/ 14194 h 266894"/>
                <a:gd name="connsiteX3" fmla="*/ 1400993 w 1400993"/>
                <a:gd name="connsiteY3" fmla="*/ 38578 h 266894"/>
                <a:gd name="connsiteX0" fmla="*/ 169770 w 1399130"/>
                <a:gd name="connsiteY0" fmla="*/ 261708 h 272864"/>
                <a:gd name="connsiteX1" fmla="*/ 9242 w 1399130"/>
                <a:gd name="connsiteY1" fmla="*/ 245842 h 272864"/>
                <a:gd name="connsiteX2" fmla="*/ 173834 w 1399130"/>
                <a:gd name="connsiteY2" fmla="*/ 14194 h 272864"/>
                <a:gd name="connsiteX3" fmla="*/ 1399130 w 1399130"/>
                <a:gd name="connsiteY3" fmla="*/ 38578 h 272864"/>
                <a:gd name="connsiteX0" fmla="*/ 173326 w 1402686"/>
                <a:gd name="connsiteY0" fmla="*/ 261708 h 262977"/>
                <a:gd name="connsiteX1" fmla="*/ 7718 w 1402686"/>
                <a:gd name="connsiteY1" fmla="*/ 182887 h 262977"/>
                <a:gd name="connsiteX2" fmla="*/ 177390 w 1402686"/>
                <a:gd name="connsiteY2" fmla="*/ 14194 h 262977"/>
                <a:gd name="connsiteX3" fmla="*/ 1402686 w 1402686"/>
                <a:gd name="connsiteY3" fmla="*/ 38578 h 262977"/>
                <a:gd name="connsiteX0" fmla="*/ 149446 w 1378806"/>
                <a:gd name="connsiteY0" fmla="*/ 261708 h 262925"/>
                <a:gd name="connsiteX1" fmla="*/ 21938 w 1378806"/>
                <a:gd name="connsiteY1" fmla="*/ 180465 h 262925"/>
                <a:gd name="connsiteX2" fmla="*/ 153510 w 1378806"/>
                <a:gd name="connsiteY2" fmla="*/ 14194 h 262925"/>
                <a:gd name="connsiteX3" fmla="*/ 1378806 w 1378806"/>
                <a:gd name="connsiteY3" fmla="*/ 38578 h 262925"/>
                <a:gd name="connsiteX0" fmla="*/ 166335 w 1395695"/>
                <a:gd name="connsiteY0" fmla="*/ 261708 h 262877"/>
                <a:gd name="connsiteX1" fmla="*/ 10887 w 1395695"/>
                <a:gd name="connsiteY1" fmla="*/ 178043 h 262877"/>
                <a:gd name="connsiteX2" fmla="*/ 170399 w 1395695"/>
                <a:gd name="connsiteY2" fmla="*/ 14194 h 262877"/>
                <a:gd name="connsiteX3" fmla="*/ 1395695 w 1395695"/>
                <a:gd name="connsiteY3" fmla="*/ 38578 h 262877"/>
                <a:gd name="connsiteX0" fmla="*/ 166335 w 1395695"/>
                <a:gd name="connsiteY0" fmla="*/ 261708 h 262974"/>
                <a:gd name="connsiteX1" fmla="*/ 10887 w 1395695"/>
                <a:gd name="connsiteY1" fmla="*/ 178043 h 262974"/>
                <a:gd name="connsiteX2" fmla="*/ 170399 w 1395695"/>
                <a:gd name="connsiteY2" fmla="*/ 14194 h 262974"/>
                <a:gd name="connsiteX3" fmla="*/ 1395695 w 1395695"/>
                <a:gd name="connsiteY3" fmla="*/ 38578 h 262974"/>
                <a:gd name="connsiteX0" fmla="*/ 161406 w 1390766"/>
                <a:gd name="connsiteY0" fmla="*/ 261708 h 262789"/>
                <a:gd name="connsiteX1" fmla="*/ 13578 w 1390766"/>
                <a:gd name="connsiteY1" fmla="*/ 168358 h 262789"/>
                <a:gd name="connsiteX2" fmla="*/ 165470 w 1390766"/>
                <a:gd name="connsiteY2" fmla="*/ 14194 h 262789"/>
                <a:gd name="connsiteX3" fmla="*/ 1390766 w 1390766"/>
                <a:gd name="connsiteY3" fmla="*/ 38578 h 262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0766" h="262789">
                  <a:moveTo>
                    <a:pt x="161406" y="261708"/>
                  </a:moveTo>
                  <a:cubicBezTo>
                    <a:pt x="89778" y="271360"/>
                    <a:pt x="12901" y="214453"/>
                    <a:pt x="13578" y="168358"/>
                  </a:cubicBezTo>
                  <a:cubicBezTo>
                    <a:pt x="14255" y="122263"/>
                    <a:pt x="-68210" y="48738"/>
                    <a:pt x="165470" y="14194"/>
                  </a:cubicBezTo>
                  <a:cubicBezTo>
                    <a:pt x="399150" y="-20350"/>
                    <a:pt x="1147942" y="16226"/>
                    <a:pt x="1390766" y="38578"/>
                  </a:cubicBezTo>
                </a:path>
              </a:pathLst>
            </a:custGeom>
            <a:noFill/>
            <a:ln w="381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Volný tvar: obrazec 15">
              <a:extLst>
                <a:ext uri="{FF2B5EF4-FFF2-40B4-BE49-F238E27FC236}">
                  <a16:creationId xmlns:a16="http://schemas.microsoft.com/office/drawing/2014/main" id="{4E435657-A3A0-4805-B10C-E5E6F7B794BF}"/>
                </a:ext>
              </a:extLst>
            </p:cNvPr>
            <p:cNvSpPr/>
            <p:nvPr/>
          </p:nvSpPr>
          <p:spPr>
            <a:xfrm>
              <a:off x="8572500" y="6323885"/>
              <a:ext cx="640080" cy="15955"/>
            </a:xfrm>
            <a:custGeom>
              <a:avLst/>
              <a:gdLst>
                <a:gd name="connsiteX0" fmla="*/ 0 w 640080"/>
                <a:gd name="connsiteY0" fmla="*/ 8335 h 15955"/>
                <a:gd name="connsiteX1" fmla="*/ 640080 w 640080"/>
                <a:gd name="connsiteY1" fmla="*/ 15955 h 15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40080" h="15955">
                  <a:moveTo>
                    <a:pt x="0" y="8335"/>
                  </a:moveTo>
                  <a:cubicBezTo>
                    <a:pt x="228600" y="80"/>
                    <a:pt x="457200" y="-8175"/>
                    <a:pt x="640080" y="15955"/>
                  </a:cubicBezTo>
                </a:path>
              </a:pathLst>
            </a:custGeom>
            <a:noFill/>
            <a:ln w="381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Obdélník 16">
              <a:extLst>
                <a:ext uri="{FF2B5EF4-FFF2-40B4-BE49-F238E27FC236}">
                  <a16:creationId xmlns:a16="http://schemas.microsoft.com/office/drawing/2014/main" id="{08844153-A490-45A1-910F-C531C8D27A25}"/>
                </a:ext>
              </a:extLst>
            </p:cNvPr>
            <p:cNvSpPr/>
            <p:nvPr/>
          </p:nvSpPr>
          <p:spPr>
            <a:xfrm>
              <a:off x="7993380" y="6323885"/>
              <a:ext cx="524097" cy="88916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Obdélník 17">
              <a:extLst>
                <a:ext uri="{FF2B5EF4-FFF2-40B4-BE49-F238E27FC236}">
                  <a16:creationId xmlns:a16="http://schemas.microsoft.com/office/drawing/2014/main" id="{A072E166-E2BD-4118-BE09-FF0FCEFEFE07}"/>
                </a:ext>
              </a:extLst>
            </p:cNvPr>
            <p:cNvSpPr/>
            <p:nvPr/>
          </p:nvSpPr>
          <p:spPr>
            <a:xfrm>
              <a:off x="7993379" y="5941216"/>
              <a:ext cx="524097" cy="12354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Obdélník 18">
              <a:extLst>
                <a:ext uri="{FF2B5EF4-FFF2-40B4-BE49-F238E27FC236}">
                  <a16:creationId xmlns:a16="http://schemas.microsoft.com/office/drawing/2014/main" id="{34FB5062-B465-41B3-B2BD-A90C79E7DB03}"/>
                </a:ext>
              </a:extLst>
            </p:cNvPr>
            <p:cNvSpPr/>
            <p:nvPr/>
          </p:nvSpPr>
          <p:spPr>
            <a:xfrm>
              <a:off x="7993378" y="5596631"/>
              <a:ext cx="524096" cy="12354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20" name="Obdélník 19">
              <a:extLst>
                <a:ext uri="{FF2B5EF4-FFF2-40B4-BE49-F238E27FC236}">
                  <a16:creationId xmlns:a16="http://schemas.microsoft.com/office/drawing/2014/main" id="{E25019E0-973D-4A63-ACDF-D94DB95DAA2B}"/>
                </a:ext>
              </a:extLst>
            </p:cNvPr>
            <p:cNvSpPr/>
            <p:nvPr/>
          </p:nvSpPr>
          <p:spPr>
            <a:xfrm>
              <a:off x="7993378" y="5278202"/>
              <a:ext cx="524097" cy="12354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Obdélník 20">
              <a:extLst>
                <a:ext uri="{FF2B5EF4-FFF2-40B4-BE49-F238E27FC236}">
                  <a16:creationId xmlns:a16="http://schemas.microsoft.com/office/drawing/2014/main" id="{C59B4158-0568-4D0C-A53D-EA00C7F14C9C}"/>
                </a:ext>
              </a:extLst>
            </p:cNvPr>
            <p:cNvSpPr/>
            <p:nvPr/>
          </p:nvSpPr>
          <p:spPr>
            <a:xfrm>
              <a:off x="7993378" y="5010636"/>
              <a:ext cx="524098" cy="12354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" name="Obdélník 21">
              <a:extLst>
                <a:ext uri="{FF2B5EF4-FFF2-40B4-BE49-F238E27FC236}">
                  <a16:creationId xmlns:a16="http://schemas.microsoft.com/office/drawing/2014/main" id="{5184235C-BDBD-4FB2-84D2-3797E0DBD8D1}"/>
                </a:ext>
              </a:extLst>
            </p:cNvPr>
            <p:cNvSpPr/>
            <p:nvPr/>
          </p:nvSpPr>
          <p:spPr>
            <a:xfrm>
              <a:off x="7993377" y="4706020"/>
              <a:ext cx="524097" cy="12354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" name="Obdélník 22">
              <a:extLst>
                <a:ext uri="{FF2B5EF4-FFF2-40B4-BE49-F238E27FC236}">
                  <a16:creationId xmlns:a16="http://schemas.microsoft.com/office/drawing/2014/main" id="{35567A6F-FB1D-4F6A-9E2B-B77B6C6CB801}"/>
                </a:ext>
              </a:extLst>
            </p:cNvPr>
            <p:cNvSpPr/>
            <p:nvPr/>
          </p:nvSpPr>
          <p:spPr>
            <a:xfrm>
              <a:off x="7997753" y="4342198"/>
              <a:ext cx="517914" cy="12354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4" name="Obdélník 23">
              <a:extLst>
                <a:ext uri="{FF2B5EF4-FFF2-40B4-BE49-F238E27FC236}">
                  <a16:creationId xmlns:a16="http://schemas.microsoft.com/office/drawing/2014/main" id="{3EF833DD-01BD-4DB4-9C23-CE214DACFB47}"/>
                </a:ext>
              </a:extLst>
            </p:cNvPr>
            <p:cNvSpPr/>
            <p:nvPr/>
          </p:nvSpPr>
          <p:spPr>
            <a:xfrm>
              <a:off x="7992459" y="4021051"/>
              <a:ext cx="525015" cy="12354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25" name="Ovál 24">
              <a:extLst>
                <a:ext uri="{FF2B5EF4-FFF2-40B4-BE49-F238E27FC236}">
                  <a16:creationId xmlns:a16="http://schemas.microsoft.com/office/drawing/2014/main" id="{8E894E0B-1757-486E-809A-25EA57C89490}"/>
                </a:ext>
              </a:extLst>
            </p:cNvPr>
            <p:cNvSpPr/>
            <p:nvPr/>
          </p:nvSpPr>
          <p:spPr>
            <a:xfrm>
              <a:off x="7992459" y="6236748"/>
              <a:ext cx="523208" cy="380242"/>
            </a:xfrm>
            <a:prstGeom prst="ellipse">
              <a:avLst/>
            </a:prstGeom>
            <a:solidFill>
              <a:srgbClr val="E5A743"/>
            </a:solidFill>
            <a:ln>
              <a:solidFill>
                <a:srgbClr val="E5A74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6" name="TextovéPole 25">
              <a:extLst>
                <a:ext uri="{FF2B5EF4-FFF2-40B4-BE49-F238E27FC236}">
                  <a16:creationId xmlns:a16="http://schemas.microsoft.com/office/drawing/2014/main" id="{F5E3E4B3-0D3C-4CC0-99D8-2F96A1A32ECD}"/>
                </a:ext>
              </a:extLst>
            </p:cNvPr>
            <p:cNvSpPr txBox="1"/>
            <p:nvPr/>
          </p:nvSpPr>
          <p:spPr>
            <a:xfrm>
              <a:off x="9181873" y="5949653"/>
              <a:ext cx="283291" cy="4674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4000" b="1" dirty="0">
                  <a:solidFill>
                    <a:schemeClr val="bg1"/>
                  </a:solidFill>
                </a:rPr>
                <a:t>+</a:t>
              </a:r>
              <a:endParaRPr lang="cs-CZ" b="1" dirty="0">
                <a:solidFill>
                  <a:schemeClr val="bg1"/>
                </a:solidFill>
              </a:endParaRPr>
            </a:p>
          </p:txBody>
        </p:sp>
        <p:sp>
          <p:nvSpPr>
            <p:cNvPr id="27" name="TextovéPole 26">
              <a:extLst>
                <a:ext uri="{FF2B5EF4-FFF2-40B4-BE49-F238E27FC236}">
                  <a16:creationId xmlns:a16="http://schemas.microsoft.com/office/drawing/2014/main" id="{166B2501-CF62-4E58-89A5-6301A37FCD42}"/>
                </a:ext>
              </a:extLst>
            </p:cNvPr>
            <p:cNvSpPr txBox="1"/>
            <p:nvPr/>
          </p:nvSpPr>
          <p:spPr>
            <a:xfrm rot="16200000">
              <a:off x="9138209" y="3298663"/>
              <a:ext cx="28329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4000" b="1" dirty="0">
                  <a:solidFill>
                    <a:schemeClr val="bg1"/>
                  </a:solidFill>
                </a:rPr>
                <a:t>-</a:t>
              </a:r>
              <a:endParaRPr lang="cs-CZ" b="1" dirty="0">
                <a:solidFill>
                  <a:schemeClr val="bg1"/>
                </a:solidFill>
              </a:endParaRPr>
            </a:p>
          </p:txBody>
        </p:sp>
        <p:sp>
          <p:nvSpPr>
            <p:cNvPr id="28" name="Rovnoramenný trojúhelník 27">
              <a:extLst>
                <a:ext uri="{FF2B5EF4-FFF2-40B4-BE49-F238E27FC236}">
                  <a16:creationId xmlns:a16="http://schemas.microsoft.com/office/drawing/2014/main" id="{8D065EDE-9D8F-4334-B30A-44EE4ED70AD8}"/>
                </a:ext>
              </a:extLst>
            </p:cNvPr>
            <p:cNvSpPr/>
            <p:nvPr/>
          </p:nvSpPr>
          <p:spPr>
            <a:xfrm rot="5093981">
              <a:off x="9223674" y="3786167"/>
              <a:ext cx="127844" cy="139217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29" name="Přímá spojnice se šipkou 28">
              <a:extLst>
                <a:ext uri="{FF2B5EF4-FFF2-40B4-BE49-F238E27FC236}">
                  <a16:creationId xmlns:a16="http://schemas.microsoft.com/office/drawing/2014/main" id="{97F5E09D-AB02-4588-8154-457974B4D667}"/>
                </a:ext>
              </a:extLst>
            </p:cNvPr>
            <p:cNvCxnSpPr/>
            <p:nvPr/>
          </p:nvCxnSpPr>
          <p:spPr>
            <a:xfrm flipH="1" flipV="1">
              <a:off x="7616142" y="2715951"/>
              <a:ext cx="376317" cy="713049"/>
            </a:xfrm>
            <a:prstGeom prst="straightConnector1">
              <a:avLst/>
            </a:prstGeom>
            <a:ln w="3810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nice se šipkou 29">
              <a:extLst>
                <a:ext uri="{FF2B5EF4-FFF2-40B4-BE49-F238E27FC236}">
                  <a16:creationId xmlns:a16="http://schemas.microsoft.com/office/drawing/2014/main" id="{F60A5797-BA0C-4C60-9E6E-23717DC941B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25882" y="2484845"/>
              <a:ext cx="0" cy="877649"/>
            </a:xfrm>
            <a:prstGeom prst="straightConnector1">
              <a:avLst/>
            </a:prstGeom>
            <a:ln w="3810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nice se šipkou 30">
              <a:extLst>
                <a:ext uri="{FF2B5EF4-FFF2-40B4-BE49-F238E27FC236}">
                  <a16:creationId xmlns:a16="http://schemas.microsoft.com/office/drawing/2014/main" id="{A0073386-F23A-4907-BCEF-D7AE2ED20FE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31291" y="2759117"/>
              <a:ext cx="401811" cy="651893"/>
            </a:xfrm>
            <a:prstGeom prst="straightConnector1">
              <a:avLst/>
            </a:prstGeom>
            <a:ln w="3810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se šipkou 31">
              <a:extLst>
                <a:ext uri="{FF2B5EF4-FFF2-40B4-BE49-F238E27FC236}">
                  <a16:creationId xmlns:a16="http://schemas.microsoft.com/office/drawing/2014/main" id="{F15AC393-2BCA-44F0-9010-720AE4EBF00B}"/>
                </a:ext>
              </a:extLst>
            </p:cNvPr>
            <p:cNvCxnSpPr/>
            <p:nvPr/>
          </p:nvCxnSpPr>
          <p:spPr>
            <a:xfrm flipH="1" flipV="1">
              <a:off x="8515667" y="6739359"/>
              <a:ext cx="376317" cy="713049"/>
            </a:xfrm>
            <a:prstGeom prst="straightConnector1">
              <a:avLst/>
            </a:prstGeom>
            <a:ln w="3810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se šipkou 32">
              <a:extLst>
                <a:ext uri="{FF2B5EF4-FFF2-40B4-BE49-F238E27FC236}">
                  <a16:creationId xmlns:a16="http://schemas.microsoft.com/office/drawing/2014/main" id="{086800DB-0DBC-4E7E-A94E-562A6DA76A2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90648" y="6750699"/>
              <a:ext cx="401811" cy="651893"/>
            </a:xfrm>
            <a:prstGeom prst="straightConnector1">
              <a:avLst/>
            </a:prstGeom>
            <a:ln w="3810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se šipkou 33">
              <a:extLst>
                <a:ext uri="{FF2B5EF4-FFF2-40B4-BE49-F238E27FC236}">
                  <a16:creationId xmlns:a16="http://schemas.microsoft.com/office/drawing/2014/main" id="{4173DEC9-03D5-4228-857F-5E19C0290D5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52644" y="6739359"/>
              <a:ext cx="0" cy="877649"/>
            </a:xfrm>
            <a:prstGeom prst="straightConnector1">
              <a:avLst/>
            </a:prstGeom>
            <a:ln w="3810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1767326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Vlastní 6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E94E00"/>
      </a:accent1>
      <a:accent2>
        <a:srgbClr val="E94E00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255</TotalTime>
  <Words>142</Words>
  <Application>Microsoft Office PowerPoint</Application>
  <PresentationFormat>Širokoúhlá obrazovka</PresentationFormat>
  <Paragraphs>21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Calibri</vt:lpstr>
      <vt:lpstr>Calibri Light</vt:lpstr>
      <vt:lpstr>Retrospektiva</vt:lpstr>
      <vt:lpstr>Implementace Krajského akčního plánu Kraje Vysočina II - Učíme se ze života pro život 2  Registrační číslo projektu: CZ.02.3.68/0.0/0.0/19_078/0020364  Realizace projektu: 15. 2. 2021 – 30. 11. 2023  Aktivní učitel:     RNDr. Petr Vrána Název a číslo metodického materiálu:  0000  Elektromagnety a jejich využití Datum využití metodického materiálu:  9. 5. 2023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společenských věd</dc:title>
  <dc:creator>Ilona Pokorná</dc:creator>
  <cp:lastModifiedBy>Petr Vrána</cp:lastModifiedBy>
  <cp:revision>30</cp:revision>
  <dcterms:created xsi:type="dcterms:W3CDTF">2021-01-11T18:59:36Z</dcterms:created>
  <dcterms:modified xsi:type="dcterms:W3CDTF">2023-05-11T08:28:18Z</dcterms:modified>
</cp:coreProperties>
</file>